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9144000"/>
  <p:notesSz cx="6858000" cy="9144000"/>
  <p:embeddedFontLst>
    <p:embeddedFont>
      <p:font typeface="Roboto"/>
      <p:regular r:id="rId27"/>
      <p:bold r:id="rId28"/>
      <p:italic r:id="rId29"/>
      <p:boldItalic r:id="rId30"/>
    </p:embeddedFont>
    <p:embeddedFont>
      <p:font typeface="Cabin"/>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1FA41F-E8FA-4892-92CF-5649CEAE41D8}">
  <a:tblStyle styleId="{391FA41F-E8FA-4892-92CF-5649CEAE41D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bin-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Cabin-italic.fntdata"/><Relationship Id="rId10" Type="http://schemas.openxmlformats.org/officeDocument/2006/relationships/slide" Target="slides/slide3.xml"/><Relationship Id="rId32" Type="http://schemas.openxmlformats.org/officeDocument/2006/relationships/font" Target="fonts/Cabin-bold.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Cabin-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miscfl.org/wp-content/uploads/2022/07/Meeting-Minutes-HMIS-Advisory-Committee-2022-07-12.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   -All in attendance verify name, add agency</a:t>
            </a:r>
            <a:endParaRPr/>
          </a:p>
          <a:p>
            <a:pPr indent="0" lvl="0" marL="0" rtl="0" algn="l">
              <a:spcBef>
                <a:spcPts val="0"/>
              </a:spcBef>
              <a:spcAft>
                <a:spcPts val="0"/>
              </a:spcAft>
              <a:buNone/>
            </a:pPr>
            <a:r>
              <a:rPr lang="en-US"/>
              <a:t>Next slide: Wyatt (agenda)</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Angel</a:t>
            </a:r>
            <a:endParaRPr/>
          </a:p>
        </p:txBody>
      </p:sp>
      <p:sp>
        <p:nvSpPr>
          <p:cNvPr id="146" name="Google Shape;146;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f9e34b4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p>
        </p:txBody>
      </p:sp>
      <p:sp>
        <p:nvSpPr>
          <p:cNvPr id="153" name="Google Shape;153;g14f9e34b4b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cda24915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cda24915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Chuck</a:t>
            </a:r>
            <a:endParaRPr/>
          </a:p>
        </p:txBody>
      </p:sp>
      <p:sp>
        <p:nvSpPr>
          <p:cNvPr id="167" name="Google Shape;167;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d31f9ec1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Chuck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p>
        </p:txBody>
      </p:sp>
      <p:sp>
        <p:nvSpPr>
          <p:cNvPr id="174" name="Google Shape;174;g1d31f9ec1f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8ff9372b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8ff9372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8ff9372b8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8ff9372b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  -Open to motions by committee members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92" name="Google Shape;192;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205" name="Google Shape;205;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65" name="Google Shape;65;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   -Committee Roll Call   -July Minutes Roll Call Vote (</a:t>
            </a:r>
            <a:r>
              <a:rPr lang="en-US" u="sng">
                <a:solidFill>
                  <a:schemeClr val="hlink"/>
                </a:solidFill>
                <a:hlinkClick r:id="rId2"/>
              </a:rPr>
              <a:t>Meeting Minutes - HMIS Advisory Committee 2022-07-12 (hmiscfl.org)</a:t>
            </a:r>
            <a:r>
              <a:rPr lang="en-US"/>
              <a:t>)</a:t>
            </a:r>
            <a:endParaRPr/>
          </a:p>
          <a:p>
            <a:pPr indent="0" lvl="0" marL="0" rtl="0" algn="l">
              <a:spcBef>
                <a:spcPts val="0"/>
              </a:spcBef>
              <a:spcAft>
                <a:spcPts val="0"/>
              </a:spcAft>
              <a:buNone/>
            </a:pPr>
            <a:r>
              <a:rPr lang="en-US"/>
              <a:t>Next Slide: Wyatt (Agenda Roll Call)</a:t>
            </a:r>
            <a:endParaRPr/>
          </a:p>
        </p:txBody>
      </p:sp>
      <p:sp>
        <p:nvSpPr>
          <p:cNvPr id="73" name="Google Shape;73;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94e12a4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    -Agenda Roll Call Vote</a:t>
            </a:r>
            <a:endParaRPr/>
          </a:p>
          <a:p>
            <a:pPr indent="0" lvl="0" marL="0" rtl="0" algn="l">
              <a:spcBef>
                <a:spcPts val="0"/>
              </a:spcBef>
              <a:spcAft>
                <a:spcPts val="0"/>
              </a:spcAft>
              <a:buNone/>
            </a:pPr>
            <a:r>
              <a:rPr lang="en-US"/>
              <a:t>Next:  Wyatt</a:t>
            </a:r>
            <a:endParaRPr/>
          </a:p>
          <a:p>
            <a:pPr indent="0" lvl="0" marL="0" rtl="0" algn="l">
              <a:spcBef>
                <a:spcPts val="0"/>
              </a:spcBef>
              <a:spcAft>
                <a:spcPts val="0"/>
              </a:spcAft>
              <a:buNone/>
            </a:pPr>
            <a:r>
              <a:t/>
            </a:r>
            <a:endParaRPr/>
          </a:p>
        </p:txBody>
      </p:sp>
      <p:sp>
        <p:nvSpPr>
          <p:cNvPr id="79" name="Google Shape;79;g1394e12a40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8ff9372b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8ff9372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d35b622f8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d35b622f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8ff9372b8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8ff9372b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74f8302869_0_9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74f8302869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Rocky/Tyler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921134a5c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921134a5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 &amp; Tyler</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2"/>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2"/>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2"/>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2"/>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2"/>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8"/>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 name="Google Shape;42;p9"/>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1"/>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7"/>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7"/>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5" name="Google Shape;35;p7"/>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hmiscfl.org"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calendly.com/hmisfl507/hmis-dq-monitor" TargetMode="External"/><Relationship Id="rId4" Type="http://schemas.openxmlformats.org/officeDocument/2006/relationships/hyperlink" Target="mailto:hmis@hsncfl.org" TargetMode="External"/><Relationship Id="rId5" Type="http://schemas.openxmlformats.org/officeDocument/2006/relationships/hyperlink" Target="http://www.hmiscfl.org" TargetMode="External"/><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mailto:hmis-advisory@hsncfl.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hmiscf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hmiscfl.org/system-performance-overview/" TargetMode="External"/><Relationship Id="rId4" Type="http://schemas.openxmlformats.org/officeDocument/2006/relationships/hyperlink" Target="https://www.hmiscfl.org/continuum-of-care-fl-507-system-performance-measure-dashboard/" TargetMode="External"/><Relationship Id="rId5" Type="http://schemas.openxmlformats.org/officeDocument/2006/relationships/hyperlink" Target="https://www.hmiscfl.org/reports/" TargetMode="External"/><Relationship Id="rId6" Type="http://schemas.openxmlformats.org/officeDocument/2006/relationships/hyperlink" Target="https://www.hmiscfl.org/point-in-time-2022-infographi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eventbrite.com/e/orange-county-pit-count-2023-tickets-489749904147" TargetMode="External"/><Relationship Id="rId4" Type="http://schemas.openxmlformats.org/officeDocument/2006/relationships/hyperlink" Target="https://www.eventbrite.com/e/osceola-county-pit-count-2023-tickets-488863783737" TargetMode="External"/><Relationship Id="rId5" Type="http://schemas.openxmlformats.org/officeDocument/2006/relationships/hyperlink" Target="https://www.eventbrite.com/e/seminole-county-pit-count-2023-tickets-488866381507" TargetMode="External"/><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62" name="Google Shape;62;p13"/>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Jan 10th, 2023</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149" name="Google Shape;149;p22"/>
          <p:cNvSpPr txBox="1"/>
          <p:nvPr>
            <p:ph idx="1" type="body"/>
          </p:nvPr>
        </p:nvSpPr>
        <p:spPr>
          <a:xfrm>
            <a:off x="457200" y="595525"/>
            <a:ext cx="8229600" cy="571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Our r</a:t>
            </a:r>
            <a:r>
              <a:rPr b="1" lang="en-US" sz="1700">
                <a:solidFill>
                  <a:schemeClr val="dk1"/>
                </a:solidFill>
              </a:rPr>
              <a:t>outine monthly training calendar: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Tuesday: HMIS 101 New User Training (9a - 2p)</a:t>
            </a:r>
            <a:endParaRPr b="1" i="1" sz="1700">
              <a:solidFill>
                <a:schemeClr val="dk1"/>
              </a:solidFill>
            </a:endParaRPr>
          </a:p>
          <a:p>
            <a:pPr indent="0" lvl="0" marL="0" rtl="0" algn="l">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Tuesday: ClientTrack Introduction to Reports Training</a:t>
            </a:r>
            <a:r>
              <a:rPr lang="en-US" sz="1700">
                <a:solidFill>
                  <a:schemeClr val="dk1"/>
                </a:solidFill>
              </a:rPr>
              <a:t> (3p - 4:30p)</a:t>
            </a:r>
            <a:endParaRPr sz="1700">
              <a:solidFill>
                <a:schemeClr val="dk1"/>
              </a:solidFill>
            </a:endParaRPr>
          </a:p>
          <a:p>
            <a:pPr indent="0" lvl="0" marL="0" rtl="0" algn="l">
              <a:lnSpc>
                <a:spcPct val="115000"/>
              </a:lnSpc>
              <a:spcBef>
                <a:spcPts val="640"/>
              </a:spcBef>
              <a:spcAft>
                <a:spcPts val="0"/>
              </a:spcAft>
              <a:buClr>
                <a:schemeClr val="dk1"/>
              </a:buClr>
              <a:buSzPts val="1100"/>
              <a:buFont typeface="Arial"/>
              <a:buNone/>
            </a:pPr>
            <a:r>
              <a:rPr i="1" lang="en-US" sz="1700">
                <a:solidFill>
                  <a:schemeClr val="dk1"/>
                </a:solidFill>
              </a:rPr>
              <a:t>1st Thursday: Everyday Reporting in ClientTrack (10a - 11:30a)  </a:t>
            </a:r>
            <a:r>
              <a:rPr b="1" i="1" lang="en-US" sz="1700">
                <a:solidFill>
                  <a:schemeClr val="dk1"/>
                </a:solidFill>
              </a:rPr>
              <a:t>NEW</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Thursday: APR/CAPER in ClientTrack (10a - 11:30a)</a:t>
            </a:r>
            <a:endParaRPr sz="1700">
              <a:solidFill>
                <a:schemeClr val="dk1"/>
              </a:solidFill>
            </a:endParaRPr>
          </a:p>
          <a:p>
            <a:pPr indent="0" lvl="0" marL="0" rtl="0" algn="l">
              <a:lnSpc>
                <a:spcPct val="115000"/>
              </a:lnSpc>
              <a:spcBef>
                <a:spcPts val="640"/>
              </a:spcBef>
              <a:spcAft>
                <a:spcPts val="0"/>
              </a:spcAft>
              <a:buNone/>
            </a:pPr>
            <a:r>
              <a:rPr b="1" lang="en-US" sz="1700">
                <a:solidFill>
                  <a:schemeClr val="dk1"/>
                </a:solidFill>
              </a:rPr>
              <a:t>Data Quality Workshops</a:t>
            </a:r>
            <a:endParaRPr b="1" sz="1700">
              <a:solidFill>
                <a:schemeClr val="dk1"/>
              </a:solidFill>
            </a:endParaRPr>
          </a:p>
          <a:p>
            <a:pPr indent="0" lvl="0" marL="0" rtl="0" algn="l">
              <a:lnSpc>
                <a:spcPct val="115000"/>
              </a:lnSpc>
              <a:spcBef>
                <a:spcPts val="640"/>
              </a:spcBef>
              <a:spcAft>
                <a:spcPts val="0"/>
              </a:spcAft>
              <a:buNone/>
            </a:pPr>
            <a:r>
              <a:rPr b="1" lang="en-US" sz="1700">
                <a:solidFill>
                  <a:schemeClr val="dk1"/>
                </a:solidFill>
              </a:rPr>
              <a:t>Monthly Session: </a:t>
            </a:r>
            <a:r>
              <a:rPr lang="en-US" sz="1700">
                <a:solidFill>
                  <a:schemeClr val="dk1"/>
                </a:solidFill>
              </a:rPr>
              <a:t>3rd Thursdays (1:30p - 3p)</a:t>
            </a:r>
            <a:r>
              <a:rPr b="1" lang="en-US" sz="1700">
                <a:solidFill>
                  <a:schemeClr val="dk1"/>
                </a:solidFill>
              </a:rPr>
              <a:t> </a:t>
            </a:r>
            <a:endParaRPr b="1" sz="1700">
              <a:solidFill>
                <a:schemeClr val="dk1"/>
              </a:solidFill>
            </a:endParaRPr>
          </a:p>
          <a:p>
            <a:pPr indent="0" lvl="0" marL="0" rtl="0" algn="l">
              <a:lnSpc>
                <a:spcPct val="115000"/>
              </a:lnSpc>
              <a:spcBef>
                <a:spcPts val="640"/>
              </a:spcBef>
              <a:spcAft>
                <a:spcPts val="0"/>
              </a:spcAft>
              <a:buNone/>
            </a:pPr>
            <a:r>
              <a:rPr i="1" lang="en-US" sz="1500">
                <a:solidFill>
                  <a:schemeClr val="dk1"/>
                </a:solidFill>
              </a:rPr>
              <a:t>* Additional training sessions may be requested as needed.</a:t>
            </a:r>
            <a:endParaRPr i="1"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Reminders:</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rPr b="1" i="1" lang="en-US"/>
              <a:t>Agency Liaison</a:t>
            </a:r>
            <a:r>
              <a:rPr i="1" lang="en-US"/>
              <a:t> needs to </a:t>
            </a:r>
            <a:r>
              <a:rPr b="1" i="1" lang="en-US"/>
              <a:t>let the HMIS team know ASAP when someone leaves</a:t>
            </a:r>
            <a:endParaRPr b="1" i="1"/>
          </a:p>
          <a:p>
            <a:pPr indent="0" lvl="0" marL="0" rtl="0" algn="l">
              <a:lnSpc>
                <a:spcPct val="115000"/>
              </a:lnSpc>
              <a:spcBef>
                <a:spcPts val="640"/>
              </a:spcBef>
              <a:spcAft>
                <a:spcPts val="0"/>
              </a:spcAft>
              <a:buNone/>
            </a:pPr>
            <a:r>
              <a:rPr b="1" i="1" lang="en-US"/>
              <a:t>the agency</a:t>
            </a:r>
            <a:r>
              <a:rPr i="1" lang="en-US"/>
              <a:t> so we can inactivate accounts. This is to protect the system and keep an accurate count of available subscriptions for assignment.</a:t>
            </a:r>
            <a:endParaRPr i="1"/>
          </a:p>
        </p:txBody>
      </p:sp>
      <p:pic>
        <p:nvPicPr>
          <p:cNvPr id="150" name="Google Shape;150;p22">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Announcement</a:t>
            </a:r>
            <a:endParaRPr b="1" sz="3600"/>
          </a:p>
        </p:txBody>
      </p:sp>
      <p:sp>
        <p:nvSpPr>
          <p:cNvPr id="156" name="Google Shape;156;p23"/>
          <p:cNvSpPr txBox="1"/>
          <p:nvPr>
            <p:ph idx="1" type="body"/>
          </p:nvPr>
        </p:nvSpPr>
        <p:spPr>
          <a:xfrm>
            <a:off x="759900" y="1156825"/>
            <a:ext cx="7926900" cy="544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ctr">
              <a:lnSpc>
                <a:spcPct val="115000"/>
              </a:lnSpc>
              <a:spcBef>
                <a:spcPts val="640"/>
              </a:spcBef>
              <a:spcAft>
                <a:spcPts val="0"/>
              </a:spcAft>
              <a:buNone/>
            </a:pPr>
            <a:r>
              <a:rPr b="1" lang="en-US" sz="2000">
                <a:solidFill>
                  <a:schemeClr val="dk1"/>
                </a:solidFill>
              </a:rPr>
              <a:t>We have a new training model coming to the community soon!</a:t>
            </a:r>
            <a:endParaRPr b="1" sz="2000">
              <a:solidFill>
                <a:schemeClr val="dk1"/>
              </a:solidFill>
            </a:endParaRPr>
          </a:p>
          <a:p>
            <a:pPr indent="0" lvl="0" marL="0" rtl="0" algn="ctr">
              <a:lnSpc>
                <a:spcPct val="115000"/>
              </a:lnSpc>
              <a:spcBef>
                <a:spcPts val="640"/>
              </a:spcBef>
              <a:spcAft>
                <a:spcPts val="0"/>
              </a:spcAft>
              <a:buNone/>
            </a:pPr>
            <a:r>
              <a:rPr i="1" lang="en-US" sz="1600">
                <a:solidFill>
                  <a:schemeClr val="dk1"/>
                </a:solidFill>
              </a:rPr>
              <a:t>The HMIS Team has been working to create a full HMIS 101 training model that can be completed entirely in HSN University. </a:t>
            </a:r>
            <a:endParaRPr i="1" sz="1600">
              <a:solidFill>
                <a:schemeClr val="dk1"/>
              </a:solidFill>
            </a:endParaRPr>
          </a:p>
          <a:p>
            <a:pPr indent="0" lvl="0" marL="0" rtl="0" algn="l">
              <a:lnSpc>
                <a:spcPct val="115000"/>
              </a:lnSpc>
              <a:spcBef>
                <a:spcPts val="640"/>
              </a:spcBef>
              <a:spcAft>
                <a:spcPts val="0"/>
              </a:spcAft>
              <a:buNone/>
            </a:pPr>
            <a:r>
              <a:t/>
            </a:r>
            <a:endParaRPr b="1" sz="1700">
              <a:solidFill>
                <a:schemeClr val="dk1"/>
              </a:solidFill>
            </a:endParaRPr>
          </a:p>
          <a:p>
            <a:pPr indent="0" lvl="0" marL="0" rtl="0" algn="l">
              <a:lnSpc>
                <a:spcPct val="115000"/>
              </a:lnSpc>
              <a:spcBef>
                <a:spcPts val="640"/>
              </a:spcBef>
              <a:spcAft>
                <a:spcPts val="0"/>
              </a:spcAft>
              <a:buNone/>
            </a:pPr>
            <a:r>
              <a:rPr b="1" i="1" lang="en-US" sz="1800">
                <a:solidFill>
                  <a:schemeClr val="dk1"/>
                </a:solidFill>
              </a:rPr>
              <a:t>What does this mean for your organization?</a:t>
            </a:r>
            <a:endParaRPr b="1" sz="1800">
              <a:solidFill>
                <a:schemeClr val="dk1"/>
              </a:solidFill>
            </a:endParaRPr>
          </a:p>
          <a:p>
            <a:pPr indent="-330200" lvl="0" marL="457200" rtl="0" algn="l">
              <a:lnSpc>
                <a:spcPct val="115000"/>
              </a:lnSpc>
              <a:spcBef>
                <a:spcPts val="640"/>
              </a:spcBef>
              <a:spcAft>
                <a:spcPts val="0"/>
              </a:spcAft>
              <a:buClr>
                <a:schemeClr val="dk1"/>
              </a:buClr>
              <a:buSzPts val="1600"/>
              <a:buChar char="-"/>
            </a:pPr>
            <a:r>
              <a:rPr b="1" lang="en-US" sz="1600">
                <a:solidFill>
                  <a:schemeClr val="dk1"/>
                </a:solidFill>
              </a:rPr>
              <a:t>Convenience with scheduling training for your staff</a:t>
            </a:r>
            <a:endParaRPr b="1" sz="1600">
              <a:solidFill>
                <a:schemeClr val="dk1"/>
              </a:solidFill>
            </a:endParaRPr>
          </a:p>
          <a:p>
            <a:pPr indent="-317500" lvl="1" marL="914400" rtl="0" algn="l">
              <a:lnSpc>
                <a:spcPct val="115000"/>
              </a:lnSpc>
              <a:spcBef>
                <a:spcPts val="0"/>
              </a:spcBef>
              <a:spcAft>
                <a:spcPts val="0"/>
              </a:spcAft>
              <a:buSzPts val="1400"/>
              <a:buChar char="-"/>
            </a:pPr>
            <a:r>
              <a:rPr lang="en-US">
                <a:solidFill>
                  <a:schemeClr val="dk1"/>
                </a:solidFill>
              </a:rPr>
              <a:t>No longer have to wait until the 1st and 3rd Tuesday to complete the HMIS 101 New User training.</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rPr>
              <a:t>Background support still available</a:t>
            </a:r>
            <a:endParaRPr b="1" sz="1600">
              <a:solidFill>
                <a:schemeClr val="dk1"/>
              </a:solidFill>
            </a:endParaRPr>
          </a:p>
          <a:p>
            <a:pPr indent="-317500" lvl="1" marL="914400" rtl="0" algn="l">
              <a:lnSpc>
                <a:spcPct val="115000"/>
              </a:lnSpc>
              <a:spcBef>
                <a:spcPts val="0"/>
              </a:spcBef>
              <a:spcAft>
                <a:spcPts val="0"/>
              </a:spcAft>
              <a:buClr>
                <a:schemeClr val="dk1"/>
              </a:buClr>
              <a:buSzPts val="1400"/>
              <a:buChar char="-"/>
            </a:pPr>
            <a:r>
              <a:rPr lang="en-US">
                <a:solidFill>
                  <a:schemeClr val="dk1"/>
                </a:solidFill>
              </a:rPr>
              <a:t>1st and 3rd Tuesdays, we will still run the zoom session from 9a - 2p for trainees to pop in for support. Refresher sessions and Mon/Wed support hours can also be used for training support. </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rPr>
              <a:t>Trainees still expected to demonstrate understanding of various workflows in the training site. </a:t>
            </a:r>
            <a:endParaRPr b="1" sz="1600">
              <a:solidFill>
                <a:schemeClr val="dk1"/>
              </a:solidFill>
            </a:endParaRPr>
          </a:p>
          <a:p>
            <a:pPr indent="-317500" lvl="1" marL="914400" rtl="0" algn="l">
              <a:lnSpc>
                <a:spcPct val="115000"/>
              </a:lnSpc>
              <a:spcBef>
                <a:spcPts val="0"/>
              </a:spcBef>
              <a:spcAft>
                <a:spcPts val="0"/>
              </a:spcAft>
              <a:buClr>
                <a:schemeClr val="dk1"/>
              </a:buClr>
              <a:buSzPts val="1400"/>
              <a:buChar char="-"/>
            </a:pPr>
            <a:r>
              <a:rPr lang="en-US">
                <a:solidFill>
                  <a:schemeClr val="dk1"/>
                </a:solidFill>
              </a:rPr>
              <a:t>To gain access: all assigned modules must be completed, there will be a review of the demo client in the training site, and the user agreement must be signed/submitted.</a:t>
            </a:r>
            <a:endParaRPr>
              <a:solidFill>
                <a:schemeClr val="dk1"/>
              </a:solidFill>
            </a:endParaRPr>
          </a:p>
          <a:p>
            <a:pPr indent="0" lvl="0" marL="0" rtl="0" algn="l">
              <a:lnSpc>
                <a:spcPct val="115000"/>
              </a:lnSpc>
              <a:spcBef>
                <a:spcPts val="640"/>
              </a:spcBef>
              <a:spcAft>
                <a:spcPts val="0"/>
              </a:spcAft>
              <a:buNone/>
            </a:pPr>
            <a:r>
              <a:rPr b="1" lang="en-US" sz="1700">
                <a:solidFill>
                  <a:schemeClr val="dk1"/>
                </a:solidFill>
              </a:rPr>
              <a:t> </a:t>
            </a:r>
            <a:endParaRPr b="1" sz="1700">
              <a:solidFill>
                <a:schemeClr val="dk1"/>
              </a:solidFill>
            </a:endParaRPr>
          </a:p>
        </p:txBody>
      </p:sp>
      <p:pic>
        <p:nvPicPr>
          <p:cNvPr id="157" name="Google Shape;157;p23">
            <a:hlinkClick r:id="rId3"/>
          </p:cNvPr>
          <p:cNvPicPr preferRelativeResize="0"/>
          <p:nvPr/>
        </p:nvPicPr>
        <p:blipFill>
          <a:blip r:embed="rId4">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HMIS User Survey </a:t>
            </a:r>
            <a:r>
              <a:rPr lang="en-US"/>
              <a:t>Incoming!</a:t>
            </a:r>
            <a:endParaRPr/>
          </a:p>
        </p:txBody>
      </p:sp>
      <p:sp>
        <p:nvSpPr>
          <p:cNvPr id="163" name="Google Shape;163;p24"/>
          <p:cNvSpPr txBox="1"/>
          <p:nvPr>
            <p:ph idx="1" type="subTitle"/>
          </p:nvPr>
        </p:nvSpPr>
        <p:spPr>
          <a:xfrm>
            <a:off x="415625" y="1529525"/>
            <a:ext cx="8487900" cy="47502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b="1" lang="en-US" sz="2000">
                <a:solidFill>
                  <a:srgbClr val="002060"/>
                </a:solidFill>
                <a:latin typeface="Arial"/>
                <a:ea typeface="Arial"/>
                <a:cs typeface="Arial"/>
                <a:sym typeface="Arial"/>
              </a:rPr>
              <a:t>With consistent user feedback from beginning to end, we can improve both the process/workflows and the HMIS system.</a:t>
            </a:r>
            <a:br>
              <a:rPr b="1" lang="en-US" sz="2000">
                <a:solidFill>
                  <a:srgbClr val="002060"/>
                </a:solidFill>
                <a:latin typeface="Arial"/>
                <a:ea typeface="Arial"/>
                <a:cs typeface="Arial"/>
                <a:sym typeface="Arial"/>
              </a:rPr>
            </a:br>
            <a:endParaRPr b="1" sz="500">
              <a:solidFill>
                <a:srgbClr val="002060"/>
              </a:solidFill>
              <a:latin typeface="Arial"/>
              <a:ea typeface="Arial"/>
              <a:cs typeface="Arial"/>
              <a:sym typeface="Arial"/>
            </a:endParaRPr>
          </a:p>
          <a:p>
            <a:pPr indent="0" lvl="0" marL="457200" rtl="0" algn="l">
              <a:lnSpc>
                <a:spcPct val="100000"/>
              </a:lnSpc>
              <a:spcBef>
                <a:spcPts val="1000"/>
              </a:spcBef>
              <a:spcAft>
                <a:spcPts val="0"/>
              </a:spcAft>
              <a:buNone/>
            </a:pPr>
            <a:r>
              <a:rPr b="1" lang="en-US" sz="1700">
                <a:solidFill>
                  <a:srgbClr val="002060"/>
                </a:solidFill>
                <a:latin typeface="Arial"/>
                <a:ea typeface="Arial"/>
                <a:cs typeface="Arial"/>
                <a:sym typeface="Arial"/>
              </a:rPr>
              <a:t>Intent: </a:t>
            </a:r>
            <a:r>
              <a:rPr b="1" lang="en-US" sz="1700">
                <a:solidFill>
                  <a:srgbClr val="002060"/>
                </a:solidFill>
                <a:latin typeface="Arial"/>
                <a:ea typeface="Arial"/>
                <a:cs typeface="Arial"/>
                <a:sym typeface="Arial"/>
              </a:rPr>
              <a:t>Learn</a:t>
            </a:r>
            <a:r>
              <a:rPr b="1" lang="en-US" sz="1700">
                <a:solidFill>
                  <a:srgbClr val="002060"/>
                </a:solidFill>
                <a:latin typeface="Arial"/>
                <a:ea typeface="Arial"/>
                <a:cs typeface="Arial"/>
                <a:sym typeface="Arial"/>
              </a:rPr>
              <a:t> from our Users</a:t>
            </a:r>
            <a:endParaRPr b="1" sz="1700">
              <a:solidFill>
                <a:srgbClr val="002060"/>
              </a:solidFill>
              <a:latin typeface="Arial"/>
              <a:ea typeface="Arial"/>
              <a:cs typeface="Arial"/>
              <a:sym typeface="Arial"/>
            </a:endParaRPr>
          </a:p>
          <a:p>
            <a:pPr indent="-336550" lvl="0" marL="914400" rtl="0" algn="l">
              <a:lnSpc>
                <a:spcPct val="100000"/>
              </a:lnSpc>
              <a:spcBef>
                <a:spcPts val="1000"/>
              </a:spcBef>
              <a:spcAft>
                <a:spcPts val="0"/>
              </a:spcAft>
              <a:buClr>
                <a:srgbClr val="002060"/>
              </a:buClr>
              <a:buSzPts val="1700"/>
              <a:buChar char="●"/>
            </a:pPr>
            <a:r>
              <a:rPr lang="en-US" sz="1700">
                <a:solidFill>
                  <a:srgbClr val="002060"/>
                </a:solidFill>
                <a:latin typeface="Arial"/>
                <a:ea typeface="Arial"/>
                <a:cs typeface="Arial"/>
                <a:sym typeface="Arial"/>
              </a:rPr>
              <a:t>ClientTrack</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Training</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Support System</a:t>
            </a:r>
            <a:endParaRPr sz="1700">
              <a:solidFill>
                <a:srgbClr val="002060"/>
              </a:solidFill>
              <a:latin typeface="Arial"/>
              <a:ea typeface="Arial"/>
              <a:cs typeface="Arial"/>
              <a:sym typeface="Arial"/>
            </a:endParaRPr>
          </a:p>
          <a:p>
            <a:pPr indent="0" lvl="0" marL="457200" rtl="0" algn="l">
              <a:lnSpc>
                <a:spcPct val="100000"/>
              </a:lnSpc>
              <a:spcBef>
                <a:spcPts val="1000"/>
              </a:spcBef>
              <a:spcAft>
                <a:spcPts val="0"/>
              </a:spcAft>
              <a:buNone/>
            </a:pPr>
            <a:r>
              <a:rPr b="1" lang="en-US" sz="1700">
                <a:solidFill>
                  <a:srgbClr val="002060"/>
                </a:solidFill>
                <a:latin typeface="Arial"/>
                <a:ea typeface="Arial"/>
                <a:cs typeface="Arial"/>
                <a:sym typeface="Arial"/>
              </a:rPr>
              <a:t>Knowledge: </a:t>
            </a:r>
            <a:endParaRPr b="1" sz="1700">
              <a:solidFill>
                <a:srgbClr val="002060"/>
              </a:solidFill>
              <a:latin typeface="Arial"/>
              <a:ea typeface="Arial"/>
              <a:cs typeface="Arial"/>
              <a:sym typeface="Arial"/>
            </a:endParaRPr>
          </a:p>
          <a:p>
            <a:pPr indent="-336550" lvl="0" marL="914400" rtl="0" algn="l">
              <a:lnSpc>
                <a:spcPct val="100000"/>
              </a:lnSpc>
              <a:spcBef>
                <a:spcPts val="1000"/>
              </a:spcBef>
              <a:spcAft>
                <a:spcPts val="0"/>
              </a:spcAft>
              <a:buClr>
                <a:srgbClr val="002060"/>
              </a:buClr>
              <a:buSzPts val="1700"/>
              <a:buChar char="●"/>
            </a:pPr>
            <a:r>
              <a:rPr lang="en-US" sz="1700">
                <a:solidFill>
                  <a:srgbClr val="002060"/>
                </a:solidFill>
                <a:latin typeface="Arial"/>
                <a:ea typeface="Arial"/>
                <a:cs typeface="Arial"/>
                <a:sym typeface="Arial"/>
              </a:rPr>
              <a:t>Find Pain Points </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Find out what is working</a:t>
            </a:r>
            <a:endParaRPr sz="1700">
              <a:solidFill>
                <a:srgbClr val="002060"/>
              </a:solidFill>
              <a:latin typeface="Arial"/>
              <a:ea typeface="Arial"/>
              <a:cs typeface="Arial"/>
              <a:sym typeface="Arial"/>
            </a:endParaRPr>
          </a:p>
          <a:p>
            <a:pPr indent="0" lvl="0" marL="457200" rtl="0" algn="l">
              <a:lnSpc>
                <a:spcPct val="100000"/>
              </a:lnSpc>
              <a:spcBef>
                <a:spcPts val="1000"/>
              </a:spcBef>
              <a:spcAft>
                <a:spcPts val="0"/>
              </a:spcAft>
              <a:buNone/>
            </a:pPr>
            <a:r>
              <a:rPr b="1" lang="en-US" sz="1700">
                <a:solidFill>
                  <a:srgbClr val="002060"/>
                </a:solidFill>
                <a:latin typeface="Arial"/>
                <a:ea typeface="Arial"/>
                <a:cs typeface="Arial"/>
                <a:sym typeface="Arial"/>
              </a:rPr>
              <a:t>Benefits: </a:t>
            </a:r>
            <a:endParaRPr b="1" sz="1700">
              <a:solidFill>
                <a:srgbClr val="002060"/>
              </a:solidFill>
              <a:latin typeface="Arial"/>
              <a:ea typeface="Arial"/>
              <a:cs typeface="Arial"/>
              <a:sym typeface="Arial"/>
            </a:endParaRPr>
          </a:p>
          <a:p>
            <a:pPr indent="-336550" lvl="0" marL="914400" rtl="0" algn="l">
              <a:lnSpc>
                <a:spcPct val="100000"/>
              </a:lnSpc>
              <a:spcBef>
                <a:spcPts val="1000"/>
              </a:spcBef>
              <a:spcAft>
                <a:spcPts val="0"/>
              </a:spcAft>
              <a:buClr>
                <a:srgbClr val="002060"/>
              </a:buClr>
              <a:buSzPts val="1700"/>
              <a:buChar char="●"/>
            </a:pPr>
            <a:r>
              <a:rPr lang="en-US" sz="1700">
                <a:solidFill>
                  <a:srgbClr val="002060"/>
                </a:solidFill>
                <a:latin typeface="Arial"/>
                <a:ea typeface="Arial"/>
                <a:cs typeface="Arial"/>
                <a:sym typeface="Arial"/>
              </a:rPr>
              <a:t>Reduce Risk, </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Balance Speed with Quality, </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Better coordination, </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Improved User Experience,</a:t>
            </a:r>
            <a:endParaRPr sz="1700">
              <a:solidFill>
                <a:srgbClr val="002060"/>
              </a:solidFill>
              <a:latin typeface="Arial"/>
              <a:ea typeface="Arial"/>
              <a:cs typeface="Arial"/>
              <a:sym typeface="Arial"/>
            </a:endParaRPr>
          </a:p>
          <a:p>
            <a:pPr indent="-336550" lvl="0" marL="914400" rtl="0" algn="l">
              <a:lnSpc>
                <a:spcPct val="100000"/>
              </a:lnSpc>
              <a:spcBef>
                <a:spcPts val="0"/>
              </a:spcBef>
              <a:spcAft>
                <a:spcPts val="0"/>
              </a:spcAft>
              <a:buClr>
                <a:srgbClr val="002060"/>
              </a:buClr>
              <a:buSzPts val="1700"/>
              <a:buChar char="●"/>
            </a:pPr>
            <a:r>
              <a:rPr lang="en-US" sz="1700">
                <a:solidFill>
                  <a:srgbClr val="002060"/>
                </a:solidFill>
                <a:latin typeface="Arial"/>
                <a:ea typeface="Arial"/>
                <a:cs typeface="Arial"/>
                <a:sym typeface="Arial"/>
              </a:rPr>
              <a:t>Improved Quality</a:t>
            </a:r>
            <a:endParaRPr sz="2000">
              <a:solidFill>
                <a:srgbClr val="002060"/>
              </a:solidFill>
              <a:latin typeface="Arial"/>
              <a:ea typeface="Arial"/>
              <a:cs typeface="Arial"/>
              <a:sym typeface="Arial"/>
            </a:endParaRPr>
          </a:p>
          <a:p>
            <a:pPr indent="0" lvl="0" marL="0" marR="0" rtl="0" algn="r">
              <a:lnSpc>
                <a:spcPct val="150000"/>
              </a:lnSpc>
              <a:spcBef>
                <a:spcPts val="1000"/>
              </a:spcBef>
              <a:spcAft>
                <a:spcPts val="0"/>
              </a:spcAft>
              <a:buNone/>
            </a:pPr>
            <a:r>
              <a:rPr i="1" lang="en-US" sz="1600">
                <a:solidFill>
                  <a:srgbClr val="002060"/>
                </a:solidFill>
                <a:latin typeface="Arial"/>
                <a:ea typeface="Arial"/>
                <a:cs typeface="Arial"/>
                <a:sym typeface="Arial"/>
              </a:rPr>
              <a:t>Please complete the survey so we can be sure to incorporate your feedback.</a:t>
            </a:r>
            <a:endParaRPr i="1" sz="1600">
              <a:solidFill>
                <a:srgbClr val="002060"/>
              </a:solidFill>
              <a:latin typeface="Arial"/>
              <a:ea typeface="Arial"/>
              <a:cs typeface="Arial"/>
              <a:sym typeface="Arial"/>
            </a:endParaRPr>
          </a:p>
        </p:txBody>
      </p:sp>
      <p:pic>
        <p:nvPicPr>
          <p:cNvPr id="164" name="Google Shape;164;p24"/>
          <p:cNvPicPr preferRelativeResize="0"/>
          <p:nvPr/>
        </p:nvPicPr>
        <p:blipFill>
          <a:blip r:embed="rId3">
            <a:alphaModFix/>
          </a:blip>
          <a:stretch>
            <a:fillRect/>
          </a:stretch>
        </p:blipFill>
        <p:spPr>
          <a:xfrm>
            <a:off x="5231900" y="2694975"/>
            <a:ext cx="3315450" cy="221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170" name="Google Shape;170;p25"/>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b="1" sz="2400"/>
          </a:p>
          <a:p>
            <a:pPr indent="0" lvl="0" marL="0" rtl="0" algn="l">
              <a:lnSpc>
                <a:spcPct val="115000"/>
              </a:lnSpc>
              <a:spcBef>
                <a:spcPts val="1000"/>
              </a:spcBef>
              <a:spcAft>
                <a:spcPts val="0"/>
              </a:spcAft>
              <a:buNone/>
            </a:pPr>
            <a:r>
              <a:t/>
            </a:r>
            <a:endParaRPr b="1" sz="2400"/>
          </a:p>
          <a:p>
            <a:pPr indent="0" lvl="0" marL="0" rtl="0" algn="l">
              <a:lnSpc>
                <a:spcPct val="115000"/>
              </a:lnSpc>
              <a:spcBef>
                <a:spcPts val="1000"/>
              </a:spcBef>
              <a:spcAft>
                <a:spcPts val="0"/>
              </a:spcAft>
              <a:buNone/>
            </a:pPr>
            <a:r>
              <a:rPr b="1" lang="en-US" sz="2400"/>
              <a:t>What to expect?</a:t>
            </a:r>
            <a:endParaRPr b="1" sz="2400"/>
          </a:p>
          <a:p>
            <a:pPr indent="-342900" lvl="0" marL="457200" marR="0" rtl="0" algn="l">
              <a:lnSpc>
                <a:spcPct val="100000"/>
              </a:lnSpc>
              <a:spcBef>
                <a:spcPts val="1000"/>
              </a:spcBef>
              <a:spcAft>
                <a:spcPts val="0"/>
              </a:spcAft>
              <a:buSzPts val="1800"/>
              <a:buChar char="●"/>
            </a:pPr>
            <a:r>
              <a:rPr lang="en-US" sz="1800"/>
              <a:t>Data Quality Monitors Scheduled for 2023</a:t>
            </a:r>
            <a:endParaRPr sz="1800"/>
          </a:p>
          <a:p>
            <a:pPr indent="-330200" lvl="1" marL="914400" rtl="0" algn="l">
              <a:lnSpc>
                <a:spcPct val="115000"/>
              </a:lnSpc>
              <a:spcBef>
                <a:spcPts val="0"/>
              </a:spcBef>
              <a:spcAft>
                <a:spcPts val="0"/>
              </a:spcAft>
              <a:buSzPts val="1600"/>
              <a:buChar char="○"/>
            </a:pPr>
            <a:r>
              <a:rPr b="1" lang="en-US" sz="1600"/>
              <a:t>Communicated via agency liaisons</a:t>
            </a:r>
            <a:endParaRPr b="1" sz="1600"/>
          </a:p>
          <a:p>
            <a:pPr indent="-330200" lvl="1" marL="914400" rtl="0" algn="l">
              <a:lnSpc>
                <a:spcPct val="115000"/>
              </a:lnSpc>
              <a:spcBef>
                <a:spcPts val="0"/>
              </a:spcBef>
              <a:spcAft>
                <a:spcPts val="0"/>
              </a:spcAft>
              <a:buSzPts val="1600"/>
              <a:buChar char="○"/>
            </a:pPr>
            <a:r>
              <a:rPr b="1" lang="en-US" sz="1600"/>
              <a:t>Primarily focuses on the CoC APR</a:t>
            </a:r>
            <a:endParaRPr b="1" sz="1600"/>
          </a:p>
          <a:p>
            <a:pPr indent="-330200" lvl="1" marL="914400" rtl="0" algn="l">
              <a:lnSpc>
                <a:spcPct val="115000"/>
              </a:lnSpc>
              <a:spcBef>
                <a:spcPts val="0"/>
              </a:spcBef>
              <a:spcAft>
                <a:spcPts val="0"/>
              </a:spcAft>
              <a:buSzPts val="1600"/>
              <a:buChar char="○"/>
            </a:pPr>
            <a:r>
              <a:rPr b="1" lang="en-US" sz="1600"/>
              <a:t>We are looking at Q1 for FY22-23 (Oct - Dec)</a:t>
            </a:r>
            <a:endParaRPr b="1" sz="1600"/>
          </a:p>
          <a:p>
            <a:pPr indent="-330200" lvl="1" marL="914400" rtl="0" algn="l">
              <a:lnSpc>
                <a:spcPct val="115000"/>
              </a:lnSpc>
              <a:spcBef>
                <a:spcPts val="0"/>
              </a:spcBef>
              <a:spcAft>
                <a:spcPts val="0"/>
              </a:spcAft>
              <a:buSzPts val="1600"/>
              <a:buChar char="○"/>
            </a:pPr>
            <a:r>
              <a:rPr b="1" lang="en-US" sz="1600"/>
              <a:t>Supportive Service Only (SSO) project will now be reviewed as well.</a:t>
            </a:r>
            <a:endParaRPr b="1" sz="1600"/>
          </a:p>
          <a:p>
            <a:pPr indent="-342900" lvl="0" marL="457200" rtl="0" algn="l">
              <a:lnSpc>
                <a:spcPct val="115000"/>
              </a:lnSpc>
              <a:spcBef>
                <a:spcPts val="0"/>
              </a:spcBef>
              <a:spcAft>
                <a:spcPts val="0"/>
              </a:spcAft>
              <a:buSzPts val="1800"/>
              <a:buChar char="●"/>
            </a:pPr>
            <a:r>
              <a:rPr lang="en-US" sz="1800"/>
              <a:t>Recommendations for improvements and a timeline for addressing data quality issues</a:t>
            </a:r>
            <a:endParaRPr sz="1800"/>
          </a:p>
          <a:p>
            <a:pPr indent="-342900" lvl="0" marL="457200" rtl="0" algn="l">
              <a:lnSpc>
                <a:spcPct val="115000"/>
              </a:lnSpc>
              <a:spcBef>
                <a:spcPts val="0"/>
              </a:spcBef>
              <a:spcAft>
                <a:spcPts val="0"/>
              </a:spcAft>
              <a:buSzPts val="1800"/>
              <a:buChar char="●"/>
            </a:pPr>
            <a:r>
              <a:rPr lang="en-US" sz="1800"/>
              <a:t>Follow up with a scorecard (grading system)</a:t>
            </a:r>
            <a:endParaRPr sz="1800"/>
          </a:p>
          <a:p>
            <a:pPr indent="0" lvl="0" marL="0" rtl="0" algn="l">
              <a:lnSpc>
                <a:spcPct val="115000"/>
              </a:lnSpc>
              <a:spcBef>
                <a:spcPts val="1000"/>
              </a:spcBef>
              <a:spcAft>
                <a:spcPts val="0"/>
              </a:spcAft>
              <a:buNone/>
            </a:pPr>
            <a:r>
              <a:rPr b="1" lang="en-US" sz="1800"/>
              <a:t>If you have not scheduled your last one for this year, please do so with this link and select a date between now and Feb 15th: </a:t>
            </a:r>
            <a:r>
              <a:rPr b="1" lang="en-US" sz="1800" u="sng">
                <a:solidFill>
                  <a:schemeClr val="hlink"/>
                </a:solidFill>
                <a:hlinkClick r:id="rId3"/>
              </a:rPr>
              <a:t>https://calendly.com/hmisfl507/hmis-dq-monitor</a:t>
            </a:r>
            <a:r>
              <a:rPr b="1" lang="en-US" sz="1800"/>
              <a:t> </a:t>
            </a:r>
            <a:endParaRPr b="1" sz="18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4"/>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171" name="Google Shape;171;p25">
            <a:hlinkClick r:id="rId5"/>
          </p:cNvPr>
          <p:cNvPicPr preferRelativeResize="0"/>
          <p:nvPr/>
        </p:nvPicPr>
        <p:blipFill>
          <a:blip r:embed="rId6">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ROI Use Reminders</a:t>
            </a:r>
            <a:endParaRPr b="1" sz="3600"/>
          </a:p>
        </p:txBody>
      </p:sp>
      <p:sp>
        <p:nvSpPr>
          <p:cNvPr id="177" name="Google Shape;177;p26"/>
          <p:cNvSpPr txBox="1"/>
          <p:nvPr>
            <p:ph idx="1" type="body"/>
          </p:nvPr>
        </p:nvSpPr>
        <p:spPr>
          <a:xfrm>
            <a:off x="759900" y="1156825"/>
            <a:ext cx="7926900" cy="544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336550" lvl="0" marL="457200" rtl="0" algn="l">
              <a:lnSpc>
                <a:spcPct val="115000"/>
              </a:lnSpc>
              <a:spcBef>
                <a:spcPts val="640"/>
              </a:spcBef>
              <a:spcAft>
                <a:spcPts val="0"/>
              </a:spcAft>
              <a:buClr>
                <a:schemeClr val="dk1"/>
              </a:buClr>
              <a:buSzPts val="1700"/>
              <a:buChar char="●"/>
            </a:pPr>
            <a:r>
              <a:rPr b="1" lang="en-US" sz="2000">
                <a:solidFill>
                  <a:schemeClr val="dk1"/>
                </a:solidFill>
              </a:rPr>
              <a:t>Each client only requires one ROI. You no longer need separate ROI documents for clients UNLESS your agency requires one or the existing ROI expires.</a:t>
            </a:r>
            <a:endParaRPr b="1"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US" sz="2000">
                <a:solidFill>
                  <a:schemeClr val="dk1"/>
                </a:solidFill>
              </a:rPr>
              <a:t>An ROI is applicable for three years.</a:t>
            </a:r>
            <a:endParaRPr b="1"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US" sz="2000">
                <a:solidFill>
                  <a:schemeClr val="dk1"/>
                </a:solidFill>
              </a:rPr>
              <a:t>Scanned copy of paper ROI is uploaded to the client profile and the signature box is marked as “On File”.</a:t>
            </a:r>
            <a:endParaRPr b="1"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HMIS Committee Officers</a:t>
            </a:r>
            <a:endParaRPr/>
          </a:p>
        </p:txBody>
      </p:sp>
      <p:sp>
        <p:nvSpPr>
          <p:cNvPr id="183" name="Google Shape;183;p27"/>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Any other motion before committee</a:t>
            </a:r>
            <a:endParaRPr/>
          </a:p>
        </p:txBody>
      </p:sp>
      <p:sp>
        <p:nvSpPr>
          <p:cNvPr id="189" name="Google Shape;189;p28"/>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95" name="Google Shape;195;p29"/>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201" name="Google Shape;201;p30"/>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202" name="Google Shape;202;p30"/>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08" name="Google Shape;208;p31"/>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Mar 14th, 2023</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800100" rtl="0" algn="ctr">
              <a:lnSpc>
                <a:spcPct val="90000"/>
              </a:lnSpc>
              <a:spcBef>
                <a:spcPts val="640"/>
              </a:spcBef>
              <a:spcAft>
                <a:spcPts val="0"/>
              </a:spcAft>
              <a:buNone/>
            </a:pPr>
            <a:r>
              <a:t/>
            </a:r>
            <a:endParaRPr b="1" sz="3500">
              <a:solidFill>
                <a:srgbClr val="FF0000"/>
              </a:solidFill>
            </a:endParaRPr>
          </a:p>
          <a:p>
            <a:pPr indent="0" lvl="0" marL="342900" rtl="0" algn="ctr">
              <a:lnSpc>
                <a:spcPct val="90000"/>
              </a:lnSpc>
              <a:spcBef>
                <a:spcPts val="640"/>
              </a:spcBef>
              <a:spcAft>
                <a:spcPts val="0"/>
              </a:spcAft>
              <a:buNone/>
            </a:pPr>
            <a:r>
              <a:t/>
            </a:r>
            <a:endParaRPr sz="1300"/>
          </a:p>
        </p:txBody>
      </p:sp>
      <p:sp>
        <p:nvSpPr>
          <p:cNvPr id="209" name="Google Shape;209;p31"/>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68" name="Google Shape;68;p14"/>
          <p:cNvSpPr txBox="1"/>
          <p:nvPr>
            <p:ph idx="1" type="body"/>
          </p:nvPr>
        </p:nvSpPr>
        <p:spPr>
          <a:xfrm>
            <a:off x="540375" y="854675"/>
            <a:ext cx="7640400" cy="4429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40"/>
              </a:spcBef>
              <a:spcAft>
                <a:spcPts val="0"/>
              </a:spcAft>
              <a:buNone/>
            </a:pPr>
            <a:r>
              <a:rPr b="1" lang="en-US" sz="2000"/>
              <a:t>Our mission is to effectively use data, which includes inputs from those in need of services, those providing services, and from members of the community, to eliminate homelessness in Central Florida.</a:t>
            </a:r>
            <a:endParaRPr b="1" sz="2000"/>
          </a:p>
        </p:txBody>
      </p:sp>
      <p:sp>
        <p:nvSpPr>
          <p:cNvPr id="69" name="Google Shape;69;p14"/>
          <p:cNvSpPr txBox="1"/>
          <p:nvPr>
            <p:ph type="title"/>
          </p:nvPr>
        </p:nvSpPr>
        <p:spPr>
          <a:xfrm>
            <a:off x="245775" y="3715975"/>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70" name="Google Shape;70;p14"/>
          <p:cNvSpPr txBox="1"/>
          <p:nvPr>
            <p:ph idx="1" type="body"/>
          </p:nvPr>
        </p:nvSpPr>
        <p:spPr>
          <a:xfrm>
            <a:off x="751800" y="4645375"/>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76" name="Google Shape;76;p15"/>
          <p:cNvGraphicFramePr/>
          <p:nvPr/>
        </p:nvGraphicFramePr>
        <p:xfrm>
          <a:off x="680363" y="1234550"/>
          <a:ext cx="3000000" cy="3000000"/>
        </p:xfrm>
        <a:graphic>
          <a:graphicData uri="http://schemas.openxmlformats.org/drawingml/2006/table">
            <a:tbl>
              <a:tblPr>
                <a:noFill/>
                <a:tableStyleId>{391FA41F-E8FA-4892-92CF-5649CEAE41D8}</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Vacant</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Vacant</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Vacant</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Vacant</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82" name="Google Shape;82;p16"/>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Call to Order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Roll Call</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Roll Call Vote - Minutes from Nov 2022</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Roll Call Vote - Agenda for Jan 10th, 2022</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Team Reports: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Reporting Season Update - PIT &amp; HIC</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Learning Management System (LMS) Updates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HMIS Survey Announcement</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Data Quality </a:t>
            </a:r>
            <a:r>
              <a:rPr b="1" lang="en-US" sz="1600">
                <a:solidFill>
                  <a:schemeClr val="dk1"/>
                </a:solidFill>
              </a:rPr>
              <a:t>Monitoring</a:t>
            </a:r>
            <a:r>
              <a:rPr b="1" lang="en-US" sz="1600">
                <a:solidFill>
                  <a:schemeClr val="dk1"/>
                </a:solidFill>
              </a:rPr>
              <a:t> Review</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Release of Information Reminders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VOTE - All motions before committee</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Officer Reports</a:t>
            </a:r>
            <a:endParaRPr/>
          </a:p>
        </p:txBody>
      </p:sp>
      <p:sp>
        <p:nvSpPr>
          <p:cNvPr id="88" name="Google Shape;88;p17"/>
          <p:cNvSpPr txBox="1"/>
          <p:nvPr>
            <p:ph idx="1" type="subTitle"/>
          </p:nvPr>
        </p:nvSpPr>
        <p:spPr>
          <a:xfrm>
            <a:off x="340475" y="3886200"/>
            <a:ext cx="8326800" cy="25242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sz="2600"/>
              <a:t>Reporting Season Update - PIT &amp; HIC - Brittney </a:t>
            </a:r>
            <a:endParaRPr sz="2600"/>
          </a:p>
          <a:p>
            <a:pPr indent="0" lvl="0" marL="0" rtl="0" algn="ctr">
              <a:spcBef>
                <a:spcPts val="640"/>
              </a:spcBef>
              <a:spcAft>
                <a:spcPts val="0"/>
              </a:spcAft>
              <a:buNone/>
            </a:pPr>
            <a:r>
              <a:rPr lang="en-US" sz="2600"/>
              <a:t>Learning Management System (LMS) Updates - Rocky/Tyler</a:t>
            </a:r>
            <a:endParaRPr sz="2600"/>
          </a:p>
          <a:p>
            <a:pPr indent="0" lvl="0" marL="0" rtl="0" algn="ctr">
              <a:spcBef>
                <a:spcPts val="640"/>
              </a:spcBef>
              <a:spcAft>
                <a:spcPts val="0"/>
              </a:spcAft>
              <a:buNone/>
            </a:pPr>
            <a:r>
              <a:rPr lang="en-US" sz="2600"/>
              <a:t>HMIS Survey Announcement - Angel</a:t>
            </a:r>
            <a:endParaRPr sz="2600"/>
          </a:p>
          <a:p>
            <a:pPr indent="0" lvl="0" marL="0" rtl="0" algn="ctr">
              <a:spcBef>
                <a:spcPts val="640"/>
              </a:spcBef>
              <a:spcAft>
                <a:spcPts val="0"/>
              </a:spcAft>
              <a:buNone/>
            </a:pPr>
            <a:r>
              <a:rPr lang="en-US" sz="2600"/>
              <a:t>Data Quality Monitoring Review - Rocky/Ashley</a:t>
            </a:r>
            <a:endParaRPr sz="2600"/>
          </a:p>
          <a:p>
            <a:pPr indent="0" lvl="0" marL="0" rtl="0" algn="ctr">
              <a:spcBef>
                <a:spcPts val="640"/>
              </a:spcBef>
              <a:spcAft>
                <a:spcPts val="0"/>
              </a:spcAft>
              <a:buNone/>
            </a:pPr>
            <a:r>
              <a:rPr lang="en-US" sz="2600"/>
              <a:t>Release of Information Reminders - Chuck</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HMIS </a:t>
            </a:r>
            <a:r>
              <a:rPr lang="en-US" sz="4000"/>
              <a:t>Reporting Season </a:t>
            </a:r>
            <a:r>
              <a:rPr lang="en-US" sz="4000"/>
              <a:t>2023</a:t>
            </a:r>
            <a:endParaRPr sz="4000"/>
          </a:p>
        </p:txBody>
      </p:sp>
      <p:sp>
        <p:nvSpPr>
          <p:cNvPr id="94" name="Google Shape;94;p18"/>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95" name="Google Shape;95;p18"/>
          <p:cNvGrpSpPr/>
          <p:nvPr/>
        </p:nvGrpSpPr>
        <p:grpSpPr>
          <a:xfrm>
            <a:off x="3977422" y="1928505"/>
            <a:ext cx="4094300" cy="1193579"/>
            <a:chOff x="3977400" y="946003"/>
            <a:chExt cx="4094300" cy="1193579"/>
          </a:xfrm>
        </p:grpSpPr>
        <p:grpSp>
          <p:nvGrpSpPr>
            <p:cNvPr id="96" name="Google Shape;96;p18"/>
            <p:cNvGrpSpPr/>
            <p:nvPr/>
          </p:nvGrpSpPr>
          <p:grpSpPr>
            <a:xfrm>
              <a:off x="4732925" y="1140987"/>
              <a:ext cx="529800" cy="998596"/>
              <a:chOff x="4318975" y="1083450"/>
              <a:chExt cx="529800" cy="591305"/>
            </a:xfrm>
          </p:grpSpPr>
          <p:sp>
            <p:nvSpPr>
              <p:cNvPr id="97" name="Google Shape;97;p18"/>
              <p:cNvSpPr/>
              <p:nvPr/>
            </p:nvSpPr>
            <p:spPr>
              <a:xfrm>
                <a:off x="4517129" y="1083455"/>
                <a:ext cx="133500" cy="591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 name="Google Shape;98;p18"/>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99" name="Google Shape;99;p1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Longitudinal Systems Analysis (LSA)</a:t>
              </a:r>
              <a:endParaRPr b="1" sz="1100">
                <a:solidFill>
                  <a:srgbClr val="0944A1"/>
                </a:solidFill>
                <a:latin typeface="Roboto"/>
                <a:ea typeface="Roboto"/>
                <a:cs typeface="Roboto"/>
                <a:sym typeface="Roboto"/>
              </a:endParaRPr>
            </a:p>
          </p:txBody>
        </p:sp>
        <p:sp>
          <p:nvSpPr>
            <p:cNvPr id="100" name="Google Shape;100;p1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LSA includes a 3-year  lookback of system-level data that can be filtered by demographics and system pathways. It gives a high-level understanding of a system’s response to homelessness. Stella-P uses LSA data to generate charts. View last year’s  submission  </a:t>
              </a:r>
              <a:r>
                <a:rPr lang="en-US" sz="700" u="sng">
                  <a:solidFill>
                    <a:schemeClr val="hlink"/>
                  </a:solidFill>
                  <a:latin typeface="Roboto"/>
                  <a:ea typeface="Roboto"/>
                  <a:cs typeface="Roboto"/>
                  <a:sym typeface="Roboto"/>
                  <a:hlinkClick r:id="rId3"/>
                </a:rPr>
                <a:t>here on our website</a:t>
              </a:r>
              <a:r>
                <a:rPr lang="en-US" sz="700">
                  <a:solidFill>
                    <a:srgbClr val="0944A1"/>
                  </a:solidFill>
                  <a:latin typeface="Roboto"/>
                  <a:ea typeface="Roboto"/>
                  <a:cs typeface="Roboto"/>
                  <a:sym typeface="Roboto"/>
                </a:rPr>
                <a:t>)</a:t>
              </a:r>
              <a:endParaRPr sz="700">
                <a:solidFill>
                  <a:srgbClr val="0944A1"/>
                </a:solidFill>
                <a:latin typeface="Roboto"/>
                <a:ea typeface="Roboto"/>
                <a:cs typeface="Roboto"/>
                <a:sym typeface="Roboto"/>
              </a:endParaRPr>
            </a:p>
          </p:txBody>
        </p:sp>
        <p:sp>
          <p:nvSpPr>
            <p:cNvPr id="101" name="Google Shape;101;p1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1/13/2023</a:t>
              </a:r>
              <a:endParaRPr b="1" sz="900">
                <a:solidFill>
                  <a:srgbClr val="0944A1"/>
                </a:solidFill>
                <a:latin typeface="Roboto"/>
                <a:ea typeface="Roboto"/>
                <a:cs typeface="Roboto"/>
                <a:sym typeface="Roboto"/>
              </a:endParaRPr>
            </a:p>
          </p:txBody>
        </p:sp>
      </p:grpSp>
      <p:grpSp>
        <p:nvGrpSpPr>
          <p:cNvPr id="102" name="Google Shape;102;p18"/>
          <p:cNvGrpSpPr/>
          <p:nvPr/>
        </p:nvGrpSpPr>
        <p:grpSpPr>
          <a:xfrm>
            <a:off x="3977422" y="2929348"/>
            <a:ext cx="4094300" cy="1193487"/>
            <a:chOff x="3977400" y="946003"/>
            <a:chExt cx="4094300" cy="1193487"/>
          </a:xfrm>
        </p:grpSpPr>
        <p:grpSp>
          <p:nvGrpSpPr>
            <p:cNvPr id="103" name="Google Shape;103;p18"/>
            <p:cNvGrpSpPr/>
            <p:nvPr/>
          </p:nvGrpSpPr>
          <p:grpSpPr>
            <a:xfrm>
              <a:off x="4732925" y="1140987"/>
              <a:ext cx="529800" cy="998503"/>
              <a:chOff x="4318975" y="1083450"/>
              <a:chExt cx="529800" cy="591250"/>
            </a:xfrm>
          </p:grpSpPr>
          <p:sp>
            <p:nvSpPr>
              <p:cNvPr id="104" name="Google Shape;104;p18"/>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 name="Google Shape;105;p18"/>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106" name="Google Shape;106;p1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System Performance Measures (SPMs)</a:t>
              </a:r>
              <a:endParaRPr b="1" sz="1100">
                <a:solidFill>
                  <a:srgbClr val="0944A1"/>
                </a:solidFill>
                <a:latin typeface="Roboto"/>
                <a:ea typeface="Roboto"/>
                <a:cs typeface="Roboto"/>
                <a:sym typeface="Roboto"/>
              </a:endParaRPr>
            </a:p>
          </p:txBody>
        </p:sp>
        <p:sp>
          <p:nvSpPr>
            <p:cNvPr id="107" name="Google Shape;107;p1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SPMs are a series of 6 metrics used to evaluate effectiveness of a homeless response system. SPMs include: length of time homeless, first-time homeless, total homeless, exits to permanent housing, returns to homelessness, and income growth. View last year’s submission </a:t>
              </a:r>
              <a:r>
                <a:rPr lang="en-US" sz="700" u="sng">
                  <a:solidFill>
                    <a:schemeClr val="hlink"/>
                  </a:solidFill>
                  <a:latin typeface="Roboto"/>
                  <a:ea typeface="Roboto"/>
                  <a:cs typeface="Roboto"/>
                  <a:sym typeface="Roboto"/>
                  <a:hlinkClick r:id="rId4"/>
                </a:rPr>
                <a:t>here on our website</a:t>
              </a:r>
              <a:endParaRPr sz="700">
                <a:solidFill>
                  <a:srgbClr val="0944A1"/>
                </a:solidFill>
                <a:latin typeface="Roboto"/>
                <a:ea typeface="Roboto"/>
                <a:cs typeface="Roboto"/>
                <a:sym typeface="Roboto"/>
              </a:endParaRPr>
            </a:p>
          </p:txBody>
        </p:sp>
        <p:sp>
          <p:nvSpPr>
            <p:cNvPr id="108" name="Google Shape;108;p1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2/28/2023</a:t>
              </a:r>
              <a:endParaRPr b="1" sz="900">
                <a:solidFill>
                  <a:srgbClr val="0944A1"/>
                </a:solidFill>
                <a:latin typeface="Roboto"/>
                <a:ea typeface="Roboto"/>
                <a:cs typeface="Roboto"/>
                <a:sym typeface="Roboto"/>
              </a:endParaRPr>
            </a:p>
          </p:txBody>
        </p:sp>
      </p:grpSp>
      <p:grpSp>
        <p:nvGrpSpPr>
          <p:cNvPr id="109" name="Google Shape;109;p18"/>
          <p:cNvGrpSpPr/>
          <p:nvPr/>
        </p:nvGrpSpPr>
        <p:grpSpPr>
          <a:xfrm>
            <a:off x="3977425" y="4960213"/>
            <a:ext cx="4094300" cy="1165908"/>
            <a:chOff x="3977400" y="973693"/>
            <a:chExt cx="4094300" cy="1168830"/>
          </a:xfrm>
        </p:grpSpPr>
        <p:grpSp>
          <p:nvGrpSpPr>
            <p:cNvPr id="110" name="Google Shape;110;p18"/>
            <p:cNvGrpSpPr/>
            <p:nvPr/>
          </p:nvGrpSpPr>
          <p:grpSpPr>
            <a:xfrm>
              <a:off x="4732925" y="1142460"/>
              <a:ext cx="529800" cy="1000063"/>
              <a:chOff x="4318975" y="1084322"/>
              <a:chExt cx="529800" cy="592174"/>
            </a:xfrm>
          </p:grpSpPr>
          <p:sp>
            <p:nvSpPr>
              <p:cNvPr id="111" name="Google Shape;111;p18"/>
              <p:cNvSpPr/>
              <p:nvPr/>
            </p:nvSpPr>
            <p:spPr>
              <a:xfrm>
                <a:off x="4517129" y="1086096"/>
                <a:ext cx="133500" cy="590400"/>
              </a:xfrm>
              <a:prstGeom prst="rect">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 name="Google Shape;112;p18"/>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113" name="Google Shape;113;p18"/>
            <p:cNvSpPr txBox="1"/>
            <p:nvPr/>
          </p:nvSpPr>
          <p:spPr>
            <a:xfrm>
              <a:off x="5343500" y="104991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5E5E5E"/>
                  </a:solidFill>
                  <a:latin typeface="Roboto"/>
                  <a:ea typeface="Roboto"/>
                  <a:cs typeface="Roboto"/>
                  <a:sym typeface="Roboto"/>
                </a:rPr>
                <a:t>Housing Inventory Chart (HIC)</a:t>
              </a:r>
              <a:endParaRPr b="1" sz="1100">
                <a:solidFill>
                  <a:srgbClr val="5E5E5E"/>
                </a:solidFill>
                <a:latin typeface="Roboto"/>
                <a:ea typeface="Roboto"/>
                <a:cs typeface="Roboto"/>
                <a:sym typeface="Roboto"/>
              </a:endParaRPr>
            </a:p>
          </p:txBody>
        </p:sp>
        <p:sp>
          <p:nvSpPr>
            <p:cNvPr id="114" name="Google Shape;114;p18"/>
            <p:cNvSpPr txBox="1"/>
            <p:nvPr/>
          </p:nvSpPr>
          <p:spPr>
            <a:xfrm>
              <a:off x="5343500" y="132590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5E5E5E"/>
                  </a:solidFill>
                  <a:latin typeface="Roboto"/>
                  <a:ea typeface="Roboto"/>
                  <a:cs typeface="Roboto"/>
                  <a:sym typeface="Roboto"/>
                </a:rPr>
                <a:t>The HIC is a count of inventory for projects that provide housing or lodging, including ES, TH, RRH, PSH and OPH projects. This is used along with the PIT to determine utilization of a homeless response systems dedicated resources. This data is updated once a year prior to submitting. View last year’s submission </a:t>
              </a:r>
              <a:r>
                <a:rPr lang="en-US" sz="700" u="sng">
                  <a:solidFill>
                    <a:schemeClr val="hlink"/>
                  </a:solidFill>
                  <a:latin typeface="Roboto"/>
                  <a:ea typeface="Roboto"/>
                  <a:cs typeface="Roboto"/>
                  <a:sym typeface="Roboto"/>
                  <a:hlinkClick r:id="rId5"/>
                </a:rPr>
                <a:t>here on our website</a:t>
              </a:r>
              <a:endParaRPr sz="700">
                <a:solidFill>
                  <a:srgbClr val="5E5E5E"/>
                </a:solidFill>
                <a:latin typeface="Roboto"/>
                <a:ea typeface="Roboto"/>
                <a:cs typeface="Roboto"/>
                <a:sym typeface="Roboto"/>
              </a:endParaRPr>
            </a:p>
          </p:txBody>
        </p:sp>
        <p:sp>
          <p:nvSpPr>
            <p:cNvPr id="115" name="Google Shape;115;p1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5E5E5E"/>
                  </a:solidFill>
                  <a:latin typeface="Roboto"/>
                  <a:ea typeface="Roboto"/>
                  <a:cs typeface="Roboto"/>
                  <a:sym typeface="Roboto"/>
                </a:rPr>
                <a:t>TBD - April 2023</a:t>
              </a:r>
              <a:endParaRPr b="1" sz="900">
                <a:solidFill>
                  <a:srgbClr val="5E5E5E"/>
                </a:solidFill>
                <a:latin typeface="Roboto"/>
                <a:ea typeface="Roboto"/>
                <a:cs typeface="Roboto"/>
                <a:sym typeface="Roboto"/>
              </a:endParaRPr>
            </a:p>
          </p:txBody>
        </p:sp>
      </p:grpSp>
      <p:grpSp>
        <p:nvGrpSpPr>
          <p:cNvPr id="116" name="Google Shape;116;p18"/>
          <p:cNvGrpSpPr/>
          <p:nvPr/>
        </p:nvGrpSpPr>
        <p:grpSpPr>
          <a:xfrm>
            <a:off x="3977422" y="3928692"/>
            <a:ext cx="4094300" cy="1193487"/>
            <a:chOff x="3977400" y="946003"/>
            <a:chExt cx="4094300" cy="1193487"/>
          </a:xfrm>
        </p:grpSpPr>
        <p:grpSp>
          <p:nvGrpSpPr>
            <p:cNvPr id="117" name="Google Shape;117;p18"/>
            <p:cNvGrpSpPr/>
            <p:nvPr/>
          </p:nvGrpSpPr>
          <p:grpSpPr>
            <a:xfrm>
              <a:off x="4732925" y="1142460"/>
              <a:ext cx="529800" cy="997030"/>
              <a:chOff x="4318975" y="1084322"/>
              <a:chExt cx="529800" cy="590378"/>
            </a:xfrm>
          </p:grpSpPr>
          <p:sp>
            <p:nvSpPr>
              <p:cNvPr id="118" name="Google Shape;118;p18"/>
              <p:cNvSpPr/>
              <p:nvPr/>
            </p:nvSpPr>
            <p:spPr>
              <a:xfrm>
                <a:off x="4517125" y="1086100"/>
                <a:ext cx="133500" cy="588600"/>
              </a:xfrm>
              <a:prstGeom prst="rect">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18"/>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120" name="Google Shape;120;p1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5E5E5E"/>
                  </a:solidFill>
                  <a:latin typeface="Roboto"/>
                  <a:ea typeface="Roboto"/>
                  <a:cs typeface="Roboto"/>
                  <a:sym typeface="Roboto"/>
                </a:rPr>
                <a:t>Point-in-Time Count (PIT)</a:t>
              </a:r>
              <a:endParaRPr b="1" sz="1100">
                <a:solidFill>
                  <a:srgbClr val="5E5E5E"/>
                </a:solidFill>
                <a:latin typeface="Roboto"/>
                <a:ea typeface="Roboto"/>
                <a:cs typeface="Roboto"/>
                <a:sym typeface="Roboto"/>
              </a:endParaRPr>
            </a:p>
          </p:txBody>
        </p:sp>
        <p:sp>
          <p:nvSpPr>
            <p:cNvPr id="121" name="Google Shape;121;p1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5E5E5E"/>
                  </a:solidFill>
                  <a:latin typeface="Roboto"/>
                  <a:ea typeface="Roboto"/>
                  <a:cs typeface="Roboto"/>
                  <a:sym typeface="Roboto"/>
                </a:rPr>
                <a:t>The PIT count is an annual survey of people experiencing homelessness in our service area on a single night (the actual count can be performed over multiple days). PIT data includes people in emergency shelters and transitional housing, as well as people engaged on the streets or in another unsheltered</a:t>
              </a:r>
              <a:r>
                <a:rPr lang="en-US" sz="700">
                  <a:solidFill>
                    <a:srgbClr val="858585"/>
                  </a:solidFill>
                  <a:latin typeface="Roboto"/>
                  <a:ea typeface="Roboto"/>
                  <a:cs typeface="Roboto"/>
                  <a:sym typeface="Roboto"/>
                </a:rPr>
                <a:t> location. View last year;s submission </a:t>
              </a:r>
              <a:r>
                <a:rPr lang="en-US" sz="700" u="sng">
                  <a:solidFill>
                    <a:schemeClr val="hlink"/>
                  </a:solidFill>
                  <a:latin typeface="Roboto"/>
                  <a:ea typeface="Roboto"/>
                  <a:cs typeface="Roboto"/>
                  <a:sym typeface="Roboto"/>
                  <a:hlinkClick r:id="rId6"/>
                </a:rPr>
                <a:t>here on our website</a:t>
              </a:r>
              <a:endParaRPr sz="700">
                <a:solidFill>
                  <a:srgbClr val="858585"/>
                </a:solidFill>
                <a:latin typeface="Roboto"/>
                <a:ea typeface="Roboto"/>
                <a:cs typeface="Roboto"/>
                <a:sym typeface="Roboto"/>
              </a:endParaRPr>
            </a:p>
          </p:txBody>
        </p:sp>
        <p:sp>
          <p:nvSpPr>
            <p:cNvPr id="122" name="Google Shape;122;p1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5E5E5E"/>
                  </a:solidFill>
                  <a:latin typeface="Roboto"/>
                  <a:ea typeface="Roboto"/>
                  <a:cs typeface="Roboto"/>
                  <a:sym typeface="Roboto"/>
                </a:rPr>
                <a:t>TBD - April 2023</a:t>
              </a:r>
              <a:endParaRPr b="1" sz="900">
                <a:solidFill>
                  <a:srgbClr val="5E5E5E"/>
                </a:solidFill>
                <a:latin typeface="Roboto"/>
                <a:ea typeface="Roboto"/>
                <a:cs typeface="Roboto"/>
                <a:sym typeface="Roboto"/>
              </a:endParaRPr>
            </a:p>
          </p:txBody>
        </p:sp>
      </p:grpSp>
      <p:sp>
        <p:nvSpPr>
          <p:cNvPr id="123" name="Google Shape;123;p18"/>
          <p:cNvSpPr txBox="1"/>
          <p:nvPr/>
        </p:nvSpPr>
        <p:spPr>
          <a:xfrm>
            <a:off x="454200" y="1925250"/>
            <a:ext cx="3159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002060"/>
                </a:solidFill>
              </a:rPr>
              <a:t>It’s that magical time of year again!</a:t>
            </a:r>
            <a:br>
              <a:rPr b="1" lang="en-US">
                <a:solidFill>
                  <a:srgbClr val="002060"/>
                </a:solidFill>
              </a:rPr>
            </a:br>
            <a:br>
              <a:rPr b="1" lang="en-US">
                <a:solidFill>
                  <a:srgbClr val="002060"/>
                </a:solidFill>
              </a:rPr>
            </a:br>
            <a:r>
              <a:rPr b="1" lang="en-US">
                <a:solidFill>
                  <a:srgbClr val="002060"/>
                </a:solidFill>
              </a:rPr>
              <a:t>The first quarter of the calendar year has a lot of important HUD reporting deadlines. During this time, we will be reaching out to organizations to correct and update data. We encourage you to reach out to the Helpdesk if you need any support during this process.</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rPr b="1" lang="en-US">
                <a:solidFill>
                  <a:srgbClr val="002060"/>
                </a:solidFill>
              </a:rPr>
              <a:t>We greatly appreciate your efforts to help us ensure accurate reporting. Thank you!</a:t>
            </a:r>
            <a:endParaRPr b="1" sz="9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PIT Count: Jan 24th-26th</a:t>
            </a:r>
            <a:endParaRPr/>
          </a:p>
        </p:txBody>
      </p:sp>
      <p:sp>
        <p:nvSpPr>
          <p:cNvPr id="129" name="Google Shape;129;p19"/>
          <p:cNvSpPr txBox="1"/>
          <p:nvPr>
            <p:ph idx="1" type="subTitle"/>
          </p:nvPr>
        </p:nvSpPr>
        <p:spPr>
          <a:xfrm>
            <a:off x="670700" y="1777375"/>
            <a:ext cx="8232900" cy="4292700"/>
          </a:xfrm>
          <a:prstGeom prst="rect">
            <a:avLst/>
          </a:prstGeom>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a:p>
          <a:p>
            <a:pPr indent="0" lvl="0" marL="0" marR="0" rtl="0" algn="l">
              <a:lnSpc>
                <a:spcPct val="150000"/>
              </a:lnSpc>
              <a:spcBef>
                <a:spcPts val="0"/>
              </a:spcBef>
              <a:spcAft>
                <a:spcPts val="0"/>
              </a:spcAft>
              <a:buNone/>
            </a:pPr>
            <a:r>
              <a:t/>
            </a:r>
            <a:endParaRPr/>
          </a:p>
          <a:p>
            <a:pPr indent="0" lvl="0" marL="0" marR="0" rtl="0" algn="l">
              <a:lnSpc>
                <a:spcPct val="150000"/>
              </a:lnSpc>
              <a:spcBef>
                <a:spcPts val="0"/>
              </a:spcBef>
              <a:spcAft>
                <a:spcPts val="0"/>
              </a:spcAft>
              <a:buNone/>
            </a:pPr>
            <a:r>
              <a:t/>
            </a:r>
            <a:endParaRPr/>
          </a:p>
          <a:p>
            <a:pPr indent="0" lvl="0" marL="0" marR="0" rtl="0" algn="ctr">
              <a:lnSpc>
                <a:spcPct val="150000"/>
              </a:lnSpc>
              <a:spcBef>
                <a:spcPts val="0"/>
              </a:spcBef>
              <a:spcAft>
                <a:spcPts val="0"/>
              </a:spcAft>
              <a:buNone/>
            </a:pPr>
            <a:r>
              <a:t/>
            </a:r>
            <a:endParaRPr/>
          </a:p>
          <a:p>
            <a:pPr indent="0" lvl="0" marL="0" marR="0" rtl="0" algn="ctr">
              <a:lnSpc>
                <a:spcPct val="150000"/>
              </a:lnSpc>
              <a:spcBef>
                <a:spcPts val="0"/>
              </a:spcBef>
              <a:spcAft>
                <a:spcPts val="0"/>
              </a:spcAft>
              <a:buNone/>
            </a:pPr>
            <a:r>
              <a:rPr lang="en-US" sz="2000" u="sng">
                <a:solidFill>
                  <a:schemeClr val="hlink"/>
                </a:solidFill>
                <a:latin typeface="Arial"/>
                <a:ea typeface="Arial"/>
                <a:cs typeface="Arial"/>
                <a:sym typeface="Arial"/>
                <a:hlinkClick r:id="rId3"/>
              </a:rPr>
              <a:t>Sign up for Orange County</a:t>
            </a:r>
            <a:endParaRPr sz="2000">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lang="en-US" sz="2000" u="sng">
                <a:solidFill>
                  <a:schemeClr val="hlink"/>
                </a:solidFill>
                <a:latin typeface="Arial"/>
                <a:ea typeface="Arial"/>
                <a:cs typeface="Arial"/>
                <a:sym typeface="Arial"/>
                <a:hlinkClick r:id="rId4"/>
              </a:rPr>
              <a:t>Sign up for Osceola County</a:t>
            </a:r>
            <a:endParaRPr sz="2000">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lang="en-US" sz="2000" u="sng">
                <a:solidFill>
                  <a:schemeClr val="hlink"/>
                </a:solidFill>
                <a:latin typeface="Arial"/>
                <a:ea typeface="Arial"/>
                <a:cs typeface="Arial"/>
                <a:sym typeface="Arial"/>
                <a:hlinkClick r:id="rId5"/>
              </a:rPr>
              <a:t>Sign up for Seminole County</a:t>
            </a:r>
            <a:endParaRPr sz="2000">
              <a:solidFill>
                <a:srgbClr val="002060"/>
              </a:solidFill>
              <a:latin typeface="Arial"/>
              <a:ea typeface="Arial"/>
              <a:cs typeface="Arial"/>
              <a:sym typeface="Arial"/>
            </a:endParaRPr>
          </a:p>
        </p:txBody>
      </p:sp>
      <p:pic>
        <p:nvPicPr>
          <p:cNvPr id="130" name="Google Shape;130;p19"/>
          <p:cNvPicPr preferRelativeResize="0"/>
          <p:nvPr/>
        </p:nvPicPr>
        <p:blipFill>
          <a:blip r:embed="rId6">
            <a:alphaModFix/>
          </a:blip>
          <a:stretch>
            <a:fillRect/>
          </a:stretch>
        </p:blipFill>
        <p:spPr>
          <a:xfrm>
            <a:off x="1514725" y="1378750"/>
            <a:ext cx="6351500" cy="3175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How You Can Help</a:t>
            </a:r>
            <a:endParaRPr sz="4000"/>
          </a:p>
        </p:txBody>
      </p:sp>
      <p:sp>
        <p:nvSpPr>
          <p:cNvPr id="136" name="Google Shape;136;p20"/>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7" name="Google Shape;137;p20"/>
          <p:cNvSpPr txBox="1"/>
          <p:nvPr/>
        </p:nvSpPr>
        <p:spPr>
          <a:xfrm>
            <a:off x="454200" y="1925250"/>
            <a:ext cx="8022900" cy="2955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US" sz="2000">
                <a:solidFill>
                  <a:srgbClr val="002060"/>
                </a:solidFill>
              </a:rPr>
              <a:t>Run an APR (with drill-down) to find and correct the following errors…</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Relationship to Head of Household</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Date of Birth</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Gender</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Race</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Ethnicity</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Enrollments over 365 days - possible missed exits</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Exit Destination</a:t>
            </a:r>
            <a:endParaRPr b="1" sz="200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LMS Updates</a:t>
            </a:r>
            <a:endParaRPr/>
          </a:p>
        </p:txBody>
      </p:sp>
      <p:sp>
        <p:nvSpPr>
          <p:cNvPr id="143" name="Google Shape;143;p21"/>
          <p:cNvSpPr txBox="1"/>
          <p:nvPr>
            <p:ph idx="1" type="subTitle"/>
          </p:nvPr>
        </p:nvSpPr>
        <p:spPr>
          <a:xfrm>
            <a:off x="670700" y="1400175"/>
            <a:ext cx="8232900" cy="5386500"/>
          </a:xfrm>
          <a:prstGeom prst="rect">
            <a:avLst/>
          </a:prstGeom>
        </p:spPr>
        <p:txBody>
          <a:bodyPr anchorCtr="0" anchor="t" bIns="91425" lIns="91425" spcFirstLastPara="1" rIns="91425" wrap="square" tIns="91425">
            <a:noAutofit/>
          </a:bodyPr>
          <a:lstStyle/>
          <a:p>
            <a:pPr indent="0" lvl="0" marL="457200" rtl="0" algn="ctr">
              <a:lnSpc>
                <a:spcPct val="100000"/>
              </a:lnSpc>
              <a:spcBef>
                <a:spcPts val="0"/>
              </a:spcBef>
              <a:spcAft>
                <a:spcPts val="0"/>
              </a:spcAft>
              <a:buNone/>
            </a:pPr>
            <a:r>
              <a:rPr b="1" lang="en-US" sz="2000">
                <a:solidFill>
                  <a:srgbClr val="002060"/>
                </a:solidFill>
                <a:latin typeface="Arial"/>
                <a:ea typeface="Arial"/>
                <a:cs typeface="Arial"/>
                <a:sym typeface="Arial"/>
              </a:rPr>
              <a:t>The HMIS Team is launching a new, self-guided virtual HMIS 101 course in HSN University next month!</a:t>
            </a:r>
            <a:endParaRPr b="1" sz="2000">
              <a:solidFill>
                <a:srgbClr val="002060"/>
              </a:solidFill>
              <a:latin typeface="Arial"/>
              <a:ea typeface="Arial"/>
              <a:cs typeface="Arial"/>
              <a:sym typeface="Arial"/>
            </a:endParaRPr>
          </a:p>
          <a:p>
            <a:pPr indent="0" lvl="0" marL="457200" rtl="0" algn="l">
              <a:lnSpc>
                <a:spcPct val="100000"/>
              </a:lnSpc>
              <a:spcBef>
                <a:spcPts val="1000"/>
              </a:spcBef>
              <a:spcAft>
                <a:spcPts val="0"/>
              </a:spcAft>
              <a:buNone/>
            </a:pPr>
            <a:r>
              <a:rPr b="1" lang="en-US" sz="1800">
                <a:solidFill>
                  <a:srgbClr val="002060"/>
                </a:solidFill>
                <a:latin typeface="Arial"/>
                <a:ea typeface="Arial"/>
                <a:cs typeface="Arial"/>
                <a:sym typeface="Arial"/>
              </a:rPr>
              <a:t>Benefits:</a:t>
            </a:r>
            <a:endParaRPr b="1" sz="1800">
              <a:solidFill>
                <a:srgbClr val="002060"/>
              </a:solidFill>
              <a:latin typeface="Arial"/>
              <a:ea typeface="Arial"/>
              <a:cs typeface="Arial"/>
              <a:sym typeface="Arial"/>
            </a:endParaRPr>
          </a:p>
          <a:p>
            <a:pPr indent="-342900" lvl="0" marL="457200" rtl="0" algn="l">
              <a:lnSpc>
                <a:spcPct val="100000"/>
              </a:lnSpc>
              <a:spcBef>
                <a:spcPts val="1000"/>
              </a:spcBef>
              <a:spcAft>
                <a:spcPts val="0"/>
              </a:spcAft>
              <a:buClr>
                <a:srgbClr val="002060"/>
              </a:buClr>
              <a:buSzPts val="1800"/>
              <a:buChar char="●"/>
            </a:pPr>
            <a:r>
              <a:rPr lang="en-US" sz="1800">
                <a:solidFill>
                  <a:srgbClr val="002060"/>
                </a:solidFill>
                <a:latin typeface="Arial"/>
                <a:ea typeface="Arial"/>
                <a:cs typeface="Arial"/>
                <a:sym typeface="Arial"/>
              </a:rPr>
              <a:t>No more waiting for 1st and 3rd Tuesday to train</a:t>
            </a:r>
            <a:endParaRPr sz="1800">
              <a:solidFill>
                <a:srgbClr val="002060"/>
              </a:solidFill>
              <a:latin typeface="Arial"/>
              <a:ea typeface="Arial"/>
              <a:cs typeface="Arial"/>
              <a:sym typeface="Arial"/>
            </a:endParaRPr>
          </a:p>
          <a:p>
            <a:pPr indent="-342900" lvl="0" marL="457200" rtl="0" algn="l">
              <a:lnSpc>
                <a:spcPct val="100000"/>
              </a:lnSpc>
              <a:spcBef>
                <a:spcPts val="0"/>
              </a:spcBef>
              <a:spcAft>
                <a:spcPts val="0"/>
              </a:spcAft>
              <a:buClr>
                <a:srgbClr val="002060"/>
              </a:buClr>
              <a:buSzPts val="1800"/>
              <a:buChar char="●"/>
            </a:pPr>
            <a:r>
              <a:rPr lang="en-US" sz="1800">
                <a:solidFill>
                  <a:srgbClr val="002060"/>
                </a:solidFill>
                <a:latin typeface="Arial"/>
                <a:ea typeface="Arial"/>
                <a:cs typeface="Arial"/>
                <a:sym typeface="Arial"/>
              </a:rPr>
              <a:t>Audio and visual support all throughout</a:t>
            </a:r>
            <a:endParaRPr sz="1800">
              <a:solidFill>
                <a:srgbClr val="002060"/>
              </a:solidFill>
              <a:latin typeface="Arial"/>
              <a:ea typeface="Arial"/>
              <a:cs typeface="Arial"/>
              <a:sym typeface="Arial"/>
            </a:endParaRPr>
          </a:p>
          <a:p>
            <a:pPr indent="-342900" lvl="0" marL="457200" rtl="0" algn="l">
              <a:lnSpc>
                <a:spcPct val="100000"/>
              </a:lnSpc>
              <a:spcBef>
                <a:spcPts val="0"/>
              </a:spcBef>
              <a:spcAft>
                <a:spcPts val="0"/>
              </a:spcAft>
              <a:buClr>
                <a:srgbClr val="002060"/>
              </a:buClr>
              <a:buSzPts val="1800"/>
              <a:buChar char="●"/>
            </a:pPr>
            <a:r>
              <a:rPr lang="en-US" sz="1800">
                <a:solidFill>
                  <a:srgbClr val="002060"/>
                </a:solidFill>
                <a:latin typeface="Arial"/>
                <a:ea typeface="Arial"/>
                <a:cs typeface="Arial"/>
                <a:sym typeface="Arial"/>
              </a:rPr>
              <a:t>Complete conveniently on your own schedule</a:t>
            </a:r>
            <a:endParaRPr sz="1800">
              <a:solidFill>
                <a:srgbClr val="002060"/>
              </a:solidFill>
              <a:latin typeface="Arial"/>
              <a:ea typeface="Arial"/>
              <a:cs typeface="Arial"/>
              <a:sym typeface="Arial"/>
            </a:endParaRPr>
          </a:p>
          <a:p>
            <a:pPr indent="-342900" lvl="0" marL="457200" rtl="0" algn="l">
              <a:lnSpc>
                <a:spcPct val="100000"/>
              </a:lnSpc>
              <a:spcBef>
                <a:spcPts val="0"/>
              </a:spcBef>
              <a:spcAft>
                <a:spcPts val="0"/>
              </a:spcAft>
              <a:buClr>
                <a:srgbClr val="002060"/>
              </a:buClr>
              <a:buSzPts val="1800"/>
              <a:buFont typeface="Arial"/>
              <a:buChar char="●"/>
            </a:pPr>
            <a:r>
              <a:rPr lang="en-US" sz="1800">
                <a:solidFill>
                  <a:srgbClr val="002060"/>
                </a:solidFill>
                <a:latin typeface="Arial"/>
                <a:ea typeface="Arial"/>
                <a:cs typeface="Arial"/>
                <a:sym typeface="Arial"/>
              </a:rPr>
              <a:t>Live support available</a:t>
            </a:r>
            <a:endParaRPr sz="1800">
              <a:solidFill>
                <a:srgbClr val="002060"/>
              </a:solidFill>
              <a:latin typeface="Arial"/>
              <a:ea typeface="Arial"/>
              <a:cs typeface="Arial"/>
              <a:sym typeface="Arial"/>
            </a:endParaRPr>
          </a:p>
          <a:p>
            <a:pPr indent="-342900" lvl="1" marL="1371600" rtl="0" algn="l">
              <a:lnSpc>
                <a:spcPct val="100000"/>
              </a:lnSpc>
              <a:spcBef>
                <a:spcPts val="0"/>
              </a:spcBef>
              <a:spcAft>
                <a:spcPts val="0"/>
              </a:spcAft>
              <a:buClr>
                <a:srgbClr val="002060"/>
              </a:buClr>
              <a:buSzPts val="1800"/>
              <a:buFont typeface="Arial"/>
              <a:buChar char="○"/>
            </a:pPr>
            <a:r>
              <a:rPr lang="en-US" sz="1800">
                <a:solidFill>
                  <a:srgbClr val="002060"/>
                </a:solidFill>
                <a:latin typeface="Arial"/>
                <a:ea typeface="Arial"/>
                <a:cs typeface="Arial"/>
                <a:sym typeface="Arial"/>
              </a:rPr>
              <a:t>Zoom room open 1st and 3rd Tuesdays, as well as live support hours on Mon/Wed; Quick ticket response time</a:t>
            </a:r>
            <a:endParaRPr sz="1800">
              <a:solidFill>
                <a:srgbClr val="002060"/>
              </a:solidFill>
              <a:latin typeface="Arial"/>
              <a:ea typeface="Arial"/>
              <a:cs typeface="Arial"/>
              <a:sym typeface="Arial"/>
            </a:endParaRPr>
          </a:p>
          <a:p>
            <a:pPr indent="-342900" lvl="0" marL="457200" rtl="0" algn="l">
              <a:lnSpc>
                <a:spcPct val="100000"/>
              </a:lnSpc>
              <a:spcBef>
                <a:spcPts val="0"/>
              </a:spcBef>
              <a:spcAft>
                <a:spcPts val="0"/>
              </a:spcAft>
              <a:buClr>
                <a:srgbClr val="002060"/>
              </a:buClr>
              <a:buSzPts val="1800"/>
              <a:buFont typeface="Arial"/>
              <a:buChar char="●"/>
            </a:pPr>
            <a:r>
              <a:rPr lang="en-US" sz="1800">
                <a:solidFill>
                  <a:srgbClr val="002060"/>
                </a:solidFill>
                <a:latin typeface="Arial"/>
                <a:ea typeface="Arial"/>
                <a:cs typeface="Arial"/>
                <a:sym typeface="Arial"/>
              </a:rPr>
              <a:t>Live training still able to be scheduled as needed</a:t>
            </a:r>
            <a:endParaRPr sz="1800">
              <a:solidFill>
                <a:srgbClr val="002060"/>
              </a:solidFill>
              <a:latin typeface="Arial"/>
              <a:ea typeface="Arial"/>
              <a:cs typeface="Arial"/>
              <a:sym typeface="Arial"/>
            </a:endParaRPr>
          </a:p>
          <a:p>
            <a:pPr indent="-342900" lvl="0" marL="457200" rtl="0" algn="l">
              <a:lnSpc>
                <a:spcPct val="100000"/>
              </a:lnSpc>
              <a:spcBef>
                <a:spcPts val="0"/>
              </a:spcBef>
              <a:spcAft>
                <a:spcPts val="0"/>
              </a:spcAft>
              <a:buClr>
                <a:srgbClr val="002060"/>
              </a:buClr>
              <a:buSzPts val="1800"/>
              <a:buFont typeface="Arial"/>
              <a:buChar char="●"/>
            </a:pPr>
            <a:r>
              <a:rPr lang="en-US" sz="1800">
                <a:solidFill>
                  <a:srgbClr val="002060"/>
                </a:solidFill>
                <a:latin typeface="Arial"/>
                <a:ea typeface="Arial"/>
                <a:cs typeface="Arial"/>
                <a:sym typeface="Arial"/>
              </a:rPr>
              <a:t>Access to the live system provided 1-3 business days after requirements are met</a:t>
            </a:r>
            <a:endParaRPr b="1" sz="2000">
              <a:solidFill>
                <a:srgbClr val="002060"/>
              </a:solidFill>
              <a:latin typeface="Arial"/>
              <a:ea typeface="Arial"/>
              <a:cs typeface="Arial"/>
              <a:sym typeface="Arial"/>
            </a:endParaRPr>
          </a:p>
          <a:p>
            <a:pPr indent="0" lvl="0" marL="0" rtl="0" algn="l">
              <a:lnSpc>
                <a:spcPct val="100000"/>
              </a:lnSpc>
              <a:spcBef>
                <a:spcPts val="1000"/>
              </a:spcBef>
              <a:spcAft>
                <a:spcPts val="0"/>
              </a:spcAft>
              <a:buNone/>
            </a:pPr>
            <a:r>
              <a:rPr lang="en-US" sz="1800">
                <a:solidFill>
                  <a:srgbClr val="002060"/>
                </a:solidFill>
                <a:latin typeface="Arial"/>
                <a:ea typeface="Arial"/>
                <a:cs typeface="Arial"/>
                <a:sym typeface="Arial"/>
              </a:rPr>
              <a:t>We need beta testers to take the course and provide feedback prior to the official launch. Let us know in the chat if you are interested and we will assign the course to you. </a:t>
            </a:r>
            <a:endParaRPr sz="1800">
              <a:solidFill>
                <a:srgbClr val="002060"/>
              </a:solidFill>
              <a:latin typeface="Arial"/>
              <a:ea typeface="Arial"/>
              <a:cs typeface="Arial"/>
              <a:sym typeface="Arial"/>
            </a:endParaRPr>
          </a:p>
          <a:p>
            <a:pPr indent="0" lvl="0" marL="0" rtl="0" algn="ctr">
              <a:lnSpc>
                <a:spcPct val="100000"/>
              </a:lnSpc>
              <a:spcBef>
                <a:spcPts val="1000"/>
              </a:spcBef>
              <a:spcAft>
                <a:spcPts val="0"/>
              </a:spcAft>
              <a:buNone/>
            </a:pPr>
            <a:r>
              <a:rPr b="1" i="1" lang="en-US" sz="1800">
                <a:solidFill>
                  <a:srgbClr val="002060"/>
                </a:solidFill>
                <a:highlight>
                  <a:srgbClr val="FFFF00"/>
                </a:highlight>
                <a:latin typeface="Arial"/>
                <a:ea typeface="Arial"/>
                <a:cs typeface="Arial"/>
                <a:sym typeface="Arial"/>
              </a:rPr>
              <a:t>Please provide us with feedback by cob January 20th, 2023.</a:t>
            </a:r>
            <a:endParaRPr b="1" i="1" sz="1800">
              <a:solidFill>
                <a:srgbClr val="002060"/>
              </a:solidFill>
              <a:highlight>
                <a:srgbClr val="FFFF00"/>
              </a:highlight>
              <a:latin typeface="Arial"/>
              <a:ea typeface="Arial"/>
              <a:cs typeface="Arial"/>
              <a:sym typeface="Arial"/>
            </a:endParaRPr>
          </a:p>
          <a:p>
            <a:pPr indent="0" lvl="0" marL="0" marR="0" rtl="0" algn="l">
              <a:lnSpc>
                <a:spcPct val="150000"/>
              </a:lnSpc>
              <a:spcBef>
                <a:spcPts val="1000"/>
              </a:spcBef>
              <a:spcAft>
                <a:spcPts val="0"/>
              </a:spcAft>
              <a:buNone/>
            </a:pPr>
            <a:r>
              <a:t/>
            </a:r>
            <a:endParaRPr sz="2000">
              <a:solidFill>
                <a:srgbClr val="00206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