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8" r:id="rId5"/>
    <p:sldMasterId id="2147483659"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Lst>
  <p:sldSz cy="6858000" cx="9144000"/>
  <p:notesSz cx="6858000" cy="9144000"/>
  <p:embeddedFontLst>
    <p:embeddedFont>
      <p:font typeface="Roboto"/>
      <p:regular r:id="rId38"/>
      <p:bold r:id="rId39"/>
      <p:italic r:id="rId40"/>
      <p:boldItalic r:id="rId41"/>
    </p:embeddedFont>
    <p:embeddedFont>
      <p:font typeface="Cabin"/>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3BAE483-2ADF-459F-814A-848255D6E722}">
  <a:tblStyle styleId="{D3BAE483-2ADF-459F-814A-848255D6E722}"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italic.fntdata"/><Relationship Id="rId20" Type="http://schemas.openxmlformats.org/officeDocument/2006/relationships/slide" Target="slides/slide13.xml"/><Relationship Id="rId42" Type="http://schemas.openxmlformats.org/officeDocument/2006/relationships/font" Target="fonts/Cabin-regular.fntdata"/><Relationship Id="rId41" Type="http://schemas.openxmlformats.org/officeDocument/2006/relationships/font" Target="fonts/Roboto-boldItalic.fntdata"/><Relationship Id="rId22" Type="http://schemas.openxmlformats.org/officeDocument/2006/relationships/slide" Target="slides/slide15.xml"/><Relationship Id="rId44" Type="http://schemas.openxmlformats.org/officeDocument/2006/relationships/font" Target="fonts/Cabin-italic.fntdata"/><Relationship Id="rId21" Type="http://schemas.openxmlformats.org/officeDocument/2006/relationships/slide" Target="slides/slide14.xml"/><Relationship Id="rId43" Type="http://schemas.openxmlformats.org/officeDocument/2006/relationships/font" Target="fonts/Cabin-bold.fntdata"/><Relationship Id="rId24" Type="http://schemas.openxmlformats.org/officeDocument/2006/relationships/slide" Target="slides/slide17.xml"/><Relationship Id="rId23" Type="http://schemas.openxmlformats.org/officeDocument/2006/relationships/slide" Target="slides/slide16.xml"/><Relationship Id="rId45" Type="http://schemas.openxmlformats.org/officeDocument/2006/relationships/font" Target="fonts/Cabin-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font" Target="fonts/Roboto-bold.fntdata"/><Relationship Id="rId16" Type="http://schemas.openxmlformats.org/officeDocument/2006/relationships/slide" Target="slides/slide9.xml"/><Relationship Id="rId38" Type="http://schemas.openxmlformats.org/officeDocument/2006/relationships/font" Target="fonts/Roboto-regular.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hmiscfl.org/wp-content/uploads/2022/07/Meeting-Minutes-HMIS-Advisory-Committee-2022-07-12.pdf"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Call to order: Wyatt   -All in attendance verify name, add agency</a:t>
            </a:r>
            <a:endParaRPr/>
          </a:p>
          <a:p>
            <a:pPr indent="0" lvl="0" marL="0" rtl="0" algn="l">
              <a:spcBef>
                <a:spcPts val="0"/>
              </a:spcBef>
              <a:spcAft>
                <a:spcPts val="0"/>
              </a:spcAft>
              <a:buNone/>
            </a:pPr>
            <a:r>
              <a:rPr lang="en-US"/>
              <a:t>Next slide: Wyatt (agenda)</a:t>
            </a:r>
            <a:endParaRPr/>
          </a:p>
        </p:txBody>
      </p:sp>
      <p:sp>
        <p:nvSpPr>
          <p:cNvPr id="59" name="Google Shape;5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ecdd47279f_3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a:t>
            </a:r>
            <a:endParaRPr/>
          </a:p>
          <a:p>
            <a:pPr indent="0" lvl="0" marL="0" rtl="0" algn="l">
              <a:spcBef>
                <a:spcPts val="0"/>
              </a:spcBef>
              <a:spcAft>
                <a:spcPts val="0"/>
              </a:spcAft>
              <a:buNone/>
            </a:pPr>
            <a:r>
              <a:rPr lang="en-US"/>
              <a:t>Next Slide: Wyatt</a:t>
            </a:r>
            <a:endParaRPr/>
          </a:p>
        </p:txBody>
      </p:sp>
      <p:sp>
        <p:nvSpPr>
          <p:cNvPr id="65" name="Google Shape;65;gecdd47279f_3_1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fd6a6a52c6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   -Committee Roll Call   -July Minutes Roll Call Vote (</a:t>
            </a:r>
            <a:r>
              <a:rPr lang="en-US" u="sng">
                <a:solidFill>
                  <a:schemeClr val="hlink"/>
                </a:solidFill>
                <a:hlinkClick r:id="rId2"/>
              </a:rPr>
              <a:t>Meeting Minutes - HMIS Advisory Committee 2022-07-12 (hmiscfl.org)</a:t>
            </a:r>
            <a:r>
              <a:rPr lang="en-US"/>
              <a:t>)</a:t>
            </a:r>
            <a:endParaRPr/>
          </a:p>
          <a:p>
            <a:pPr indent="0" lvl="0" marL="0" rtl="0" algn="l">
              <a:spcBef>
                <a:spcPts val="0"/>
              </a:spcBef>
              <a:spcAft>
                <a:spcPts val="0"/>
              </a:spcAft>
              <a:buNone/>
            </a:pPr>
            <a:r>
              <a:rPr lang="en-US"/>
              <a:t>Next Slide: Wyatt (Agenda Roll Call)</a:t>
            </a:r>
            <a:endParaRPr/>
          </a:p>
        </p:txBody>
      </p:sp>
      <p:sp>
        <p:nvSpPr>
          <p:cNvPr id="73" name="Google Shape;73;gfd6a6a52c6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394e12a40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    -Agenda Roll Call Vote</a:t>
            </a:r>
            <a:endParaRPr/>
          </a:p>
          <a:p>
            <a:pPr indent="0" lvl="0" marL="0" rtl="0" algn="l">
              <a:spcBef>
                <a:spcPts val="0"/>
              </a:spcBef>
              <a:spcAft>
                <a:spcPts val="0"/>
              </a:spcAft>
              <a:buNone/>
            </a:pPr>
            <a:r>
              <a:rPr lang="en-US"/>
              <a:t>Next:  Wyatt</a:t>
            </a:r>
            <a:endParaRPr/>
          </a:p>
          <a:p>
            <a:pPr indent="0" lvl="0" marL="0" rtl="0" algn="l">
              <a:spcBef>
                <a:spcPts val="0"/>
              </a:spcBef>
              <a:spcAft>
                <a:spcPts val="0"/>
              </a:spcAft>
              <a:buNone/>
            </a:pPr>
            <a:r>
              <a:t/>
            </a:r>
            <a:endParaRPr/>
          </a:p>
        </p:txBody>
      </p:sp>
      <p:sp>
        <p:nvSpPr>
          <p:cNvPr id="79" name="Google Shape;79;g1394e12a402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138ff9372b8_0_1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138ff9372b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a:t>
            </a:r>
            <a:endParaRPr/>
          </a:p>
          <a:p>
            <a:pPr indent="0" lvl="0" marL="0" rtl="0" algn="l">
              <a:spcBef>
                <a:spcPts val="0"/>
              </a:spcBef>
              <a:spcAft>
                <a:spcPts val="0"/>
              </a:spcAft>
              <a:buNone/>
            </a:pPr>
            <a:r>
              <a:rPr lang="en-US"/>
              <a:t>Next Slide: Tino</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138ff9372b8_0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138ff9372b8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921134a5c9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921134a5c9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1921134a5c9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1921134a5c9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1921134a5c9_0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1921134a5c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1921134a5c9_0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1921134a5c9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921134a5c9_0_3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921134a5c9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1921134a5c9_0_4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1921134a5c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Tino</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1921134a5c9_0_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1921134a5c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Tino</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Brittney</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152368e2b43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152368e2b4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Ashley   -Yield time to Chair</a:t>
            </a:r>
            <a:endParaRPr/>
          </a:p>
          <a:p>
            <a:pPr indent="0" lvl="0" marL="0" rtl="0" algn="l">
              <a:spcBef>
                <a:spcPts val="0"/>
              </a:spcBef>
              <a:spcAft>
                <a:spcPts val="0"/>
              </a:spcAft>
              <a:buNone/>
            </a:pPr>
            <a:r>
              <a:rPr lang="en-US"/>
              <a:t>Next Slide: Racquel</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14f96494905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14f96494905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Brittney</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Brittney</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174f8302869_0_9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174f8302869_0_9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Brittney</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Angel</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14f96494905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14f9649490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Presenter: Angel</a:t>
            </a:r>
            <a:endParaRPr>
              <a:solidFill>
                <a:schemeClr val="dk1"/>
              </a:solidFill>
            </a:endParaRPr>
          </a:p>
          <a:p>
            <a:pPr indent="0" lvl="0" marL="0" rtl="0" algn="l">
              <a:spcBef>
                <a:spcPts val="0"/>
              </a:spcBef>
              <a:spcAft>
                <a:spcPts val="0"/>
              </a:spcAft>
              <a:buClr>
                <a:schemeClr val="dk1"/>
              </a:buClr>
              <a:buSzPts val="1100"/>
              <a:buFont typeface="Arial"/>
              <a:buNone/>
            </a:pPr>
            <a:r>
              <a:rPr lang="en-US">
                <a:solidFill>
                  <a:schemeClr val="dk1"/>
                </a:solidFill>
              </a:rPr>
              <a:t>Next Slide: Rocky/Angel</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eeb3639e08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Racquel</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Racquel</a:t>
            </a:r>
            <a:endParaRPr/>
          </a:p>
        </p:txBody>
      </p:sp>
      <p:sp>
        <p:nvSpPr>
          <p:cNvPr id="210" name="Google Shape;210;geeb3639e08_0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7122315523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Racquel   </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Racquel</a:t>
            </a:r>
            <a:endParaRPr/>
          </a:p>
        </p:txBody>
      </p:sp>
      <p:sp>
        <p:nvSpPr>
          <p:cNvPr id="217" name="Google Shape;217;g7122315523_0_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4f9e34b4b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Racquel  </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Wyatt</a:t>
            </a:r>
            <a:endParaRPr/>
          </a:p>
        </p:txBody>
      </p:sp>
      <p:sp>
        <p:nvSpPr>
          <p:cNvPr id="224" name="Google Shape;224;g14f9e34b4b2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174f8302869_0_8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174f8302869_0_8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a:t>
            </a:r>
            <a:endParaRPr/>
          </a:p>
          <a:p>
            <a:pPr indent="0" lvl="0" marL="0" rtl="0" algn="l">
              <a:spcBef>
                <a:spcPts val="0"/>
              </a:spcBef>
              <a:spcAft>
                <a:spcPts val="0"/>
              </a:spcAft>
              <a:buNone/>
            </a:pPr>
            <a:r>
              <a:rPr lang="en-US"/>
              <a:t>Next slide: Brittney</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74f8302869_0_8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Brittney</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Brittney</a:t>
            </a:r>
            <a:endParaRPr/>
          </a:p>
        </p:txBody>
      </p:sp>
      <p:sp>
        <p:nvSpPr>
          <p:cNvPr id="237" name="Google Shape;237;g174f8302869_0_8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1512c971e62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1512c971e62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Brittney</a:t>
            </a:r>
            <a:endParaRPr/>
          </a:p>
          <a:p>
            <a:pPr indent="0" lvl="0" marL="0" rtl="0" algn="l">
              <a:spcBef>
                <a:spcPts val="0"/>
              </a:spcBef>
              <a:spcAft>
                <a:spcPts val="0"/>
              </a:spcAft>
              <a:buNone/>
            </a:pPr>
            <a:r>
              <a:rPr lang="en-US"/>
              <a:t>Next slide: Brittney</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174f8302869_0_8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Brittney</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Brittney</a:t>
            </a:r>
            <a:endParaRPr/>
          </a:p>
        </p:txBody>
      </p:sp>
      <p:sp>
        <p:nvSpPr>
          <p:cNvPr id="250" name="Google Shape;250;g174f8302869_0_8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174f8302869_0_9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Brittney</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Wyatt</a:t>
            </a:r>
            <a:endParaRPr/>
          </a:p>
        </p:txBody>
      </p:sp>
      <p:sp>
        <p:nvSpPr>
          <p:cNvPr id="273" name="Google Shape;273;g174f8302869_0_9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38ff9372b8_0_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138ff9372b8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Wyatt</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Wyatt</a:t>
            </a:r>
            <a:endParaRPr>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138ff9372b8_0_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138ff9372b8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360"/>
              </a:spcBef>
              <a:spcAft>
                <a:spcPts val="0"/>
              </a:spcAft>
              <a:buClr>
                <a:schemeClr val="dk1"/>
              </a:buClr>
              <a:buSzPts val="1100"/>
              <a:buFont typeface="Arial"/>
              <a:buNone/>
            </a:pPr>
            <a:r>
              <a:rPr lang="en-US" sz="1400">
                <a:solidFill>
                  <a:schemeClr val="dk1"/>
                </a:solidFill>
              </a:rPr>
              <a:t>Presenter: Wyatt  -Open to motions by committee members   </a:t>
            </a:r>
            <a:endParaRPr sz="1400">
              <a:solidFill>
                <a:schemeClr val="dk1"/>
              </a:solidFill>
            </a:endParaRPr>
          </a:p>
          <a:p>
            <a:pPr indent="0" lvl="0" marL="0" rtl="0" algn="l">
              <a:spcBef>
                <a:spcPts val="360"/>
              </a:spcBef>
              <a:spcAft>
                <a:spcPts val="0"/>
              </a:spcAft>
              <a:buClr>
                <a:schemeClr val="dk1"/>
              </a:buClr>
              <a:buSzPts val="1100"/>
              <a:buFont typeface="Arial"/>
              <a:buNone/>
            </a:pPr>
            <a:r>
              <a:rPr lang="en-US" sz="1400">
                <a:solidFill>
                  <a:schemeClr val="dk1"/>
                </a:solidFill>
              </a:rPr>
              <a:t>Next Slide: Wyatt</a:t>
            </a:r>
            <a:endParaRPr>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fd6a6a52c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Presenter: Wyatt</a:t>
            </a:r>
            <a:endParaRPr/>
          </a:p>
          <a:p>
            <a:pPr indent="0" lvl="0" marL="0" rtl="0" algn="l">
              <a:spcBef>
                <a:spcPts val="0"/>
              </a:spcBef>
              <a:spcAft>
                <a:spcPts val="0"/>
              </a:spcAft>
              <a:buNone/>
            </a:pPr>
            <a:r>
              <a:rPr lang="en-US"/>
              <a:t>Next Slide: Wyatt</a:t>
            </a:r>
            <a:endParaRPr/>
          </a:p>
        </p:txBody>
      </p:sp>
      <p:sp>
        <p:nvSpPr>
          <p:cNvPr id="293" name="Google Shape;293;gfd6a6a52c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52b091bc77_4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52b091bc77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114149fa151_2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Wyatt Closes Meeting</a:t>
            </a:r>
            <a:endParaRPr/>
          </a:p>
        </p:txBody>
      </p:sp>
      <p:sp>
        <p:nvSpPr>
          <p:cNvPr id="306" name="Google Shape;306;g114149fa151_2_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0" name="Shape 10"/>
        <p:cNvGrpSpPr/>
        <p:nvPr/>
      </p:nvGrpSpPr>
      <p:grpSpPr>
        <a:xfrm>
          <a:off x="0" y="0"/>
          <a:ext cx="0" cy="0"/>
          <a:chOff x="0" y="0"/>
          <a:chExt cx="0" cy="0"/>
        </a:xfrm>
      </p:grpSpPr>
      <p:sp>
        <p:nvSpPr>
          <p:cNvPr id="11" name="Google Shape;11;p2"/>
          <p:cNvSpPr/>
          <p:nvPr/>
        </p:nvSpPr>
        <p:spPr>
          <a:xfrm>
            <a:off x="0" y="1537930"/>
            <a:ext cx="9144000" cy="4832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1" i="0" lang="en-US" sz="5400" u="none" cap="none" strike="noStrike">
                <a:solidFill>
                  <a:srgbClr val="002060"/>
                </a:solidFill>
                <a:latin typeface="Calibri"/>
                <a:ea typeface="Calibri"/>
                <a:cs typeface="Calibri"/>
                <a:sym typeface="Calibri"/>
              </a:rPr>
              <a:t>Introduction to HMIS</a:t>
            </a:r>
            <a:endParaRPr/>
          </a:p>
          <a:p>
            <a:pPr indent="0" lvl="0" marL="0" marR="0" rtl="0" algn="ctr">
              <a:lnSpc>
                <a:spcPct val="100000"/>
              </a:lnSpc>
              <a:spcBef>
                <a:spcPts val="0"/>
              </a:spcBef>
              <a:spcAft>
                <a:spcPts val="0"/>
              </a:spcAft>
              <a:buNone/>
            </a:pPr>
            <a:r>
              <a:rPr b="1" i="0" lang="en-US" sz="5400" u="none" cap="none" strike="noStrike">
                <a:solidFill>
                  <a:srgbClr val="002060"/>
                </a:solidFill>
                <a:latin typeface="Calibri"/>
                <a:ea typeface="Calibri"/>
                <a:cs typeface="Calibri"/>
                <a:sym typeface="Calibri"/>
              </a:rPr>
              <a:t>Continuum of Care FL-507</a:t>
            </a:r>
            <a:endParaRPr/>
          </a:p>
          <a:p>
            <a:pPr indent="0" lvl="0" marL="0" marR="0" rtl="0" algn="ctr">
              <a:lnSpc>
                <a:spcPct val="100000"/>
              </a:lnSpc>
              <a:spcBef>
                <a:spcPts val="0"/>
              </a:spcBef>
              <a:spcAft>
                <a:spcPts val="0"/>
              </a:spcAft>
              <a:buNone/>
            </a:pPr>
            <a:r>
              <a:t/>
            </a:r>
            <a:endParaRPr b="1" i="0" sz="5400" u="none" cap="none" strike="noStrike">
              <a:solidFill>
                <a:srgbClr val="002060"/>
              </a:solidFill>
              <a:latin typeface="Calibri"/>
              <a:ea typeface="Calibri"/>
              <a:cs typeface="Calibri"/>
              <a:sym typeface="Calibri"/>
            </a:endParaRPr>
          </a:p>
          <a:p>
            <a:pPr indent="0" lvl="0" marL="0" marR="0" rtl="0" algn="ctr">
              <a:lnSpc>
                <a:spcPct val="100000"/>
              </a:lnSpc>
              <a:spcBef>
                <a:spcPts val="0"/>
              </a:spcBef>
              <a:spcAft>
                <a:spcPts val="0"/>
              </a:spcAft>
              <a:buNone/>
            </a:pPr>
            <a:r>
              <a:t/>
            </a:r>
            <a:endParaRPr b="0" i="0" sz="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Homeless Services Network of Central Florida</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4065-D L.B. McLeod Road</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Orlando, FL 32811</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Phone: (407) 893-0133</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Fax: (407) 893-5299</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www.hsncfl.org</a:t>
            </a:r>
            <a:endParaRPr b="0" i="0" sz="2800" u="none" cap="none" strike="noStrike">
              <a:solidFill>
                <a:schemeClr val="dk1"/>
              </a:solidFill>
              <a:latin typeface="Calibri"/>
              <a:ea typeface="Calibri"/>
              <a:cs typeface="Calibri"/>
              <a:sym typeface="Calibri"/>
            </a:endParaRPr>
          </a:p>
        </p:txBody>
      </p:sp>
      <p:pic>
        <p:nvPicPr>
          <p:cNvPr id="12" name="Google Shape;12;p2"/>
          <p:cNvPicPr preferRelativeResize="0"/>
          <p:nvPr/>
        </p:nvPicPr>
        <p:blipFill rotWithShape="1">
          <a:blip r:embed="rId2">
            <a:alphaModFix/>
          </a:blip>
          <a:srcRect b="0" l="0" r="0" t="0"/>
          <a:stretch/>
        </p:blipFill>
        <p:spPr>
          <a:xfrm>
            <a:off x="3543142" y="428151"/>
            <a:ext cx="2057713" cy="129063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sp>
        <p:nvSpPr>
          <p:cNvPr id="14" name="Google Shape;14;p3"/>
          <p:cNvSpPr txBox="1"/>
          <p:nvPr>
            <p:ph type="ctrTitle"/>
          </p:nvPr>
        </p:nvSpPr>
        <p:spPr>
          <a:xfrm>
            <a:off x="685800" y="2130425"/>
            <a:ext cx="7772400" cy="14700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4400"/>
              <a:buFont typeface="Cabin"/>
              <a:buNone/>
              <a:defRPr b="0" i="0" sz="44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5" name="Google Shape;15;p3"/>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noAutofit/>
          </a:bodyPr>
          <a:lstStyle>
            <a:lvl1pPr lvl="0" marR="0" rtl="0" algn="ctr">
              <a:lnSpc>
                <a:spcPct val="100000"/>
              </a:lnSpc>
              <a:spcBef>
                <a:spcPts val="640"/>
              </a:spcBef>
              <a:spcAft>
                <a:spcPts val="0"/>
              </a:spcAft>
              <a:buClr>
                <a:srgbClr val="00B8B8"/>
              </a:buClr>
              <a:buSzPts val="3200"/>
              <a:buFont typeface="Arial"/>
              <a:buNone/>
              <a:defRPr b="0" i="0" sz="3200" u="none" cap="none" strike="noStrike">
                <a:solidFill>
                  <a:srgbClr val="00B8B8"/>
                </a:solidFill>
                <a:latin typeface="Calibri"/>
                <a:ea typeface="Calibri"/>
                <a:cs typeface="Calibri"/>
                <a:sym typeface="Calibri"/>
              </a:defRPr>
            </a:lvl1pPr>
            <a:lvl2pPr lvl="1" marR="0" rtl="0" algn="ctr">
              <a:lnSpc>
                <a:spcPct val="100000"/>
              </a:lnSpc>
              <a:spcBef>
                <a:spcPts val="560"/>
              </a:spcBef>
              <a:spcAft>
                <a:spcPts val="0"/>
              </a:spcAft>
              <a:buClr>
                <a:srgbClr val="888888"/>
              </a:buClr>
              <a:buSzPts val="2800"/>
              <a:buFont typeface="Arial"/>
              <a:buNone/>
              <a:defRPr b="0" i="0" sz="2800" u="none" cap="none" strike="noStrike">
                <a:solidFill>
                  <a:srgbClr val="888888"/>
                </a:solidFill>
                <a:latin typeface="Calibri"/>
                <a:ea typeface="Calibri"/>
                <a:cs typeface="Calibri"/>
                <a:sym typeface="Calibri"/>
              </a:defRPr>
            </a:lvl2pPr>
            <a:lvl3pPr lvl="2" marR="0" rtl="0" algn="ctr">
              <a:lnSpc>
                <a:spcPct val="100000"/>
              </a:lnSpc>
              <a:spcBef>
                <a:spcPts val="480"/>
              </a:spcBef>
              <a:spcAft>
                <a:spcPts val="0"/>
              </a:spcAft>
              <a:buClr>
                <a:srgbClr val="888888"/>
              </a:buClr>
              <a:buSzPts val="2400"/>
              <a:buFont typeface="Arial"/>
              <a:buNone/>
              <a:defRPr b="0" i="0" sz="2400" u="none" cap="none" strike="noStrike">
                <a:solidFill>
                  <a:srgbClr val="888888"/>
                </a:solidFill>
                <a:latin typeface="Calibri"/>
                <a:ea typeface="Calibri"/>
                <a:cs typeface="Calibri"/>
                <a:sym typeface="Calibri"/>
              </a:defRPr>
            </a:lvl3pPr>
            <a:lvl4pPr lvl="3"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4pPr>
            <a:lvl5pPr lvl="4"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5pPr>
            <a:lvl6pPr lvl="5"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6pPr>
            <a:lvl7pPr lvl="6"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7pPr>
            <a:lvl8pPr lvl="7"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8pPr>
            <a:lvl9pPr lvl="8"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9pPr>
          </a:lstStyle>
          <a:p/>
        </p:txBody>
      </p:sp>
      <p:sp>
        <p:nvSpPr>
          <p:cNvPr id="16" name="Google Shape;16;p3"/>
          <p:cNvSpPr txBox="1"/>
          <p:nvPr>
            <p:ph idx="12" type="sldNum"/>
          </p:nvPr>
        </p:nvSpPr>
        <p:spPr>
          <a:xfrm>
            <a:off x="8123593" y="6369045"/>
            <a:ext cx="563100" cy="2922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 name="Shape 17"/>
        <p:cNvGrpSpPr/>
        <p:nvPr/>
      </p:nvGrpSpPr>
      <p:grpSpPr>
        <a:xfrm>
          <a:off x="0" y="0"/>
          <a:ext cx="0" cy="0"/>
          <a:chOff x="0" y="0"/>
          <a:chExt cx="0" cy="0"/>
        </a:xfrm>
      </p:grpSpPr>
      <p:sp>
        <p:nvSpPr>
          <p:cNvPr id="18" name="Google Shape;18;p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4400"/>
              <a:buFont typeface="Cabin"/>
              <a:buNone/>
              <a:defRPr b="0" i="0" sz="44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9" name="Google Shape;19;p4"/>
          <p:cNvSpPr txBox="1"/>
          <p:nvPr>
            <p:ph idx="1" type="body"/>
          </p:nvPr>
        </p:nvSpPr>
        <p:spPr>
          <a:xfrm rot="5400000">
            <a:off x="2309101" y="-251700"/>
            <a:ext cx="4525800" cy="8229600"/>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rgbClr val="002060"/>
              </a:buClr>
              <a:buSzPts val="3200"/>
              <a:buFont typeface="Arial"/>
              <a:buChar char="•"/>
              <a:defRPr b="0" i="0" sz="3200" u="none" cap="none" strike="noStrike">
                <a:solidFill>
                  <a:srgbClr val="002060"/>
                </a:solidFill>
                <a:latin typeface="Calibri"/>
                <a:ea typeface="Calibri"/>
                <a:cs typeface="Calibri"/>
                <a:sym typeface="Calibri"/>
              </a:defRPr>
            </a:lvl1pPr>
            <a:lvl2pPr indent="-406400" lvl="1" marL="914400" marR="0" rtl="0" algn="l">
              <a:lnSpc>
                <a:spcPct val="100000"/>
              </a:lnSpc>
              <a:spcBef>
                <a:spcPts val="560"/>
              </a:spcBef>
              <a:spcAft>
                <a:spcPts val="0"/>
              </a:spcAft>
              <a:buClr>
                <a:srgbClr val="00B8B8"/>
              </a:buClr>
              <a:buSzPts val="2800"/>
              <a:buFont typeface="Arial"/>
              <a:buChar char="–"/>
              <a:defRPr b="0" i="0" sz="2800" u="none" cap="none" strike="noStrike">
                <a:solidFill>
                  <a:srgbClr val="00B8B8"/>
                </a:solidFill>
                <a:latin typeface="Calibri"/>
                <a:ea typeface="Calibri"/>
                <a:cs typeface="Calibri"/>
                <a:sym typeface="Calibri"/>
              </a:defRPr>
            </a:lvl2pPr>
            <a:lvl3pPr indent="-381000" lvl="2" marL="1371600" marR="0" rtl="0" algn="l">
              <a:lnSpc>
                <a:spcPct val="100000"/>
              </a:lnSpc>
              <a:spcBef>
                <a:spcPts val="480"/>
              </a:spcBef>
              <a:spcAft>
                <a:spcPts val="0"/>
              </a:spcAft>
              <a:buClr>
                <a:srgbClr val="E36C09"/>
              </a:buClr>
              <a:buSzPts val="2400"/>
              <a:buFont typeface="Arial"/>
              <a:buChar char="•"/>
              <a:defRPr b="0" i="0" sz="2400" u="none" cap="none" strike="noStrike">
                <a:solidFill>
                  <a:srgbClr val="E36C09"/>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0" name="Google Shape;20;p4"/>
          <p:cNvSpPr txBox="1"/>
          <p:nvPr>
            <p:ph idx="12" type="sldNum"/>
          </p:nvPr>
        </p:nvSpPr>
        <p:spPr>
          <a:xfrm>
            <a:off x="8123593" y="6369045"/>
            <a:ext cx="563100" cy="2922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 name="Shape 21"/>
        <p:cNvGrpSpPr/>
        <p:nvPr/>
      </p:nvGrpSpPr>
      <p:grpSpPr>
        <a:xfrm>
          <a:off x="0" y="0"/>
          <a:ext cx="0" cy="0"/>
          <a:chOff x="0" y="0"/>
          <a:chExt cx="0" cy="0"/>
        </a:xfrm>
      </p:grpSpPr>
      <p:sp>
        <p:nvSpPr>
          <p:cNvPr id="22" name="Google Shape;22;p5"/>
          <p:cNvSpPr txBox="1"/>
          <p:nvPr>
            <p:ph type="title"/>
          </p:nvPr>
        </p:nvSpPr>
        <p:spPr>
          <a:xfrm rot="5400000">
            <a:off x="4732201" y="2171539"/>
            <a:ext cx="5851500" cy="20577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3200"/>
              <a:buFont typeface="Cabin"/>
              <a:buNone/>
              <a:defRPr b="0" i="0" sz="32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3" name="Google Shape;23;p5"/>
          <p:cNvSpPr txBox="1"/>
          <p:nvPr>
            <p:ph idx="1" type="body"/>
          </p:nvPr>
        </p:nvSpPr>
        <p:spPr>
          <a:xfrm rot="5400000">
            <a:off x="541500" y="190639"/>
            <a:ext cx="5851500" cy="6019500"/>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rgbClr val="00B8B8"/>
              </a:buClr>
              <a:buSzPts val="3200"/>
              <a:buFont typeface="Arial"/>
              <a:buChar char="•"/>
              <a:defRPr b="0" i="0" sz="3200" u="none" cap="none" strike="noStrike">
                <a:solidFill>
                  <a:srgbClr val="00B8B8"/>
                </a:solidFill>
                <a:latin typeface="Calibri"/>
                <a:ea typeface="Calibri"/>
                <a:cs typeface="Calibri"/>
                <a:sym typeface="Calibri"/>
              </a:defRPr>
            </a:lvl1pPr>
            <a:lvl2pPr indent="-406400" lvl="1" marL="914400" marR="0" rtl="0" algn="l">
              <a:lnSpc>
                <a:spcPct val="100000"/>
              </a:lnSpc>
              <a:spcBef>
                <a:spcPts val="560"/>
              </a:spcBef>
              <a:spcAft>
                <a:spcPts val="0"/>
              </a:spcAft>
              <a:buClr>
                <a:srgbClr val="00B8B8"/>
              </a:buClr>
              <a:buSzPts val="2800"/>
              <a:buFont typeface="Arial"/>
              <a:buChar char="–"/>
              <a:defRPr b="0" i="0" sz="2800" u="none" cap="none" strike="noStrike">
                <a:solidFill>
                  <a:srgbClr val="00B8B8"/>
                </a:solidFill>
                <a:latin typeface="Calibri"/>
                <a:ea typeface="Calibri"/>
                <a:cs typeface="Calibri"/>
                <a:sym typeface="Calibri"/>
              </a:defRPr>
            </a:lvl2pPr>
            <a:lvl3pPr indent="-381000" lvl="2" marL="1371600" marR="0" rtl="0" algn="l">
              <a:lnSpc>
                <a:spcPct val="100000"/>
              </a:lnSpc>
              <a:spcBef>
                <a:spcPts val="480"/>
              </a:spcBef>
              <a:spcAft>
                <a:spcPts val="0"/>
              </a:spcAft>
              <a:buClr>
                <a:srgbClr val="E36C09"/>
              </a:buClr>
              <a:buSzPts val="2400"/>
              <a:buFont typeface="Arial"/>
              <a:buChar char="•"/>
              <a:defRPr b="0" i="0" sz="2400" u="none" cap="none" strike="noStrike">
                <a:solidFill>
                  <a:srgbClr val="E36C09"/>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4" name="Google Shape;24;p5"/>
          <p:cNvSpPr txBox="1"/>
          <p:nvPr>
            <p:ph idx="12" type="sldNum"/>
          </p:nvPr>
        </p:nvSpPr>
        <p:spPr>
          <a:xfrm>
            <a:off x="8123593" y="6369045"/>
            <a:ext cx="563100" cy="2922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Clr>
                <a:schemeClr val="dk1"/>
              </a:buClr>
              <a:buSzPts val="1800"/>
              <a:buChar char="●"/>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7" name="Google Shape;27;p6"/>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28" name="Google Shape;28;p6"/>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9" name="Google Shape;29;p6"/>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30" name="Google Shape;30;p6"/>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36" name="Shape 36"/>
        <p:cNvGrpSpPr/>
        <p:nvPr/>
      </p:nvGrpSpPr>
      <p:grpSpPr>
        <a:xfrm>
          <a:off x="0" y="0"/>
          <a:ext cx="0" cy="0"/>
          <a:chOff x="0" y="0"/>
          <a:chExt cx="0" cy="0"/>
        </a:xfrm>
      </p:grpSpPr>
      <p:sp>
        <p:nvSpPr>
          <p:cNvPr id="37" name="Google Shape;37;p8"/>
          <p:cNvSpPr/>
          <p:nvPr/>
        </p:nvSpPr>
        <p:spPr>
          <a:xfrm>
            <a:off x="0" y="1537930"/>
            <a:ext cx="9144000" cy="4832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1" i="0" lang="en-US" sz="5400" u="none" cap="none" strike="noStrike">
                <a:solidFill>
                  <a:srgbClr val="002060"/>
                </a:solidFill>
                <a:latin typeface="Calibri"/>
                <a:ea typeface="Calibri"/>
                <a:cs typeface="Calibri"/>
                <a:sym typeface="Calibri"/>
              </a:rPr>
              <a:t>Introduction to HMIS</a:t>
            </a:r>
            <a:endParaRPr/>
          </a:p>
          <a:p>
            <a:pPr indent="0" lvl="0" marL="0" marR="0" rtl="0" algn="ctr">
              <a:lnSpc>
                <a:spcPct val="100000"/>
              </a:lnSpc>
              <a:spcBef>
                <a:spcPts val="0"/>
              </a:spcBef>
              <a:spcAft>
                <a:spcPts val="0"/>
              </a:spcAft>
              <a:buNone/>
            </a:pPr>
            <a:r>
              <a:rPr b="1" i="0" lang="en-US" sz="5400" u="none" cap="none" strike="noStrike">
                <a:solidFill>
                  <a:srgbClr val="002060"/>
                </a:solidFill>
                <a:latin typeface="Calibri"/>
                <a:ea typeface="Calibri"/>
                <a:cs typeface="Calibri"/>
                <a:sym typeface="Calibri"/>
              </a:rPr>
              <a:t>Continuum of Care FL-507</a:t>
            </a:r>
            <a:endParaRPr/>
          </a:p>
          <a:p>
            <a:pPr indent="0" lvl="0" marL="0" marR="0" rtl="0" algn="ctr">
              <a:lnSpc>
                <a:spcPct val="100000"/>
              </a:lnSpc>
              <a:spcBef>
                <a:spcPts val="0"/>
              </a:spcBef>
              <a:spcAft>
                <a:spcPts val="0"/>
              </a:spcAft>
              <a:buNone/>
            </a:pPr>
            <a:r>
              <a:t/>
            </a:r>
            <a:endParaRPr b="1" i="0" sz="5400" u="none" cap="none" strike="noStrike">
              <a:solidFill>
                <a:srgbClr val="002060"/>
              </a:solidFill>
              <a:latin typeface="Calibri"/>
              <a:ea typeface="Calibri"/>
              <a:cs typeface="Calibri"/>
              <a:sym typeface="Calibri"/>
            </a:endParaRPr>
          </a:p>
          <a:p>
            <a:pPr indent="0" lvl="0" marL="0" marR="0" rtl="0" algn="ctr">
              <a:lnSpc>
                <a:spcPct val="100000"/>
              </a:lnSpc>
              <a:spcBef>
                <a:spcPts val="0"/>
              </a:spcBef>
              <a:spcAft>
                <a:spcPts val="0"/>
              </a:spcAft>
              <a:buNone/>
            </a:pPr>
            <a:r>
              <a:t/>
            </a:r>
            <a:endParaRPr b="0" i="0" sz="8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Homeless Services Network of Central Florida</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4065-D L.B. McLeod Road</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Orlando, FL 32811</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Phone: (407) 893-0133</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Fax: (407) 893-5299</a:t>
            </a:r>
            <a:endParaRPr b="0" i="0"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None/>
            </a:pPr>
            <a:r>
              <a:rPr b="0" i="0" lang="en-US" sz="2000" u="none" cap="none" strike="noStrike">
                <a:solidFill>
                  <a:schemeClr val="dk1"/>
                </a:solidFill>
                <a:latin typeface="Calibri"/>
                <a:ea typeface="Calibri"/>
                <a:cs typeface="Calibri"/>
                <a:sym typeface="Calibri"/>
              </a:rPr>
              <a:t>www.hsncfl.org</a:t>
            </a:r>
            <a:endParaRPr b="0" i="0" sz="2800" u="none" cap="none" strike="noStrike">
              <a:solidFill>
                <a:schemeClr val="dk1"/>
              </a:solidFill>
              <a:latin typeface="Calibri"/>
              <a:ea typeface="Calibri"/>
              <a:cs typeface="Calibri"/>
              <a:sym typeface="Calibri"/>
            </a:endParaRPr>
          </a:p>
        </p:txBody>
      </p:sp>
      <p:pic>
        <p:nvPicPr>
          <p:cNvPr id="38" name="Google Shape;38;p8"/>
          <p:cNvPicPr preferRelativeResize="0"/>
          <p:nvPr/>
        </p:nvPicPr>
        <p:blipFill rotWithShape="1">
          <a:blip r:embed="rId2">
            <a:alphaModFix/>
          </a:blip>
          <a:srcRect b="0" l="0" r="0" t="0"/>
          <a:stretch/>
        </p:blipFill>
        <p:spPr>
          <a:xfrm>
            <a:off x="3543142" y="428151"/>
            <a:ext cx="1543284" cy="96797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9" name="Shape 39"/>
        <p:cNvGrpSpPr/>
        <p:nvPr/>
      </p:nvGrpSpPr>
      <p:grpSpPr>
        <a:xfrm>
          <a:off x="0" y="0"/>
          <a:ext cx="0" cy="0"/>
          <a:chOff x="0" y="0"/>
          <a:chExt cx="0" cy="0"/>
        </a:xfrm>
      </p:grpSpPr>
      <p:sp>
        <p:nvSpPr>
          <p:cNvPr id="40" name="Google Shape;40;p9"/>
          <p:cNvSpPr txBox="1"/>
          <p:nvPr>
            <p:ph type="ctrTitle"/>
          </p:nvPr>
        </p:nvSpPr>
        <p:spPr>
          <a:xfrm>
            <a:off x="685800" y="2130425"/>
            <a:ext cx="7772400" cy="14700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4400"/>
              <a:buFont typeface="Cabin"/>
              <a:buNone/>
              <a:defRPr b="0" i="0" sz="44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1" name="Google Shape;41;p9"/>
          <p:cNvSpPr txBox="1"/>
          <p:nvPr>
            <p:ph idx="1" type="subTitle"/>
          </p:nvPr>
        </p:nvSpPr>
        <p:spPr>
          <a:xfrm>
            <a:off x="1371600" y="3886200"/>
            <a:ext cx="6400800" cy="1752800"/>
          </a:xfrm>
          <a:prstGeom prst="rect">
            <a:avLst/>
          </a:prstGeom>
          <a:noFill/>
          <a:ln>
            <a:noFill/>
          </a:ln>
        </p:spPr>
        <p:txBody>
          <a:bodyPr anchorCtr="0" anchor="t" bIns="91425" lIns="91425" spcFirstLastPara="1" rIns="91425" wrap="square" tIns="91425">
            <a:noAutofit/>
          </a:bodyPr>
          <a:lstStyle>
            <a:lvl1pPr lvl="0" marR="0" rtl="0" algn="ctr">
              <a:lnSpc>
                <a:spcPct val="100000"/>
              </a:lnSpc>
              <a:spcBef>
                <a:spcPts val="640"/>
              </a:spcBef>
              <a:spcAft>
                <a:spcPts val="0"/>
              </a:spcAft>
              <a:buClr>
                <a:srgbClr val="00B8B8"/>
              </a:buClr>
              <a:buSzPts val="3200"/>
              <a:buFont typeface="Arial"/>
              <a:buNone/>
              <a:defRPr b="0" i="0" sz="3200" u="none" cap="none" strike="noStrike">
                <a:solidFill>
                  <a:srgbClr val="00B8B8"/>
                </a:solidFill>
                <a:latin typeface="Calibri"/>
                <a:ea typeface="Calibri"/>
                <a:cs typeface="Calibri"/>
                <a:sym typeface="Calibri"/>
              </a:defRPr>
            </a:lvl1pPr>
            <a:lvl2pPr lvl="1" marR="0" rtl="0" algn="ctr">
              <a:lnSpc>
                <a:spcPct val="100000"/>
              </a:lnSpc>
              <a:spcBef>
                <a:spcPts val="560"/>
              </a:spcBef>
              <a:spcAft>
                <a:spcPts val="0"/>
              </a:spcAft>
              <a:buClr>
                <a:srgbClr val="888888"/>
              </a:buClr>
              <a:buSzPts val="2800"/>
              <a:buFont typeface="Arial"/>
              <a:buNone/>
              <a:defRPr b="0" i="0" sz="2800" u="none" cap="none" strike="noStrike">
                <a:solidFill>
                  <a:srgbClr val="888888"/>
                </a:solidFill>
                <a:latin typeface="Calibri"/>
                <a:ea typeface="Calibri"/>
                <a:cs typeface="Calibri"/>
                <a:sym typeface="Calibri"/>
              </a:defRPr>
            </a:lvl2pPr>
            <a:lvl3pPr lvl="2" marR="0" rtl="0" algn="ctr">
              <a:lnSpc>
                <a:spcPct val="100000"/>
              </a:lnSpc>
              <a:spcBef>
                <a:spcPts val="480"/>
              </a:spcBef>
              <a:spcAft>
                <a:spcPts val="0"/>
              </a:spcAft>
              <a:buClr>
                <a:srgbClr val="888888"/>
              </a:buClr>
              <a:buSzPts val="2400"/>
              <a:buFont typeface="Arial"/>
              <a:buNone/>
              <a:defRPr b="0" i="0" sz="2400" u="none" cap="none" strike="noStrike">
                <a:solidFill>
                  <a:srgbClr val="888888"/>
                </a:solidFill>
                <a:latin typeface="Calibri"/>
                <a:ea typeface="Calibri"/>
                <a:cs typeface="Calibri"/>
                <a:sym typeface="Calibri"/>
              </a:defRPr>
            </a:lvl3pPr>
            <a:lvl4pPr lvl="3"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4pPr>
            <a:lvl5pPr lvl="4"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5pPr>
            <a:lvl6pPr lvl="5"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6pPr>
            <a:lvl7pPr lvl="6"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7pPr>
            <a:lvl8pPr lvl="7"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8pPr>
            <a:lvl9pPr lvl="8" marR="0" rtl="0" algn="ctr">
              <a:lnSpc>
                <a:spcPct val="100000"/>
              </a:lnSpc>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9pPr>
          </a:lstStyle>
          <a:p/>
        </p:txBody>
      </p:sp>
      <p:sp>
        <p:nvSpPr>
          <p:cNvPr id="42" name="Google Shape;42;p9"/>
          <p:cNvSpPr txBox="1"/>
          <p:nvPr>
            <p:ph idx="12" type="sldNum"/>
          </p:nvPr>
        </p:nvSpPr>
        <p:spPr>
          <a:xfrm>
            <a:off x="8123593" y="6369045"/>
            <a:ext cx="563100" cy="2924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3" name="Shape 43"/>
        <p:cNvGrpSpPr/>
        <p:nvPr/>
      </p:nvGrpSpPr>
      <p:grpSpPr>
        <a:xfrm>
          <a:off x="0" y="0"/>
          <a:ext cx="0" cy="0"/>
          <a:chOff x="0" y="0"/>
          <a:chExt cx="0" cy="0"/>
        </a:xfrm>
      </p:grpSpPr>
      <p:sp>
        <p:nvSpPr>
          <p:cNvPr id="44" name="Google Shape;44;p10"/>
          <p:cNvSpPr txBox="1"/>
          <p:nvPr>
            <p:ph type="title"/>
          </p:nvPr>
        </p:nvSpPr>
        <p:spPr>
          <a:xfrm>
            <a:off x="457200" y="274638"/>
            <a:ext cx="8229600" cy="11432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4400"/>
              <a:buFont typeface="Cabin"/>
              <a:buNone/>
              <a:defRPr b="0" i="0" sz="44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5" name="Google Shape;45;p10"/>
          <p:cNvSpPr txBox="1"/>
          <p:nvPr>
            <p:ph idx="1" type="body"/>
          </p:nvPr>
        </p:nvSpPr>
        <p:spPr>
          <a:xfrm rot="5400000">
            <a:off x="2309001" y="-251600"/>
            <a:ext cx="4526000" cy="8229600"/>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rgbClr val="002060"/>
              </a:buClr>
              <a:buSzPts val="3200"/>
              <a:buFont typeface="Arial"/>
              <a:buChar char="•"/>
              <a:defRPr b="0" i="0" sz="3200" u="none" cap="none" strike="noStrike">
                <a:solidFill>
                  <a:srgbClr val="002060"/>
                </a:solidFill>
                <a:latin typeface="Calibri"/>
                <a:ea typeface="Calibri"/>
                <a:cs typeface="Calibri"/>
                <a:sym typeface="Calibri"/>
              </a:defRPr>
            </a:lvl1pPr>
            <a:lvl2pPr indent="-406400" lvl="1" marL="914400" marR="0" rtl="0" algn="l">
              <a:lnSpc>
                <a:spcPct val="100000"/>
              </a:lnSpc>
              <a:spcBef>
                <a:spcPts val="560"/>
              </a:spcBef>
              <a:spcAft>
                <a:spcPts val="0"/>
              </a:spcAft>
              <a:buClr>
                <a:srgbClr val="00B8B8"/>
              </a:buClr>
              <a:buSzPts val="2800"/>
              <a:buFont typeface="Arial"/>
              <a:buChar char="–"/>
              <a:defRPr b="0" i="0" sz="2800" u="none" cap="none" strike="noStrike">
                <a:solidFill>
                  <a:srgbClr val="00B8B8"/>
                </a:solidFill>
                <a:latin typeface="Calibri"/>
                <a:ea typeface="Calibri"/>
                <a:cs typeface="Calibri"/>
                <a:sym typeface="Calibri"/>
              </a:defRPr>
            </a:lvl2pPr>
            <a:lvl3pPr indent="-381000" lvl="2" marL="1371600" marR="0" rtl="0" algn="l">
              <a:lnSpc>
                <a:spcPct val="100000"/>
              </a:lnSpc>
              <a:spcBef>
                <a:spcPts val="480"/>
              </a:spcBef>
              <a:spcAft>
                <a:spcPts val="0"/>
              </a:spcAft>
              <a:buClr>
                <a:srgbClr val="E36C09"/>
              </a:buClr>
              <a:buSzPts val="2400"/>
              <a:buFont typeface="Arial"/>
              <a:buChar char="•"/>
              <a:defRPr b="0" i="0" sz="2400" u="none" cap="none" strike="noStrike">
                <a:solidFill>
                  <a:srgbClr val="E36C09"/>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46" name="Google Shape;46;p10"/>
          <p:cNvSpPr txBox="1"/>
          <p:nvPr>
            <p:ph idx="12" type="sldNum"/>
          </p:nvPr>
        </p:nvSpPr>
        <p:spPr>
          <a:xfrm>
            <a:off x="8123593" y="6369045"/>
            <a:ext cx="563100" cy="2924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7" name="Shape 47"/>
        <p:cNvGrpSpPr/>
        <p:nvPr/>
      </p:nvGrpSpPr>
      <p:grpSpPr>
        <a:xfrm>
          <a:off x="0" y="0"/>
          <a:ext cx="0" cy="0"/>
          <a:chOff x="0" y="0"/>
          <a:chExt cx="0" cy="0"/>
        </a:xfrm>
      </p:grpSpPr>
      <p:sp>
        <p:nvSpPr>
          <p:cNvPr id="48" name="Google Shape;48;p11"/>
          <p:cNvSpPr txBox="1"/>
          <p:nvPr>
            <p:ph type="title"/>
          </p:nvPr>
        </p:nvSpPr>
        <p:spPr>
          <a:xfrm rot="5400000">
            <a:off x="4732151" y="2171589"/>
            <a:ext cx="5851600" cy="20577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rgbClr val="002060"/>
              </a:buClr>
              <a:buSzPts val="3200"/>
              <a:buFont typeface="Cabin"/>
              <a:buNone/>
              <a:defRPr b="0" i="0" sz="3200" u="none" cap="none" strike="noStrike">
                <a:solidFill>
                  <a:srgbClr val="002060"/>
                </a:solidFill>
                <a:latin typeface="Cabin"/>
                <a:ea typeface="Cabin"/>
                <a:cs typeface="Cabin"/>
                <a:sym typeface="Cab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9" name="Google Shape;49;p11"/>
          <p:cNvSpPr txBox="1"/>
          <p:nvPr>
            <p:ph idx="1" type="body"/>
          </p:nvPr>
        </p:nvSpPr>
        <p:spPr>
          <a:xfrm rot="5400000">
            <a:off x="541450" y="190689"/>
            <a:ext cx="5851600" cy="6019500"/>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rgbClr val="00B8B8"/>
              </a:buClr>
              <a:buSzPts val="3200"/>
              <a:buFont typeface="Arial"/>
              <a:buChar char="•"/>
              <a:defRPr b="0" i="0" sz="3200" u="none" cap="none" strike="noStrike">
                <a:solidFill>
                  <a:srgbClr val="00B8B8"/>
                </a:solidFill>
                <a:latin typeface="Calibri"/>
                <a:ea typeface="Calibri"/>
                <a:cs typeface="Calibri"/>
                <a:sym typeface="Calibri"/>
              </a:defRPr>
            </a:lvl1pPr>
            <a:lvl2pPr indent="-406400" lvl="1" marL="914400" marR="0" rtl="0" algn="l">
              <a:lnSpc>
                <a:spcPct val="100000"/>
              </a:lnSpc>
              <a:spcBef>
                <a:spcPts val="560"/>
              </a:spcBef>
              <a:spcAft>
                <a:spcPts val="0"/>
              </a:spcAft>
              <a:buClr>
                <a:srgbClr val="00B8B8"/>
              </a:buClr>
              <a:buSzPts val="2800"/>
              <a:buFont typeface="Arial"/>
              <a:buChar char="–"/>
              <a:defRPr b="0" i="0" sz="2800" u="none" cap="none" strike="noStrike">
                <a:solidFill>
                  <a:srgbClr val="00B8B8"/>
                </a:solidFill>
                <a:latin typeface="Calibri"/>
                <a:ea typeface="Calibri"/>
                <a:cs typeface="Calibri"/>
                <a:sym typeface="Calibri"/>
              </a:defRPr>
            </a:lvl2pPr>
            <a:lvl3pPr indent="-381000" lvl="2" marL="1371600" marR="0" rtl="0" algn="l">
              <a:lnSpc>
                <a:spcPct val="100000"/>
              </a:lnSpc>
              <a:spcBef>
                <a:spcPts val="480"/>
              </a:spcBef>
              <a:spcAft>
                <a:spcPts val="0"/>
              </a:spcAft>
              <a:buClr>
                <a:srgbClr val="E36C09"/>
              </a:buClr>
              <a:buSzPts val="2400"/>
              <a:buFont typeface="Arial"/>
              <a:buChar char="•"/>
              <a:defRPr b="0" i="0" sz="2400" u="none" cap="none" strike="noStrike">
                <a:solidFill>
                  <a:srgbClr val="E36C09"/>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50" name="Google Shape;50;p11"/>
          <p:cNvSpPr txBox="1"/>
          <p:nvPr>
            <p:ph idx="12" type="sldNum"/>
          </p:nvPr>
        </p:nvSpPr>
        <p:spPr>
          <a:xfrm>
            <a:off x="8123593" y="6369045"/>
            <a:ext cx="563100" cy="2924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1" name="Shape 51"/>
        <p:cNvGrpSpPr/>
        <p:nvPr/>
      </p:nvGrpSpPr>
      <p:grpSpPr>
        <a:xfrm>
          <a:off x="0" y="0"/>
          <a:ext cx="0" cy="0"/>
          <a:chOff x="0" y="0"/>
          <a:chExt cx="0" cy="0"/>
        </a:xfrm>
      </p:grpSpPr>
      <p:sp>
        <p:nvSpPr>
          <p:cNvPr id="52" name="Google Shape;52;p12"/>
          <p:cNvSpPr txBox="1"/>
          <p:nvPr>
            <p:ph type="title"/>
          </p:nvPr>
        </p:nvSpPr>
        <p:spPr>
          <a:xfrm>
            <a:off x="457200" y="274638"/>
            <a:ext cx="8229600" cy="11432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Clr>
                <a:schemeClr val="dk1"/>
              </a:buClr>
              <a:buSzPts val="1800"/>
              <a:buChar char="●"/>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3" name="Google Shape;53;p12"/>
          <p:cNvSpPr txBox="1"/>
          <p:nvPr>
            <p:ph idx="1" type="body"/>
          </p:nvPr>
        </p:nvSpPr>
        <p:spPr>
          <a:xfrm>
            <a:off x="457200" y="1600200"/>
            <a:ext cx="8229600" cy="45260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54" name="Google Shape;54;p12"/>
          <p:cNvSpPr txBox="1"/>
          <p:nvPr>
            <p:ph idx="10" type="dt"/>
          </p:nvPr>
        </p:nvSpPr>
        <p:spPr>
          <a:xfrm>
            <a:off x="457200" y="6356350"/>
            <a:ext cx="2133600" cy="365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2"/>
          <p:cNvSpPr txBox="1"/>
          <p:nvPr>
            <p:ph idx="11" type="ftr"/>
          </p:nvPr>
        </p:nvSpPr>
        <p:spPr>
          <a:xfrm>
            <a:off x="3124200" y="6356350"/>
            <a:ext cx="2895600" cy="3652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6" name="Google Shape;56;p12"/>
          <p:cNvSpPr txBox="1"/>
          <p:nvPr>
            <p:ph idx="12" type="sldNum"/>
          </p:nvPr>
        </p:nvSpPr>
        <p:spPr>
          <a:xfrm>
            <a:off x="6553200" y="6356350"/>
            <a:ext cx="2133600" cy="3652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2.jpg"/><Relationship Id="rId2" Type="http://schemas.openxmlformats.org/officeDocument/2006/relationships/image" Target="../media/image6.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2.jpg"/><Relationship Id="rId2" Type="http://schemas.openxmlformats.org/officeDocument/2006/relationships/image" Target="../media/image6.png"/><Relationship Id="rId3" Type="http://schemas.openxmlformats.org/officeDocument/2006/relationships/slideLayout" Target="../slideLayouts/slideLayout6.xml"/><Relationship Id="rId4" Type="http://schemas.openxmlformats.org/officeDocument/2006/relationships/slideLayout" Target="../slideLayouts/slideLayout7.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20000"/>
          </a:blip>
          <a:stretch>
            <a:fillRect/>
          </a:stretch>
        </a:blipFill>
      </p:bgPr>
    </p:bg>
    <p:spTree>
      <p:nvGrpSpPr>
        <p:cNvPr id="5" name="Shape 5"/>
        <p:cNvGrpSpPr/>
        <p:nvPr/>
      </p:nvGrpSpPr>
      <p:grpSpPr>
        <a:xfrm>
          <a:off x="0" y="0"/>
          <a:ext cx="0" cy="0"/>
          <a:chOff x="0" y="0"/>
          <a:chExt cx="0" cy="0"/>
        </a:xfrm>
      </p:grpSpPr>
      <p:sp>
        <p:nvSpPr>
          <p:cNvPr id="6" name="Google Shape;6;p1"/>
          <p:cNvSpPr/>
          <p:nvPr/>
        </p:nvSpPr>
        <p:spPr>
          <a:xfrm>
            <a:off x="3107477" y="-1798"/>
            <a:ext cx="6029712" cy="6859801"/>
          </a:xfrm>
          <a:custGeom>
            <a:rect b="b" l="l" r="r" t="t"/>
            <a:pathLst>
              <a:path extrusionOk="0" h="6859801" w="6029712">
                <a:moveTo>
                  <a:pt x="0" y="291"/>
                </a:moveTo>
                <a:lnTo>
                  <a:pt x="6029712" y="0"/>
                </a:lnTo>
                <a:lnTo>
                  <a:pt x="6029712" y="6858001"/>
                </a:lnTo>
                <a:lnTo>
                  <a:pt x="1024828" y="6859801"/>
                </a:lnTo>
                <a:lnTo>
                  <a:pt x="0" y="291"/>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 name="Google Shape;7;p1"/>
          <p:cNvSpPr/>
          <p:nvPr/>
        </p:nvSpPr>
        <p:spPr>
          <a:xfrm>
            <a:off x="2218094" y="-899"/>
            <a:ext cx="1202613" cy="6856730"/>
          </a:xfrm>
          <a:custGeom>
            <a:rect b="b" l="l" r="r" t="t"/>
            <a:pathLst>
              <a:path extrusionOk="0" h="6856730" w="1202613">
                <a:moveTo>
                  <a:pt x="0" y="820"/>
                </a:moveTo>
                <a:lnTo>
                  <a:pt x="182705" y="0"/>
                </a:lnTo>
                <a:lnTo>
                  <a:pt x="1202613" y="6856730"/>
                </a:lnTo>
                <a:lnTo>
                  <a:pt x="1016387" y="6856729"/>
                </a:lnTo>
                <a:lnTo>
                  <a:pt x="0" y="82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 name="Google Shape;8;p1"/>
          <p:cNvSpPr txBox="1"/>
          <p:nvPr>
            <p:ph idx="10" type="dt"/>
          </p:nvPr>
        </p:nvSpPr>
        <p:spPr>
          <a:xfrm>
            <a:off x="457200" y="6356748"/>
            <a:ext cx="2133600" cy="3642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pic>
        <p:nvPicPr>
          <p:cNvPr id="9" name="Google Shape;9;p1"/>
          <p:cNvPicPr preferRelativeResize="0"/>
          <p:nvPr/>
        </p:nvPicPr>
        <p:blipFill>
          <a:blip r:embed="rId2">
            <a:alphaModFix/>
          </a:blip>
          <a:stretch>
            <a:fillRect/>
          </a:stretch>
        </p:blipFill>
        <p:spPr>
          <a:xfrm>
            <a:off x="7831000" y="139325"/>
            <a:ext cx="1114225" cy="6762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20000"/>
          </a:blip>
          <a:stretch>
            <a:fillRect/>
          </a:stretch>
        </a:blipFill>
      </p:bgPr>
    </p:bg>
    <p:spTree>
      <p:nvGrpSpPr>
        <p:cNvPr id="31" name="Shape 31"/>
        <p:cNvGrpSpPr/>
        <p:nvPr/>
      </p:nvGrpSpPr>
      <p:grpSpPr>
        <a:xfrm>
          <a:off x="0" y="0"/>
          <a:ext cx="0" cy="0"/>
          <a:chOff x="0" y="0"/>
          <a:chExt cx="0" cy="0"/>
        </a:xfrm>
      </p:grpSpPr>
      <p:sp>
        <p:nvSpPr>
          <p:cNvPr id="32" name="Google Shape;32;p7"/>
          <p:cNvSpPr/>
          <p:nvPr/>
        </p:nvSpPr>
        <p:spPr>
          <a:xfrm>
            <a:off x="3107477" y="-1798"/>
            <a:ext cx="6029712" cy="6859801"/>
          </a:xfrm>
          <a:custGeom>
            <a:rect b="b" l="l" r="r" t="t"/>
            <a:pathLst>
              <a:path extrusionOk="0" h="6859801" w="6029712">
                <a:moveTo>
                  <a:pt x="0" y="291"/>
                </a:moveTo>
                <a:lnTo>
                  <a:pt x="6029712" y="0"/>
                </a:lnTo>
                <a:lnTo>
                  <a:pt x="6029712" y="6858001"/>
                </a:lnTo>
                <a:lnTo>
                  <a:pt x="1024828" y="6859801"/>
                </a:lnTo>
                <a:lnTo>
                  <a:pt x="0" y="291"/>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 name="Google Shape;33;p7"/>
          <p:cNvSpPr/>
          <p:nvPr/>
        </p:nvSpPr>
        <p:spPr>
          <a:xfrm>
            <a:off x="2218094" y="-899"/>
            <a:ext cx="1202613" cy="6856730"/>
          </a:xfrm>
          <a:custGeom>
            <a:rect b="b" l="l" r="r" t="t"/>
            <a:pathLst>
              <a:path extrusionOk="0" h="6856730" w="1202613">
                <a:moveTo>
                  <a:pt x="0" y="820"/>
                </a:moveTo>
                <a:lnTo>
                  <a:pt x="182705" y="0"/>
                </a:lnTo>
                <a:lnTo>
                  <a:pt x="1202613" y="6856730"/>
                </a:lnTo>
                <a:lnTo>
                  <a:pt x="1016387" y="6856729"/>
                </a:lnTo>
                <a:lnTo>
                  <a:pt x="0" y="82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 name="Google Shape;34;p7"/>
          <p:cNvSpPr txBox="1"/>
          <p:nvPr>
            <p:ph idx="10" type="dt"/>
          </p:nvPr>
        </p:nvSpPr>
        <p:spPr>
          <a:xfrm>
            <a:off x="457200" y="6356748"/>
            <a:ext cx="2133600" cy="3640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pic>
        <p:nvPicPr>
          <p:cNvPr id="35" name="Google Shape;35;p7"/>
          <p:cNvPicPr preferRelativeResize="0"/>
          <p:nvPr/>
        </p:nvPicPr>
        <p:blipFill>
          <a:blip r:embed="rId2">
            <a:alphaModFix/>
          </a:blip>
          <a:stretch>
            <a:fillRect/>
          </a:stretch>
        </p:blipFill>
        <p:spPr>
          <a:xfrm>
            <a:off x="7831000" y="139333"/>
            <a:ext cx="1005800" cy="72990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3" r:id="rId3"/>
    <p:sldLayoutId id="2147483654" r:id="rId4"/>
    <p:sldLayoutId id="2147483655" r:id="rId5"/>
    <p:sldLayoutId id="2147483656" r:id="rId6"/>
    <p:sldLayoutId id="2147483657"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3.png"/><Relationship Id="rId5"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14.png"/><Relationship Id="rId5"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www.hmiscfl.org/system-performance-overview/" TargetMode="External"/><Relationship Id="rId4" Type="http://schemas.openxmlformats.org/officeDocument/2006/relationships/hyperlink" Target="https://www.hmiscfl.org/continuum-of-care-fl-507-system-performance-measure-dashboard/" TargetMode="External"/><Relationship Id="rId5" Type="http://schemas.openxmlformats.org/officeDocument/2006/relationships/hyperlink" Target="https://www.hmiscfl.org/reports/" TargetMode="External"/><Relationship Id="rId6" Type="http://schemas.openxmlformats.org/officeDocument/2006/relationships/hyperlink" Target="https://www.hmiscfl.org/point-in-time-2022-infographic/"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9.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hyperlink" Target="https://calendly.com/hmisfl507/hmis-dq-monitor" TargetMode="External"/><Relationship Id="rId4" Type="http://schemas.openxmlformats.org/officeDocument/2006/relationships/hyperlink" Target="mailto:hmis@hsncfl.org" TargetMode="External"/><Relationship Id="rId5" Type="http://schemas.openxmlformats.org/officeDocument/2006/relationships/hyperlink" Target="http://www.hmiscfl.org" TargetMode="External"/><Relationship Id="rId6"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hyperlink" Target="https://zoom.us/j/97407205687" TargetMode="External"/><Relationship Id="rId4" Type="http://schemas.openxmlformats.org/officeDocument/2006/relationships/hyperlink" Target="http://www.hmiscfl.org" TargetMode="External"/><Relationship Id="rId5"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hyperlink" Target="http://www.hmiscfl.org" TargetMode="Externa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hyperlink" Target="http://www.hmiscfl.org" TargetMode="External"/><Relationship Id="rId4" Type="http://schemas.openxmlformats.org/officeDocument/2006/relationships/image" Target="../media/image18.png"/><Relationship Id="rId5" Type="http://schemas.openxmlformats.org/officeDocument/2006/relationships/hyperlink" Target="http://www.hmiscfl.org"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hyperlink" Target="mailto:hmis-advisory@hsncfl.org"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hyperlink" Target="http://hmiscfl.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3"/>
          <p:cNvSpPr txBox="1"/>
          <p:nvPr>
            <p:ph type="ctrTitle"/>
          </p:nvPr>
        </p:nvSpPr>
        <p:spPr>
          <a:xfrm>
            <a:off x="685800" y="1620150"/>
            <a:ext cx="7772400" cy="1470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US"/>
              <a:t>HMIS Advisory </a:t>
            </a:r>
            <a:endParaRPr b="1"/>
          </a:p>
          <a:p>
            <a:pPr indent="0" lvl="0" marL="0" rtl="0" algn="ctr">
              <a:spcBef>
                <a:spcPts val="0"/>
              </a:spcBef>
              <a:spcAft>
                <a:spcPts val="0"/>
              </a:spcAft>
              <a:buClr>
                <a:schemeClr val="dk1"/>
              </a:buClr>
              <a:buSzPts val="4400"/>
              <a:buFont typeface="Calibri"/>
              <a:buNone/>
            </a:pPr>
            <a:r>
              <a:rPr b="1" lang="en-US"/>
              <a:t>Committee Meeting</a:t>
            </a:r>
            <a:endParaRPr b="1"/>
          </a:p>
        </p:txBody>
      </p:sp>
      <p:sp>
        <p:nvSpPr>
          <p:cNvPr id="62" name="Google Shape;62;p13"/>
          <p:cNvSpPr txBox="1"/>
          <p:nvPr>
            <p:ph idx="1" type="subTitle"/>
          </p:nvPr>
        </p:nvSpPr>
        <p:spPr>
          <a:xfrm>
            <a:off x="849100" y="3486150"/>
            <a:ext cx="7543800" cy="17526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888888"/>
              </a:buClr>
              <a:buSzPts val="3200"/>
              <a:buNone/>
            </a:pPr>
            <a:r>
              <a:rPr lang="en-US">
                <a:solidFill>
                  <a:schemeClr val="dk1"/>
                </a:solidFill>
              </a:rPr>
              <a:t>Central Florida Commission on Homelessness (CFCH)</a:t>
            </a:r>
            <a:endParaRPr>
              <a:solidFill>
                <a:schemeClr val="dk1"/>
              </a:solidFill>
            </a:endParaRPr>
          </a:p>
          <a:p>
            <a:pPr indent="0" lvl="0" marL="0" rtl="0" algn="ctr">
              <a:spcBef>
                <a:spcPts val="0"/>
              </a:spcBef>
              <a:spcAft>
                <a:spcPts val="0"/>
              </a:spcAft>
              <a:buClr>
                <a:srgbClr val="888888"/>
              </a:buClr>
              <a:buSzPts val="3200"/>
              <a:buNone/>
            </a:pPr>
            <a:r>
              <a:rPr lang="en-US">
                <a:solidFill>
                  <a:schemeClr val="dk1"/>
                </a:solidFill>
              </a:rPr>
              <a:t>CoC </a:t>
            </a:r>
            <a:r>
              <a:rPr lang="en-US">
                <a:solidFill>
                  <a:schemeClr val="dk1"/>
                </a:solidFill>
              </a:rPr>
              <a:t>FL-507</a:t>
            </a:r>
            <a:endParaRPr>
              <a:solidFill>
                <a:schemeClr val="dk1"/>
              </a:solidFill>
            </a:endParaRPr>
          </a:p>
          <a:p>
            <a:pPr indent="0" lvl="0" marL="0" rtl="0" algn="ctr">
              <a:spcBef>
                <a:spcPts val="0"/>
              </a:spcBef>
              <a:spcAft>
                <a:spcPts val="0"/>
              </a:spcAft>
              <a:buClr>
                <a:srgbClr val="888888"/>
              </a:buClr>
              <a:buSzPts val="3200"/>
              <a:buNone/>
            </a:pPr>
            <a:r>
              <a:rPr lang="en-US">
                <a:solidFill>
                  <a:schemeClr val="dk1"/>
                </a:solidFill>
              </a:rPr>
              <a:t>Nov 29th, 2022</a:t>
            </a:r>
            <a:br>
              <a:rPr lang="en-US">
                <a:solidFill>
                  <a:schemeClr val="dk1"/>
                </a:solidFill>
              </a:rPr>
            </a:br>
            <a:endParaRPr sz="1800">
              <a:solidFill>
                <a:schemeClr val="dk1"/>
              </a:solidFill>
            </a:endParaRPr>
          </a:p>
          <a:p>
            <a:pPr indent="0" lvl="0" marL="0" rtl="0" algn="ctr">
              <a:spcBef>
                <a:spcPts val="0"/>
              </a:spcBef>
              <a:spcAft>
                <a:spcPts val="0"/>
              </a:spcAft>
              <a:buClr>
                <a:srgbClr val="888888"/>
              </a:buClr>
              <a:buSzPts val="3200"/>
              <a:buNone/>
            </a:pPr>
            <a:r>
              <a:t/>
            </a:r>
            <a:endParaRPr sz="2700">
              <a:solidFill>
                <a:schemeClr val="dk1"/>
              </a:solidFill>
            </a:endParaRPr>
          </a:p>
          <a:p>
            <a:pPr indent="0" lvl="0" marL="0" rtl="0" algn="ctr">
              <a:spcBef>
                <a:spcPts val="0"/>
              </a:spcBef>
              <a:spcAft>
                <a:spcPts val="0"/>
              </a:spcAft>
              <a:buClr>
                <a:srgbClr val="888888"/>
              </a:buClr>
              <a:buSzPts val="3200"/>
              <a:buNone/>
            </a:pPr>
            <a:r>
              <a:rPr lang="en-US" sz="2700">
                <a:solidFill>
                  <a:schemeClr val="dk1"/>
                </a:solidFill>
              </a:rPr>
              <a:t>Wyatt Haro, Committee Chair</a:t>
            </a:r>
            <a:endParaRPr sz="27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4"/>
          <p:cNvSpPr txBox="1"/>
          <p:nvPr>
            <p:ph type="title"/>
          </p:nvPr>
        </p:nvSpPr>
        <p:spPr>
          <a:xfrm>
            <a:off x="0" y="0"/>
            <a:ext cx="8229600" cy="929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Advisory Committee Mission</a:t>
            </a:r>
            <a:endParaRPr b="1" sz="3600">
              <a:solidFill>
                <a:srgbClr val="002060"/>
              </a:solidFill>
              <a:latin typeface="Cabin"/>
              <a:ea typeface="Cabin"/>
              <a:cs typeface="Cabin"/>
              <a:sym typeface="Cabin"/>
            </a:endParaRPr>
          </a:p>
        </p:txBody>
      </p:sp>
      <p:sp>
        <p:nvSpPr>
          <p:cNvPr id="68" name="Google Shape;68;p14"/>
          <p:cNvSpPr txBox="1"/>
          <p:nvPr>
            <p:ph idx="1" type="body"/>
          </p:nvPr>
        </p:nvSpPr>
        <p:spPr>
          <a:xfrm>
            <a:off x="540375" y="854675"/>
            <a:ext cx="7640400" cy="442980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640"/>
              </a:spcBef>
              <a:spcAft>
                <a:spcPts val="0"/>
              </a:spcAft>
              <a:buNone/>
            </a:pPr>
            <a:r>
              <a:rPr b="1" lang="en-US" sz="2000"/>
              <a:t>Our mission is to effectively use data, which includes inputs from those in need of services, those providing services, and from members of the community, to eliminate homelessness in Central Florida.</a:t>
            </a:r>
            <a:endParaRPr b="1" sz="2000"/>
          </a:p>
        </p:txBody>
      </p:sp>
      <p:sp>
        <p:nvSpPr>
          <p:cNvPr id="69" name="Google Shape;69;p14"/>
          <p:cNvSpPr txBox="1"/>
          <p:nvPr>
            <p:ph type="title"/>
          </p:nvPr>
        </p:nvSpPr>
        <p:spPr>
          <a:xfrm>
            <a:off x="245775" y="3715975"/>
            <a:ext cx="8229600" cy="929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Advisory Committee Purpose</a:t>
            </a:r>
            <a:endParaRPr b="1" sz="3600">
              <a:solidFill>
                <a:srgbClr val="002060"/>
              </a:solidFill>
              <a:latin typeface="Cabin"/>
              <a:ea typeface="Cabin"/>
              <a:cs typeface="Cabin"/>
              <a:sym typeface="Cabin"/>
            </a:endParaRPr>
          </a:p>
        </p:txBody>
      </p:sp>
      <p:sp>
        <p:nvSpPr>
          <p:cNvPr id="70" name="Google Shape;70;p14"/>
          <p:cNvSpPr txBox="1"/>
          <p:nvPr>
            <p:ph idx="1" type="body"/>
          </p:nvPr>
        </p:nvSpPr>
        <p:spPr>
          <a:xfrm>
            <a:off x="751800" y="4645375"/>
            <a:ext cx="7640400" cy="1013100"/>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0"/>
              </a:spcBef>
              <a:spcAft>
                <a:spcPts val="0"/>
              </a:spcAft>
              <a:buNone/>
            </a:pPr>
            <a:r>
              <a:rPr lang="en-US" sz="2500">
                <a:solidFill>
                  <a:schemeClr val="dk1"/>
                </a:solidFill>
              </a:rPr>
              <a:t>Oversee the CoC’s implementation of HMIS, what we do with the data and how we use it.</a:t>
            </a:r>
            <a:endParaRPr sz="25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5"/>
          <p:cNvSpPr txBox="1"/>
          <p:nvPr>
            <p:ph type="title"/>
          </p:nvPr>
        </p:nvSpPr>
        <p:spPr>
          <a:xfrm>
            <a:off x="0" y="0"/>
            <a:ext cx="8229600" cy="929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Advisory Committee</a:t>
            </a:r>
            <a:endParaRPr b="1" sz="3600">
              <a:solidFill>
                <a:srgbClr val="002060"/>
              </a:solidFill>
              <a:latin typeface="Cabin"/>
              <a:ea typeface="Cabin"/>
              <a:cs typeface="Cabin"/>
              <a:sym typeface="Cabin"/>
            </a:endParaRPr>
          </a:p>
        </p:txBody>
      </p:sp>
      <p:graphicFrame>
        <p:nvGraphicFramePr>
          <p:cNvPr id="76" name="Google Shape;76;p15"/>
          <p:cNvGraphicFramePr/>
          <p:nvPr/>
        </p:nvGraphicFramePr>
        <p:xfrm>
          <a:off x="680363" y="1234550"/>
          <a:ext cx="3000000" cy="3000000"/>
        </p:xfrm>
        <a:graphic>
          <a:graphicData uri="http://schemas.openxmlformats.org/drawingml/2006/table">
            <a:tbl>
              <a:tblPr>
                <a:noFill/>
                <a:tableStyleId>{D3BAE483-2ADF-459F-814A-848255D6E722}</a:tableStyleId>
              </a:tblPr>
              <a:tblGrid>
                <a:gridCol w="2461800"/>
                <a:gridCol w="5445175"/>
              </a:tblGrid>
              <a:tr h="457175">
                <a:tc>
                  <a:txBody>
                    <a:bodyPr/>
                    <a:lstStyle/>
                    <a:p>
                      <a:pPr indent="0" lvl="0" marL="0" rtl="0" algn="ctr">
                        <a:spcBef>
                          <a:spcPts val="0"/>
                        </a:spcBef>
                        <a:spcAft>
                          <a:spcPts val="0"/>
                        </a:spcAft>
                        <a:buNone/>
                      </a:pPr>
                      <a:r>
                        <a:rPr b="1" lang="en-US" sz="1800">
                          <a:solidFill>
                            <a:srgbClr val="E36C09"/>
                          </a:solidFill>
                        </a:rPr>
                        <a:t>Chair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1"/>
                          </a:solidFill>
                        </a:rPr>
                        <a:t>Wyatt Haro | Miracle of Love</a:t>
                      </a:r>
                      <a:endParaRPr sz="1800"/>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Vice Chair</a:t>
                      </a:r>
                      <a:endParaRPr b="1" sz="1800">
                        <a:solidFill>
                          <a:srgbClr val="E36C09"/>
                        </a:solidFill>
                      </a:endParaRPr>
                    </a:p>
                  </a:txBody>
                  <a:tcPr marT="91425" marB="91425" marR="91425" marL="91425"/>
                </a:tc>
                <a:tc>
                  <a:txBody>
                    <a:bodyPr/>
                    <a:lstStyle/>
                    <a:p>
                      <a:pPr indent="0" lvl="0" marL="0" rtl="0" algn="l">
                        <a:spcBef>
                          <a:spcPts val="0"/>
                        </a:spcBef>
                        <a:spcAft>
                          <a:spcPts val="0"/>
                        </a:spcAft>
                        <a:buNone/>
                      </a:pPr>
                      <a:r>
                        <a:rPr lang="en-US" sz="1800">
                          <a:solidFill>
                            <a:schemeClr val="dk2"/>
                          </a:solidFill>
                        </a:rPr>
                        <a:t>Vacant</a:t>
                      </a:r>
                      <a:endParaRPr sz="1800">
                        <a:solidFill>
                          <a:schemeClr val="dk2"/>
                        </a:solidFill>
                      </a:endParaRPr>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Secretary/Recorder</a:t>
                      </a:r>
                      <a:endParaRPr b="1" sz="1800">
                        <a:solidFill>
                          <a:srgbClr val="E36C09"/>
                        </a:solidFill>
                      </a:endParaRPr>
                    </a:p>
                  </a:txBody>
                  <a:tcPr marT="91425" marB="91425" marR="91425" marL="91425"/>
                </a:tc>
                <a:tc>
                  <a:txBody>
                    <a:bodyPr/>
                    <a:lstStyle/>
                    <a:p>
                      <a:pPr indent="0" lvl="0" marL="0" rtl="0" algn="l">
                        <a:spcBef>
                          <a:spcPts val="0"/>
                        </a:spcBef>
                        <a:spcAft>
                          <a:spcPts val="0"/>
                        </a:spcAft>
                        <a:buNone/>
                      </a:pPr>
                      <a:r>
                        <a:rPr lang="en-US" sz="1800">
                          <a:solidFill>
                            <a:schemeClr val="dk2"/>
                          </a:solidFill>
                        </a:rPr>
                        <a:t>Vacant</a:t>
                      </a:r>
                      <a:endParaRPr sz="1800">
                        <a:solidFill>
                          <a:schemeClr val="dk2"/>
                        </a:solidFill>
                      </a:endParaRPr>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Voting Member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1"/>
                          </a:solidFill>
                        </a:rPr>
                        <a:t>Brad Sefter | Health Care Center for the Homeless</a:t>
                      </a:r>
                      <a:endParaRPr sz="1800"/>
                    </a:p>
                  </a:txBody>
                  <a:tcPr marT="91425" marB="91425" marR="91425" marL="91425"/>
                </a:tc>
              </a:tr>
              <a:tr h="454400">
                <a:tc>
                  <a:txBody>
                    <a:bodyPr/>
                    <a:lstStyle/>
                    <a:p>
                      <a:pPr indent="0" lvl="0" marL="0" rtl="0" algn="ctr">
                        <a:spcBef>
                          <a:spcPts val="0"/>
                        </a:spcBef>
                        <a:spcAft>
                          <a:spcPts val="0"/>
                        </a:spcAft>
                        <a:buNone/>
                      </a:pPr>
                      <a:r>
                        <a:rPr b="1" lang="en-US" sz="1800">
                          <a:solidFill>
                            <a:srgbClr val="E36C09"/>
                          </a:solidFill>
                        </a:rPr>
                        <a:t>Voting Member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1"/>
                          </a:solidFill>
                        </a:rPr>
                        <a:t>Latoya Sheffield | Wayne Densch</a:t>
                      </a:r>
                      <a:endParaRPr sz="1800"/>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Voting Member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1"/>
                          </a:solidFill>
                        </a:rPr>
                        <a:t>Danielle Landaal | IDignity</a:t>
                      </a:r>
                      <a:endParaRPr sz="1800">
                        <a:solidFill>
                          <a:schemeClr val="dk1"/>
                        </a:solidFill>
                      </a:endParaRPr>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Voting Member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2"/>
                          </a:solidFill>
                        </a:rPr>
                        <a:t>Vacant</a:t>
                      </a:r>
                      <a:endParaRPr sz="1800">
                        <a:solidFill>
                          <a:schemeClr val="dk1"/>
                        </a:solidFill>
                      </a:endParaRPr>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Voting Member</a:t>
                      </a:r>
                      <a:endParaRPr b="1" sz="1800">
                        <a:solidFill>
                          <a:srgbClr val="E36C09"/>
                        </a:solidFill>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sz="1800">
                          <a:solidFill>
                            <a:schemeClr val="dk2"/>
                          </a:solidFill>
                        </a:rPr>
                        <a:t>Vacant</a:t>
                      </a:r>
                      <a:endParaRPr sz="1800">
                        <a:solidFill>
                          <a:schemeClr val="dk1"/>
                        </a:solidFill>
                      </a:endParaRPr>
                    </a:p>
                  </a:txBody>
                  <a:tcPr marT="91425" marB="91425" marR="91425" marL="91425"/>
                </a:tc>
              </a:tr>
              <a:tr h="457175">
                <a:tc>
                  <a:txBody>
                    <a:bodyPr/>
                    <a:lstStyle/>
                    <a:p>
                      <a:pPr indent="0" lvl="0" marL="0" rtl="0" algn="ctr">
                        <a:spcBef>
                          <a:spcPts val="0"/>
                        </a:spcBef>
                        <a:spcAft>
                          <a:spcPts val="0"/>
                        </a:spcAft>
                        <a:buNone/>
                      </a:pPr>
                      <a:r>
                        <a:rPr b="1" lang="en-US" sz="1800">
                          <a:solidFill>
                            <a:srgbClr val="E36C09"/>
                          </a:solidFill>
                        </a:rPr>
                        <a:t>HMIS Team Liaison</a:t>
                      </a:r>
                      <a:endParaRPr b="1" sz="1800">
                        <a:solidFill>
                          <a:srgbClr val="E36C09"/>
                        </a:solidFill>
                      </a:endParaRPr>
                    </a:p>
                  </a:txBody>
                  <a:tcPr marT="91425" marB="91425" marR="91425" marL="91425"/>
                </a:tc>
                <a:tc>
                  <a:txBody>
                    <a:bodyPr/>
                    <a:lstStyle/>
                    <a:p>
                      <a:pPr indent="0" lvl="0" marL="0" rtl="0" algn="l">
                        <a:spcBef>
                          <a:spcPts val="0"/>
                        </a:spcBef>
                        <a:spcAft>
                          <a:spcPts val="0"/>
                        </a:spcAft>
                        <a:buNone/>
                      </a:pPr>
                      <a:r>
                        <a:rPr lang="en-US" sz="1800"/>
                        <a:t>Brittney Behr | HSN - HMIS Project Coordinator</a:t>
                      </a:r>
                      <a:endParaRPr sz="1800"/>
                    </a:p>
                  </a:txBody>
                  <a:tcPr marT="91425" marB="91425" marR="91425" marL="91425"/>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6"/>
          <p:cNvSpPr txBox="1"/>
          <p:nvPr>
            <p:ph type="title"/>
          </p:nvPr>
        </p:nvSpPr>
        <p:spPr>
          <a:xfrm>
            <a:off x="407850" y="0"/>
            <a:ext cx="8229600" cy="929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Agenda</a:t>
            </a:r>
            <a:endParaRPr b="1" sz="3600">
              <a:solidFill>
                <a:srgbClr val="002060"/>
              </a:solidFill>
              <a:latin typeface="Cabin"/>
              <a:ea typeface="Cabin"/>
              <a:cs typeface="Cabin"/>
              <a:sym typeface="Cabin"/>
            </a:endParaRPr>
          </a:p>
        </p:txBody>
      </p:sp>
      <p:sp>
        <p:nvSpPr>
          <p:cNvPr id="82" name="Google Shape;82;p16"/>
          <p:cNvSpPr txBox="1"/>
          <p:nvPr>
            <p:ph idx="1" type="body"/>
          </p:nvPr>
        </p:nvSpPr>
        <p:spPr>
          <a:xfrm>
            <a:off x="462550" y="825475"/>
            <a:ext cx="7640400" cy="5925600"/>
          </a:xfrm>
          <a:prstGeom prst="rect">
            <a:avLst/>
          </a:prstGeom>
          <a:noFill/>
          <a:ln>
            <a:noFill/>
          </a:ln>
        </p:spPr>
        <p:txBody>
          <a:bodyPr anchorCtr="0" anchor="t" bIns="45700" lIns="91425" spcFirstLastPara="1" rIns="91425" wrap="square" tIns="45700">
            <a:noAutofit/>
          </a:bodyPr>
          <a:lstStyle/>
          <a:p>
            <a:pPr indent="-330200" lvl="0" marL="342900" rtl="0" algn="l">
              <a:lnSpc>
                <a:spcPct val="150000"/>
              </a:lnSpc>
              <a:spcBef>
                <a:spcPts val="640"/>
              </a:spcBef>
              <a:spcAft>
                <a:spcPts val="0"/>
              </a:spcAft>
              <a:buClr>
                <a:schemeClr val="dk1"/>
              </a:buClr>
              <a:buSzPts val="1600"/>
              <a:buChar char="●"/>
            </a:pPr>
            <a:r>
              <a:rPr b="1" lang="en-US" sz="1600">
                <a:solidFill>
                  <a:schemeClr val="dk1"/>
                </a:solidFill>
              </a:rPr>
              <a:t>Call to Order</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Committee Roll Call</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Roll Call Vote - Minutes from Sept 2022</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Roll Call Vote - Agenda for Nov 29th, 2022</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HMIS Team Reports:</a:t>
            </a:r>
            <a:endParaRPr b="1" sz="1600">
              <a:solidFill>
                <a:schemeClr val="dk1"/>
              </a:solidFill>
            </a:endParaRPr>
          </a:p>
          <a:p>
            <a:pPr indent="-273050" lvl="1" marL="742950" rtl="0" algn="l">
              <a:lnSpc>
                <a:spcPct val="150000"/>
              </a:lnSpc>
              <a:spcBef>
                <a:spcPts val="0"/>
              </a:spcBef>
              <a:spcAft>
                <a:spcPts val="0"/>
              </a:spcAft>
              <a:buSzPts val="1600"/>
              <a:buChar char="○"/>
            </a:pPr>
            <a:r>
              <a:rPr b="1" lang="en-US" sz="1600">
                <a:solidFill>
                  <a:schemeClr val="dk1"/>
                </a:solidFill>
              </a:rPr>
              <a:t>Data Quality Plan - FY22-23</a:t>
            </a:r>
            <a:endParaRPr b="1" sz="1600">
              <a:solidFill>
                <a:schemeClr val="dk1"/>
              </a:solidFill>
            </a:endParaRPr>
          </a:p>
          <a:p>
            <a:pPr indent="-273050" lvl="1" marL="742950" rtl="0" algn="l">
              <a:lnSpc>
                <a:spcPct val="150000"/>
              </a:lnSpc>
              <a:spcBef>
                <a:spcPts val="0"/>
              </a:spcBef>
              <a:spcAft>
                <a:spcPts val="0"/>
              </a:spcAft>
              <a:buClr>
                <a:schemeClr val="dk1"/>
              </a:buClr>
              <a:buSzPts val="1600"/>
              <a:buChar char="○"/>
            </a:pPr>
            <a:r>
              <a:rPr b="1" lang="en-US" sz="1600">
                <a:solidFill>
                  <a:schemeClr val="dk1"/>
                </a:solidFill>
              </a:rPr>
              <a:t>Reporting Season Update - LSA and SPMs</a:t>
            </a:r>
            <a:endParaRPr b="1" sz="1600">
              <a:solidFill>
                <a:schemeClr val="dk1"/>
              </a:solidFill>
            </a:endParaRPr>
          </a:p>
          <a:p>
            <a:pPr indent="-273050" lvl="1" marL="742950" rtl="0" algn="l">
              <a:lnSpc>
                <a:spcPct val="150000"/>
              </a:lnSpc>
              <a:spcBef>
                <a:spcPts val="0"/>
              </a:spcBef>
              <a:spcAft>
                <a:spcPts val="0"/>
              </a:spcAft>
              <a:buClr>
                <a:schemeClr val="dk1"/>
              </a:buClr>
              <a:buSzPts val="1600"/>
              <a:buChar char="○"/>
            </a:pPr>
            <a:r>
              <a:rPr b="1" lang="en-US" sz="1600">
                <a:solidFill>
                  <a:schemeClr val="dk1"/>
                </a:solidFill>
              </a:rPr>
              <a:t>SSOM Progress</a:t>
            </a:r>
            <a:endParaRPr b="1" sz="1600">
              <a:solidFill>
                <a:schemeClr val="dk1"/>
              </a:solidFill>
            </a:endParaRPr>
          </a:p>
          <a:p>
            <a:pPr indent="-273050" lvl="1" marL="742950" rtl="0" algn="l">
              <a:lnSpc>
                <a:spcPct val="150000"/>
              </a:lnSpc>
              <a:spcBef>
                <a:spcPts val="0"/>
              </a:spcBef>
              <a:spcAft>
                <a:spcPts val="0"/>
              </a:spcAft>
              <a:buClr>
                <a:schemeClr val="dk1"/>
              </a:buClr>
              <a:buSzPts val="1600"/>
              <a:buChar char="○"/>
            </a:pPr>
            <a:r>
              <a:rPr b="1" lang="en-US" sz="1600">
                <a:solidFill>
                  <a:schemeClr val="dk1"/>
                </a:solidFill>
              </a:rPr>
              <a:t>HMIS Training and DQMs</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New Survey - Feedback Requested</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Feature Spotlight: Auto-Exit </a:t>
            </a:r>
            <a:r>
              <a:rPr b="1" lang="en-US" sz="1600">
                <a:solidFill>
                  <a:schemeClr val="dk1"/>
                </a:solidFill>
              </a:rPr>
              <a:t>Functionality</a:t>
            </a:r>
            <a:endParaRPr b="1" sz="1600">
              <a:solidFill>
                <a:schemeClr val="dk1"/>
              </a:solidFill>
            </a:endParaRPr>
          </a:p>
          <a:p>
            <a:pPr indent="-330200" lvl="0" marL="342900" rtl="0" algn="l">
              <a:lnSpc>
                <a:spcPct val="150000"/>
              </a:lnSpc>
              <a:spcBef>
                <a:spcPts val="0"/>
              </a:spcBef>
              <a:spcAft>
                <a:spcPts val="0"/>
              </a:spcAft>
              <a:buClr>
                <a:schemeClr val="dk1"/>
              </a:buClr>
              <a:buSzPts val="1600"/>
              <a:buChar char="●"/>
            </a:pPr>
            <a:r>
              <a:rPr b="1" lang="en-US" sz="1600">
                <a:solidFill>
                  <a:schemeClr val="dk1"/>
                </a:solidFill>
              </a:rPr>
              <a:t>COMMITTEE VOTE - All motions before committee</a:t>
            </a:r>
            <a:endParaRPr b="1" sz="1600"/>
          </a:p>
          <a:p>
            <a:pPr indent="0" lvl="0" marL="342900" rtl="0" algn="l">
              <a:lnSpc>
                <a:spcPct val="150000"/>
              </a:lnSpc>
              <a:spcBef>
                <a:spcPts val="640"/>
              </a:spcBef>
              <a:spcAft>
                <a:spcPts val="0"/>
              </a:spcAft>
              <a:buNone/>
            </a:pPr>
            <a:r>
              <a:t/>
            </a:r>
            <a:endParaRPr b="1"/>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7"/>
          <p:cNvSpPr txBox="1"/>
          <p:nvPr>
            <p:ph type="ctrTitle"/>
          </p:nvPr>
        </p:nvSpPr>
        <p:spPr>
          <a:xfrm>
            <a:off x="685800" y="2130425"/>
            <a:ext cx="7772400" cy="147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US"/>
              <a:t>Officer Reports</a:t>
            </a:r>
            <a:endParaRPr/>
          </a:p>
        </p:txBody>
      </p:sp>
      <p:sp>
        <p:nvSpPr>
          <p:cNvPr id="88" name="Google Shape;88;p17"/>
          <p:cNvSpPr txBox="1"/>
          <p:nvPr>
            <p:ph idx="1" type="subTitle"/>
          </p:nvPr>
        </p:nvSpPr>
        <p:spPr>
          <a:xfrm>
            <a:off x="340475" y="3886200"/>
            <a:ext cx="8326800" cy="25242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a:t>Data Quality Plan - Ashley Brozenske</a:t>
            </a:r>
            <a:endParaRPr/>
          </a:p>
          <a:p>
            <a:pPr indent="0" lvl="0" marL="0" rtl="0" algn="ctr">
              <a:spcBef>
                <a:spcPts val="640"/>
              </a:spcBef>
              <a:spcAft>
                <a:spcPts val="0"/>
              </a:spcAft>
              <a:buNone/>
            </a:pPr>
            <a:r>
              <a:rPr lang="en-US"/>
              <a:t>Reporting Season Update - Brittney Behr</a:t>
            </a:r>
            <a:endParaRPr/>
          </a:p>
          <a:p>
            <a:pPr indent="0" lvl="0" marL="0" rtl="0" algn="ctr">
              <a:spcBef>
                <a:spcPts val="640"/>
              </a:spcBef>
              <a:spcAft>
                <a:spcPts val="0"/>
              </a:spcAft>
              <a:buNone/>
            </a:pPr>
            <a:r>
              <a:rPr lang="en-US"/>
              <a:t>SSOM Progress - Angel Jones</a:t>
            </a:r>
            <a:endParaRPr/>
          </a:p>
          <a:p>
            <a:pPr indent="0" lvl="0" marL="0" rtl="0" algn="ctr">
              <a:spcBef>
                <a:spcPts val="640"/>
              </a:spcBef>
              <a:spcAft>
                <a:spcPts val="0"/>
              </a:spcAft>
              <a:buNone/>
            </a:pPr>
            <a:r>
              <a:rPr lang="en-US"/>
              <a:t>HMIS Training and DQMs - </a:t>
            </a:r>
            <a:r>
              <a:rPr lang="en-US"/>
              <a:t>Racquel</a:t>
            </a:r>
            <a:r>
              <a:rPr lang="en-US"/>
              <a:t> McGlashen</a:t>
            </a:r>
            <a:endParaRPr/>
          </a:p>
          <a:p>
            <a:pPr indent="0" lvl="0" marL="0" rtl="0" algn="ctr">
              <a:spcBef>
                <a:spcPts val="64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8"/>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Data Quality Plan</a:t>
            </a:r>
            <a:r>
              <a:rPr lang="en-US"/>
              <a:t> 2022-2023 Highlights</a:t>
            </a:r>
            <a:endParaRPr/>
          </a:p>
        </p:txBody>
      </p:sp>
      <p:sp>
        <p:nvSpPr>
          <p:cNvPr id="94" name="Google Shape;94;p18"/>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en-US" sz="2200">
                <a:solidFill>
                  <a:srgbClr val="002060"/>
                </a:solidFill>
                <a:latin typeface="Arial"/>
                <a:ea typeface="Arial"/>
                <a:cs typeface="Arial"/>
                <a:sym typeface="Arial"/>
              </a:rPr>
              <a:t>October 1, 2022 - September 30, 2023</a:t>
            </a:r>
            <a:endParaRPr b="1" sz="2200">
              <a:solidFill>
                <a:srgbClr val="002060"/>
              </a:solidFill>
              <a:latin typeface="Arial"/>
              <a:ea typeface="Arial"/>
              <a:cs typeface="Arial"/>
              <a:sym typeface="Arial"/>
            </a:endParaRPr>
          </a:p>
          <a:p>
            <a:pPr indent="0" lvl="0" marL="0" rtl="0" algn="ctr">
              <a:lnSpc>
                <a:spcPct val="100000"/>
              </a:lnSpc>
              <a:spcBef>
                <a:spcPts val="1000"/>
              </a:spcBef>
              <a:spcAft>
                <a:spcPts val="0"/>
              </a:spcAft>
              <a:buNone/>
            </a:pPr>
            <a:r>
              <a:t/>
            </a:r>
            <a:endParaRPr b="1" sz="22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Char char="●"/>
            </a:pPr>
            <a:r>
              <a:rPr b="1" lang="en-US" sz="2000">
                <a:solidFill>
                  <a:srgbClr val="002060"/>
                </a:solidFill>
                <a:latin typeface="Arial"/>
                <a:ea typeface="Arial"/>
                <a:cs typeface="Arial"/>
                <a:sym typeface="Arial"/>
              </a:rPr>
              <a:t>Adding Coordinated Entry (CE) and Support Services (SSO) Projects</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Adding Inactive Records (Current Living Situation updates) to Street Outreach (SO)</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Adding Enrollment Length to Emergency Shelter (ES)</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Removed Domestic Violence metric from all project types</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Updating Benchmarks for ES and SO to include new metrics</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Creating new Benchmarks for CE and SSO</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Creating tailored Score Weighting for all project types</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9"/>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Inactive Records (Current Living Situation Updates)</a:t>
            </a:r>
            <a:endParaRPr/>
          </a:p>
        </p:txBody>
      </p:sp>
      <p:sp>
        <p:nvSpPr>
          <p:cNvPr id="100" name="Google Shape;100;p19"/>
          <p:cNvSpPr txBox="1"/>
          <p:nvPr>
            <p:ph idx="1" type="subTitle"/>
          </p:nvPr>
        </p:nvSpPr>
        <p:spPr>
          <a:xfrm>
            <a:off x="659950" y="1637625"/>
            <a:ext cx="8232900" cy="42927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US" sz="2000">
                <a:solidFill>
                  <a:srgbClr val="002060"/>
                </a:solidFill>
                <a:latin typeface="Arial"/>
                <a:ea typeface="Arial"/>
                <a:cs typeface="Arial"/>
                <a:sym typeface="Arial"/>
              </a:rPr>
              <a:t>For Street Outreach ONLY - Current Living Situation MUST be updated every 90 days for actively enrolled clients.</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If no update, client must be exited</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rPr b="1" lang="en-US" sz="2000">
                <a:solidFill>
                  <a:srgbClr val="002060"/>
                </a:solidFill>
                <a:latin typeface="Arial"/>
                <a:ea typeface="Arial"/>
                <a:cs typeface="Arial"/>
                <a:sym typeface="Arial"/>
              </a:rPr>
              <a:t>Records missing Current Living Situation updates are considered inactive records</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rPr b="1" lang="en-US" sz="2000">
                <a:solidFill>
                  <a:srgbClr val="002060"/>
                </a:solidFill>
                <a:latin typeface="Arial"/>
                <a:ea typeface="Arial"/>
                <a:cs typeface="Arial"/>
                <a:sym typeface="Arial"/>
              </a:rPr>
              <a:t>Question 6f on the APR shows inactive records</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01" name="Google Shape;101;p19"/>
          <p:cNvPicPr preferRelativeResize="0"/>
          <p:nvPr/>
        </p:nvPicPr>
        <p:blipFill>
          <a:blip r:embed="rId3">
            <a:alphaModFix/>
          </a:blip>
          <a:stretch>
            <a:fillRect/>
          </a:stretch>
        </p:blipFill>
        <p:spPr>
          <a:xfrm>
            <a:off x="2411600" y="4114875"/>
            <a:ext cx="5976050" cy="2528200"/>
          </a:xfrm>
          <a:prstGeom prst="rect">
            <a:avLst/>
          </a:prstGeom>
          <a:noFill/>
          <a:ln>
            <a:noFill/>
          </a:ln>
        </p:spPr>
      </p:pic>
      <p:cxnSp>
        <p:nvCxnSpPr>
          <p:cNvPr id="102" name="Google Shape;102;p19"/>
          <p:cNvCxnSpPr/>
          <p:nvPr/>
        </p:nvCxnSpPr>
        <p:spPr>
          <a:xfrm flipH="1">
            <a:off x="3203575" y="4858650"/>
            <a:ext cx="1397100" cy="1279200"/>
          </a:xfrm>
          <a:prstGeom prst="straightConnector1">
            <a:avLst/>
          </a:prstGeom>
          <a:noFill/>
          <a:ln cap="flat" cmpd="sng" w="76200">
            <a:solidFill>
              <a:srgbClr val="FF0000"/>
            </a:solidFill>
            <a:prstDash val="solid"/>
            <a:round/>
            <a:headEnd len="med" w="med" type="none"/>
            <a:tailEnd len="med" w="med" type="triangl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0"/>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Enrollment Length</a:t>
            </a:r>
            <a:endParaRPr/>
          </a:p>
        </p:txBody>
      </p:sp>
      <p:sp>
        <p:nvSpPr>
          <p:cNvPr id="108" name="Google Shape;108;p20"/>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US" sz="2000">
                <a:solidFill>
                  <a:srgbClr val="002060"/>
                </a:solidFill>
                <a:latin typeface="Arial"/>
                <a:ea typeface="Arial"/>
                <a:cs typeface="Arial"/>
                <a:sym typeface="Arial"/>
              </a:rPr>
              <a:t>For Emergency Shelter ONLY - Enrollment Length is the number of days the client has been enrolled in the project</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rPr b="1" lang="en-US" sz="2000">
                <a:solidFill>
                  <a:srgbClr val="002060"/>
                </a:solidFill>
                <a:latin typeface="Arial"/>
                <a:ea typeface="Arial"/>
                <a:cs typeface="Arial"/>
                <a:sym typeface="Arial"/>
              </a:rPr>
              <a:t>Should be no longer than 180 days for Emergency Shelter (proposed)</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Error rate is calculated by </a:t>
            </a:r>
            <a:endParaRPr b="1" sz="2000">
              <a:solidFill>
                <a:srgbClr val="002060"/>
              </a:solidFill>
              <a:latin typeface="Arial"/>
              <a:ea typeface="Arial"/>
              <a:cs typeface="Arial"/>
              <a:sym typeface="Arial"/>
            </a:endParaRPr>
          </a:p>
          <a:p>
            <a:pPr indent="0" lvl="0" marL="457200" rtl="0" algn="l">
              <a:lnSpc>
                <a:spcPct val="100000"/>
              </a:lnSpc>
              <a:spcBef>
                <a:spcPts val="1000"/>
              </a:spcBef>
              <a:spcAft>
                <a:spcPts val="0"/>
              </a:spcAft>
              <a:buNone/>
            </a:pPr>
            <a:r>
              <a:rPr b="1" lang="en-US" sz="2000">
                <a:solidFill>
                  <a:srgbClr val="002060"/>
                </a:solidFill>
                <a:latin typeface="Arial"/>
                <a:ea typeface="Arial"/>
                <a:cs typeface="Arial"/>
                <a:sym typeface="Arial"/>
              </a:rPr>
              <a:t>			# of Enrollments greater than 180 days</a:t>
            </a:r>
            <a:endParaRPr b="1" sz="2000">
              <a:solidFill>
                <a:srgbClr val="002060"/>
              </a:solidFill>
              <a:latin typeface="Arial"/>
              <a:ea typeface="Arial"/>
              <a:cs typeface="Arial"/>
              <a:sym typeface="Arial"/>
            </a:endParaRPr>
          </a:p>
          <a:p>
            <a:pPr indent="0" lvl="0" marL="457200" rtl="0" algn="l">
              <a:lnSpc>
                <a:spcPct val="100000"/>
              </a:lnSpc>
              <a:spcBef>
                <a:spcPts val="1000"/>
              </a:spcBef>
              <a:spcAft>
                <a:spcPts val="0"/>
              </a:spcAft>
              <a:buNone/>
            </a:pPr>
            <a:r>
              <a:rPr b="1" lang="en-US" sz="2000">
                <a:solidFill>
                  <a:srgbClr val="002060"/>
                </a:solidFill>
                <a:latin typeface="Arial"/>
                <a:ea typeface="Arial"/>
                <a:cs typeface="Arial"/>
                <a:sym typeface="Arial"/>
              </a:rPr>
              <a:t>						Total Enrollments</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cxnSp>
        <p:nvCxnSpPr>
          <p:cNvPr id="109" name="Google Shape;109;p20"/>
          <p:cNvCxnSpPr/>
          <p:nvPr/>
        </p:nvCxnSpPr>
        <p:spPr>
          <a:xfrm>
            <a:off x="2590550" y="4105225"/>
            <a:ext cx="4675800" cy="0"/>
          </a:xfrm>
          <a:prstGeom prst="straightConnector1">
            <a:avLst/>
          </a:prstGeom>
          <a:noFill/>
          <a:ln cap="flat" cmpd="sng" w="28575">
            <a:solidFill>
              <a:schemeClr val="dk2"/>
            </a:solidFill>
            <a:prstDash val="solid"/>
            <a:round/>
            <a:headEnd len="med" w="med" type="none"/>
            <a:tailEnd len="med" w="med"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1"/>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Proposed Benchmarks</a:t>
            </a:r>
            <a:endParaRPr/>
          </a:p>
        </p:txBody>
      </p:sp>
      <p:sp>
        <p:nvSpPr>
          <p:cNvPr id="115" name="Google Shape;115;p21"/>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0" lvl="0" marL="457200" rtl="0" algn="l">
              <a:lnSpc>
                <a:spcPct val="100000"/>
              </a:lnSpc>
              <a:spcBef>
                <a:spcPts val="0"/>
              </a:spcBef>
              <a:spcAft>
                <a:spcPts val="0"/>
              </a:spcAft>
              <a:buNone/>
            </a:pPr>
            <a:r>
              <a:t/>
            </a:r>
            <a:endParaRPr b="1" sz="2000">
              <a:solidFill>
                <a:srgbClr val="002060"/>
              </a:solidFill>
              <a:latin typeface="Arial"/>
              <a:ea typeface="Arial"/>
              <a:cs typeface="Arial"/>
              <a:sym typeface="Arial"/>
            </a:endParaRPr>
          </a:p>
          <a:p>
            <a:pPr indent="0" lvl="0" marL="457200" rtl="0" algn="l">
              <a:lnSpc>
                <a:spcPct val="100000"/>
              </a:lnSpc>
              <a:spcBef>
                <a:spcPts val="1000"/>
              </a:spcBef>
              <a:spcAft>
                <a:spcPts val="0"/>
              </a:spcAft>
              <a:buNone/>
            </a:pPr>
            <a:r>
              <a:t/>
            </a:r>
            <a:endParaRPr b="1" sz="2000">
              <a:solidFill>
                <a:srgbClr val="002060"/>
              </a:solidFill>
              <a:latin typeface="Arial"/>
              <a:ea typeface="Arial"/>
              <a:cs typeface="Arial"/>
              <a:sym typeface="Arial"/>
            </a:endParaRPr>
          </a:p>
          <a:p>
            <a:pPr indent="0" lvl="0" marL="457200" rtl="0" algn="l">
              <a:lnSpc>
                <a:spcPct val="100000"/>
              </a:lnSpc>
              <a:spcBef>
                <a:spcPts val="1000"/>
              </a:spcBef>
              <a:spcAft>
                <a:spcPts val="0"/>
              </a:spcAft>
              <a:buNone/>
            </a:pPr>
            <a:r>
              <a:t/>
            </a:r>
            <a:endParaRPr b="1" sz="2000">
              <a:solidFill>
                <a:srgbClr val="002060"/>
              </a:solidFill>
              <a:latin typeface="Arial"/>
              <a:ea typeface="Arial"/>
              <a:cs typeface="Arial"/>
              <a:sym typeface="Arial"/>
            </a:endParaRPr>
          </a:p>
          <a:p>
            <a:pPr indent="0" lvl="0" marL="457200" rtl="0" algn="l">
              <a:lnSpc>
                <a:spcPct val="100000"/>
              </a:lnSpc>
              <a:spcBef>
                <a:spcPts val="1000"/>
              </a:spcBef>
              <a:spcAft>
                <a:spcPts val="0"/>
              </a:spcAft>
              <a:buNone/>
            </a:pPr>
            <a:r>
              <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rPr b="1" lang="en-US" sz="2000">
                <a:solidFill>
                  <a:srgbClr val="002060"/>
                </a:solidFill>
                <a:latin typeface="Arial"/>
                <a:ea typeface="Arial"/>
                <a:cs typeface="Arial"/>
                <a:sym typeface="Arial"/>
              </a:rPr>
              <a:t>Benchmarks assign the allowable error percentage for data quality element</a:t>
            </a:r>
            <a:endParaRPr b="1" sz="2000">
              <a:solidFill>
                <a:srgbClr val="002060"/>
              </a:solidFill>
              <a:latin typeface="Arial"/>
              <a:ea typeface="Arial"/>
              <a:cs typeface="Arial"/>
              <a:sym typeface="Arial"/>
            </a:endParaRPr>
          </a:p>
          <a:p>
            <a:pPr indent="-355600" lvl="0" marL="4572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Error percentages exceeding Benchmark values are considered failure</a:t>
            </a:r>
            <a:endParaRPr b="1" sz="2000">
              <a:solidFill>
                <a:srgbClr val="002060"/>
              </a:solidFill>
              <a:latin typeface="Arial"/>
              <a:ea typeface="Arial"/>
              <a:cs typeface="Arial"/>
              <a:sym typeface="Arial"/>
            </a:endParaRPr>
          </a:p>
          <a:p>
            <a:pPr indent="0" lvl="0" marL="0" rtl="0" algn="l">
              <a:lnSpc>
                <a:spcPct val="100000"/>
              </a:lnSpc>
              <a:spcBef>
                <a:spcPts val="1000"/>
              </a:spcBef>
              <a:spcAft>
                <a:spcPts val="0"/>
              </a:spcAft>
              <a:buNone/>
            </a:pPr>
            <a:r>
              <a:rPr b="1" lang="en-US" sz="2000">
                <a:solidFill>
                  <a:srgbClr val="002060"/>
                </a:solidFill>
                <a:latin typeface="Arial"/>
                <a:ea typeface="Arial"/>
                <a:cs typeface="Arial"/>
                <a:sym typeface="Arial"/>
              </a:rPr>
              <a:t>Benchmarks are staying the same except for new additions (proposed)</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16" name="Google Shape;116;p21"/>
          <p:cNvPicPr preferRelativeResize="0"/>
          <p:nvPr/>
        </p:nvPicPr>
        <p:blipFill>
          <a:blip r:embed="rId3">
            <a:alphaModFix/>
          </a:blip>
          <a:stretch>
            <a:fillRect/>
          </a:stretch>
        </p:blipFill>
        <p:spPr>
          <a:xfrm>
            <a:off x="0" y="1710813"/>
            <a:ext cx="9144002" cy="221097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2"/>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Score Weighting</a:t>
            </a:r>
            <a:endParaRPr/>
          </a:p>
        </p:txBody>
      </p:sp>
      <p:sp>
        <p:nvSpPr>
          <p:cNvPr id="122" name="Google Shape;122;p22"/>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US" sz="2000">
                <a:solidFill>
                  <a:srgbClr val="002060"/>
                </a:solidFill>
                <a:latin typeface="Arial"/>
                <a:ea typeface="Arial"/>
                <a:cs typeface="Arial"/>
                <a:sym typeface="Arial"/>
              </a:rPr>
              <a:t>Score Weights define how much (%) of the grade is assigned to each data point.</a:t>
            </a:r>
            <a:endParaRPr b="1" sz="2000">
              <a:solidFill>
                <a:srgbClr val="002060"/>
              </a:solidFill>
              <a:latin typeface="Arial"/>
              <a:ea typeface="Arial"/>
              <a:cs typeface="Arial"/>
              <a:sym typeface="Arial"/>
            </a:endParaRPr>
          </a:p>
          <a:p>
            <a:pPr indent="-355600" lvl="0" marL="914400" rtl="0" algn="l">
              <a:lnSpc>
                <a:spcPct val="100000"/>
              </a:lnSpc>
              <a:spcBef>
                <a:spcPts val="100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Stayed the same as 2021-2022 DQP for TH, PSH, and RRH with the exception of the removal of DV data point (added to Chronicity)</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23" name="Google Shape;123;p22"/>
          <p:cNvPicPr preferRelativeResize="0"/>
          <p:nvPr/>
        </p:nvPicPr>
        <p:blipFill>
          <a:blip r:embed="rId3">
            <a:alphaModFix/>
          </a:blip>
          <a:stretch>
            <a:fillRect/>
          </a:stretch>
        </p:blipFill>
        <p:spPr>
          <a:xfrm>
            <a:off x="826738" y="3549625"/>
            <a:ext cx="3190875" cy="3048000"/>
          </a:xfrm>
          <a:prstGeom prst="rect">
            <a:avLst/>
          </a:prstGeom>
          <a:noFill/>
          <a:ln>
            <a:noFill/>
          </a:ln>
        </p:spPr>
      </p:pic>
      <p:pic>
        <p:nvPicPr>
          <p:cNvPr id="124" name="Google Shape;124;p22"/>
          <p:cNvPicPr preferRelativeResize="0"/>
          <p:nvPr/>
        </p:nvPicPr>
        <p:blipFill>
          <a:blip r:embed="rId4">
            <a:alphaModFix/>
          </a:blip>
          <a:stretch>
            <a:fillRect/>
          </a:stretch>
        </p:blipFill>
        <p:spPr>
          <a:xfrm>
            <a:off x="5392288" y="3549625"/>
            <a:ext cx="2447925" cy="32480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3"/>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Score Weighting</a:t>
            </a:r>
            <a:endParaRPr/>
          </a:p>
        </p:txBody>
      </p:sp>
      <p:sp>
        <p:nvSpPr>
          <p:cNvPr id="130" name="Google Shape;130;p23"/>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355600" lvl="0" marL="914400" rtl="0" algn="l">
              <a:lnSpc>
                <a:spcPct val="100000"/>
              </a:lnSpc>
              <a:spcBef>
                <a:spcPts val="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New proposed Score Weighting for SO and ES add new data points for Inactive Records (SO) and Enrollment Length (ES)</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31" name="Google Shape;131;p23"/>
          <p:cNvPicPr preferRelativeResize="0"/>
          <p:nvPr/>
        </p:nvPicPr>
        <p:blipFill>
          <a:blip r:embed="rId3">
            <a:alphaModFix/>
          </a:blip>
          <a:stretch>
            <a:fillRect/>
          </a:stretch>
        </p:blipFill>
        <p:spPr>
          <a:xfrm>
            <a:off x="262213" y="3087400"/>
            <a:ext cx="3190875" cy="3048000"/>
          </a:xfrm>
          <a:prstGeom prst="rect">
            <a:avLst/>
          </a:prstGeom>
          <a:noFill/>
          <a:ln>
            <a:noFill/>
          </a:ln>
        </p:spPr>
      </p:pic>
      <p:pic>
        <p:nvPicPr>
          <p:cNvPr id="132" name="Google Shape;132;p23"/>
          <p:cNvPicPr preferRelativeResize="0"/>
          <p:nvPr/>
        </p:nvPicPr>
        <p:blipFill>
          <a:blip r:embed="rId4">
            <a:alphaModFix/>
          </a:blip>
          <a:stretch>
            <a:fillRect/>
          </a:stretch>
        </p:blipFill>
        <p:spPr>
          <a:xfrm>
            <a:off x="6427750" y="3087388"/>
            <a:ext cx="2419350" cy="3248025"/>
          </a:xfrm>
          <a:prstGeom prst="rect">
            <a:avLst/>
          </a:prstGeom>
          <a:noFill/>
          <a:ln>
            <a:noFill/>
          </a:ln>
        </p:spPr>
      </p:pic>
      <p:pic>
        <p:nvPicPr>
          <p:cNvPr id="133" name="Google Shape;133;p23"/>
          <p:cNvPicPr preferRelativeResize="0"/>
          <p:nvPr/>
        </p:nvPicPr>
        <p:blipFill>
          <a:blip r:embed="rId5">
            <a:alphaModFix/>
          </a:blip>
          <a:stretch>
            <a:fillRect/>
          </a:stretch>
        </p:blipFill>
        <p:spPr>
          <a:xfrm>
            <a:off x="3873275" y="2887363"/>
            <a:ext cx="2419350" cy="32480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4"/>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Score Weighting</a:t>
            </a:r>
            <a:endParaRPr/>
          </a:p>
        </p:txBody>
      </p:sp>
      <p:sp>
        <p:nvSpPr>
          <p:cNvPr id="139" name="Google Shape;139;p24"/>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355600" lvl="0" marL="914400" rtl="0" algn="l">
              <a:lnSpc>
                <a:spcPct val="100000"/>
              </a:lnSpc>
              <a:spcBef>
                <a:spcPts val="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New proposed Score Weighting for HP removes Chronicity (not evaluated for non-homeless clients)</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40" name="Google Shape;140;p24"/>
          <p:cNvPicPr preferRelativeResize="0"/>
          <p:nvPr/>
        </p:nvPicPr>
        <p:blipFill>
          <a:blip r:embed="rId3">
            <a:alphaModFix/>
          </a:blip>
          <a:stretch>
            <a:fillRect/>
          </a:stretch>
        </p:blipFill>
        <p:spPr>
          <a:xfrm>
            <a:off x="262213" y="3087400"/>
            <a:ext cx="3190875" cy="3048000"/>
          </a:xfrm>
          <a:prstGeom prst="rect">
            <a:avLst/>
          </a:prstGeom>
          <a:noFill/>
          <a:ln>
            <a:noFill/>
          </a:ln>
        </p:spPr>
      </p:pic>
      <p:pic>
        <p:nvPicPr>
          <p:cNvPr id="141" name="Google Shape;141;p24"/>
          <p:cNvPicPr preferRelativeResize="0"/>
          <p:nvPr/>
        </p:nvPicPr>
        <p:blipFill>
          <a:blip r:embed="rId4">
            <a:alphaModFix/>
          </a:blip>
          <a:stretch>
            <a:fillRect/>
          </a:stretch>
        </p:blipFill>
        <p:spPr>
          <a:xfrm>
            <a:off x="5411888" y="2982625"/>
            <a:ext cx="2447925" cy="32575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5"/>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Score Weighting</a:t>
            </a:r>
            <a:endParaRPr/>
          </a:p>
        </p:txBody>
      </p:sp>
      <p:sp>
        <p:nvSpPr>
          <p:cNvPr id="147" name="Google Shape;147;p25"/>
          <p:cNvSpPr txBox="1"/>
          <p:nvPr>
            <p:ph idx="1" type="subTitle"/>
          </p:nvPr>
        </p:nvSpPr>
        <p:spPr>
          <a:xfrm>
            <a:off x="670700" y="1777375"/>
            <a:ext cx="8232900" cy="4292700"/>
          </a:xfrm>
          <a:prstGeom prst="rect">
            <a:avLst/>
          </a:prstGeom>
        </p:spPr>
        <p:txBody>
          <a:bodyPr anchorCtr="0" anchor="t" bIns="91425" lIns="91425" spcFirstLastPara="1" rIns="91425" wrap="square" tIns="91425">
            <a:noAutofit/>
          </a:bodyPr>
          <a:lstStyle/>
          <a:p>
            <a:pPr indent="-355600" lvl="0" marL="914400" rtl="0" algn="l">
              <a:lnSpc>
                <a:spcPct val="100000"/>
              </a:lnSpc>
              <a:spcBef>
                <a:spcPts val="0"/>
              </a:spcBef>
              <a:spcAft>
                <a:spcPts val="0"/>
              </a:spcAft>
              <a:buClr>
                <a:srgbClr val="002060"/>
              </a:buClr>
              <a:buSzPts val="2000"/>
              <a:buFont typeface="Arial"/>
              <a:buChar char="●"/>
            </a:pPr>
            <a:r>
              <a:rPr b="1" lang="en-US" sz="2000">
                <a:solidFill>
                  <a:srgbClr val="002060"/>
                </a:solidFill>
                <a:latin typeface="Arial"/>
                <a:ea typeface="Arial"/>
                <a:cs typeface="Arial"/>
                <a:sym typeface="Arial"/>
              </a:rPr>
              <a:t>New proposed Score Weighting for CE and SSO (new to DQP)</a:t>
            </a:r>
            <a:endParaRPr b="1" sz="2000">
              <a:solidFill>
                <a:srgbClr val="002060"/>
              </a:solidFill>
              <a:latin typeface="Arial"/>
              <a:ea typeface="Arial"/>
              <a:cs typeface="Arial"/>
              <a:sym typeface="Arial"/>
            </a:endParaRPr>
          </a:p>
          <a:p>
            <a:pPr indent="0" lvl="0" marL="0" marR="0" rtl="0" algn="l">
              <a:lnSpc>
                <a:spcPct val="150000"/>
              </a:lnSpc>
              <a:spcBef>
                <a:spcPts val="1000"/>
              </a:spcBef>
              <a:spcAft>
                <a:spcPts val="0"/>
              </a:spcAft>
              <a:buNone/>
            </a:pPr>
            <a:r>
              <a:t/>
            </a:r>
            <a:endParaRPr sz="2000">
              <a:solidFill>
                <a:srgbClr val="002060"/>
              </a:solidFill>
              <a:latin typeface="Arial"/>
              <a:ea typeface="Arial"/>
              <a:cs typeface="Arial"/>
              <a:sym typeface="Arial"/>
            </a:endParaRPr>
          </a:p>
        </p:txBody>
      </p:sp>
      <p:pic>
        <p:nvPicPr>
          <p:cNvPr id="148" name="Google Shape;148;p25"/>
          <p:cNvPicPr preferRelativeResize="0"/>
          <p:nvPr/>
        </p:nvPicPr>
        <p:blipFill>
          <a:blip r:embed="rId3">
            <a:alphaModFix/>
          </a:blip>
          <a:stretch>
            <a:fillRect/>
          </a:stretch>
        </p:blipFill>
        <p:spPr>
          <a:xfrm>
            <a:off x="262213" y="3087400"/>
            <a:ext cx="3190875" cy="3048000"/>
          </a:xfrm>
          <a:prstGeom prst="rect">
            <a:avLst/>
          </a:prstGeom>
          <a:noFill/>
          <a:ln>
            <a:noFill/>
          </a:ln>
        </p:spPr>
      </p:pic>
      <p:pic>
        <p:nvPicPr>
          <p:cNvPr id="149" name="Google Shape;149;p25"/>
          <p:cNvPicPr preferRelativeResize="0"/>
          <p:nvPr/>
        </p:nvPicPr>
        <p:blipFill>
          <a:blip r:embed="rId4">
            <a:alphaModFix/>
          </a:blip>
          <a:stretch>
            <a:fillRect/>
          </a:stretch>
        </p:blipFill>
        <p:spPr>
          <a:xfrm>
            <a:off x="3730425" y="2696863"/>
            <a:ext cx="2457450" cy="3438525"/>
          </a:xfrm>
          <a:prstGeom prst="rect">
            <a:avLst/>
          </a:prstGeom>
          <a:noFill/>
          <a:ln>
            <a:noFill/>
          </a:ln>
        </p:spPr>
      </p:pic>
      <p:pic>
        <p:nvPicPr>
          <p:cNvPr id="150" name="Google Shape;150;p25"/>
          <p:cNvPicPr preferRelativeResize="0"/>
          <p:nvPr/>
        </p:nvPicPr>
        <p:blipFill>
          <a:blip r:embed="rId5">
            <a:alphaModFix/>
          </a:blip>
          <a:stretch>
            <a:fillRect/>
          </a:stretch>
        </p:blipFill>
        <p:spPr>
          <a:xfrm>
            <a:off x="6465200" y="3209050"/>
            <a:ext cx="2438400" cy="3238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154" name="Shape 154"/>
        <p:cNvGrpSpPr/>
        <p:nvPr/>
      </p:nvGrpSpPr>
      <p:grpSpPr>
        <a:xfrm>
          <a:off x="0" y="0"/>
          <a:ext cx="0" cy="0"/>
          <a:chOff x="0" y="0"/>
          <a:chExt cx="0" cy="0"/>
        </a:xfrm>
      </p:grpSpPr>
      <p:sp>
        <p:nvSpPr>
          <p:cNvPr id="155" name="Google Shape;155;p26"/>
          <p:cNvSpPr txBox="1"/>
          <p:nvPr>
            <p:ph type="ctrTitle"/>
          </p:nvPr>
        </p:nvSpPr>
        <p:spPr>
          <a:xfrm>
            <a:off x="648050" y="479600"/>
            <a:ext cx="7772400" cy="147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US" sz="4100"/>
              <a:t>Data Quality Workgroup</a:t>
            </a:r>
            <a:endParaRPr b="1" sz="4100"/>
          </a:p>
        </p:txBody>
      </p:sp>
      <p:sp>
        <p:nvSpPr>
          <p:cNvPr id="156" name="Google Shape;156;p26"/>
          <p:cNvSpPr txBox="1"/>
          <p:nvPr>
            <p:ph idx="1" type="subTitle"/>
          </p:nvPr>
        </p:nvSpPr>
        <p:spPr>
          <a:xfrm>
            <a:off x="1139650" y="1631625"/>
            <a:ext cx="6633300" cy="1752900"/>
          </a:xfrm>
          <a:prstGeom prst="rect">
            <a:avLst/>
          </a:prstGeom>
        </p:spPr>
        <p:txBody>
          <a:bodyPr anchorCtr="0" anchor="t" bIns="91425" lIns="91425" spcFirstLastPara="1" rIns="91425" wrap="square" tIns="91425">
            <a:noAutofit/>
          </a:bodyPr>
          <a:lstStyle/>
          <a:p>
            <a:pPr indent="-387350" lvl="0" marL="457200" rtl="0" algn="l">
              <a:spcBef>
                <a:spcPts val="640"/>
              </a:spcBef>
              <a:spcAft>
                <a:spcPts val="0"/>
              </a:spcAft>
              <a:buClr>
                <a:srgbClr val="000000"/>
              </a:buClr>
              <a:buSzPts val="2500"/>
              <a:buChar char="●"/>
            </a:pPr>
            <a:r>
              <a:rPr lang="en-US" sz="2500">
                <a:solidFill>
                  <a:srgbClr val="000000"/>
                </a:solidFill>
              </a:rPr>
              <a:t>Grades over time show gradual decrease in F’s and increase in A’s</a:t>
            </a:r>
            <a:endParaRPr sz="2500">
              <a:solidFill>
                <a:srgbClr val="000000"/>
              </a:solidFill>
            </a:endParaRPr>
          </a:p>
          <a:p>
            <a:pPr indent="-387350" lvl="0" marL="457200" rtl="0" algn="l">
              <a:spcBef>
                <a:spcPts val="0"/>
              </a:spcBef>
              <a:spcAft>
                <a:spcPts val="0"/>
              </a:spcAft>
              <a:buClr>
                <a:srgbClr val="000000"/>
              </a:buClr>
              <a:buSzPts val="2500"/>
              <a:buChar char="●"/>
            </a:pPr>
            <a:r>
              <a:rPr lang="en-US" sz="2500">
                <a:solidFill>
                  <a:srgbClr val="000000"/>
                </a:solidFill>
              </a:rPr>
              <a:t>Don’t forget to complete Annual Assessments!</a:t>
            </a:r>
            <a:endParaRPr sz="2500">
              <a:solidFill>
                <a:srgbClr val="000000"/>
              </a:solidFill>
            </a:endParaRPr>
          </a:p>
        </p:txBody>
      </p:sp>
      <p:pic>
        <p:nvPicPr>
          <p:cNvPr id="157" name="Google Shape;157;p26"/>
          <p:cNvPicPr preferRelativeResize="0"/>
          <p:nvPr/>
        </p:nvPicPr>
        <p:blipFill>
          <a:blip r:embed="rId3">
            <a:alphaModFix/>
          </a:blip>
          <a:stretch>
            <a:fillRect/>
          </a:stretch>
        </p:blipFill>
        <p:spPr>
          <a:xfrm>
            <a:off x="1721326" y="3187900"/>
            <a:ext cx="5701350" cy="34314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7"/>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sz="4000"/>
              <a:t>HMIS </a:t>
            </a:r>
            <a:r>
              <a:rPr lang="en-US" sz="4000"/>
              <a:t>Reporting Season </a:t>
            </a:r>
            <a:r>
              <a:rPr lang="en-US" sz="4000"/>
              <a:t>2023</a:t>
            </a:r>
            <a:endParaRPr sz="4000"/>
          </a:p>
        </p:txBody>
      </p:sp>
      <p:sp>
        <p:nvSpPr>
          <p:cNvPr id="163" name="Google Shape;163;p27"/>
          <p:cNvSpPr txBox="1"/>
          <p:nvPr/>
        </p:nvSpPr>
        <p:spPr>
          <a:xfrm>
            <a:off x="337525" y="1340425"/>
            <a:ext cx="8430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grpSp>
        <p:nvGrpSpPr>
          <p:cNvPr id="164" name="Google Shape;164;p27"/>
          <p:cNvGrpSpPr/>
          <p:nvPr/>
        </p:nvGrpSpPr>
        <p:grpSpPr>
          <a:xfrm>
            <a:off x="3977422" y="1928505"/>
            <a:ext cx="4094300" cy="1193579"/>
            <a:chOff x="3977400" y="946003"/>
            <a:chExt cx="4094300" cy="1193579"/>
          </a:xfrm>
        </p:grpSpPr>
        <p:grpSp>
          <p:nvGrpSpPr>
            <p:cNvPr id="165" name="Google Shape;165;p27"/>
            <p:cNvGrpSpPr/>
            <p:nvPr/>
          </p:nvGrpSpPr>
          <p:grpSpPr>
            <a:xfrm>
              <a:off x="4732925" y="1140987"/>
              <a:ext cx="529800" cy="998596"/>
              <a:chOff x="4318975" y="1083450"/>
              <a:chExt cx="529800" cy="591305"/>
            </a:xfrm>
          </p:grpSpPr>
          <p:sp>
            <p:nvSpPr>
              <p:cNvPr id="166" name="Google Shape;166;p27"/>
              <p:cNvSpPr/>
              <p:nvPr/>
            </p:nvSpPr>
            <p:spPr>
              <a:xfrm>
                <a:off x="4517129" y="1083455"/>
                <a:ext cx="133500" cy="591300"/>
              </a:xfrm>
              <a:prstGeom prst="rect">
                <a:avLst/>
              </a:prstGeom>
              <a:solidFill>
                <a:srgbClr val="0944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7" name="Google Shape;167;p27"/>
              <p:cNvCxnSpPr/>
              <p:nvPr/>
            </p:nvCxnSpPr>
            <p:spPr>
              <a:xfrm rot="10800000">
                <a:off x="4318975" y="1083450"/>
                <a:ext cx="529800" cy="0"/>
              </a:xfrm>
              <a:prstGeom prst="straightConnector1">
                <a:avLst/>
              </a:prstGeom>
              <a:noFill/>
              <a:ln cap="flat" cmpd="sng" w="9525">
                <a:solidFill>
                  <a:srgbClr val="0944A1"/>
                </a:solidFill>
                <a:prstDash val="solid"/>
                <a:round/>
                <a:headEnd len="sm" w="sm" type="none"/>
                <a:tailEnd len="sm" w="sm" type="none"/>
              </a:ln>
            </p:spPr>
          </p:cxnSp>
        </p:grpSp>
        <p:sp>
          <p:nvSpPr>
            <p:cNvPr id="168" name="Google Shape;168;p27"/>
            <p:cNvSpPr txBox="1"/>
            <p:nvPr/>
          </p:nvSpPr>
          <p:spPr>
            <a:xfrm>
              <a:off x="5343500" y="946003"/>
              <a:ext cx="2728200" cy="2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sz="1100">
                  <a:solidFill>
                    <a:srgbClr val="0944A1"/>
                  </a:solidFill>
                  <a:latin typeface="Roboto"/>
                  <a:ea typeface="Roboto"/>
                  <a:cs typeface="Roboto"/>
                  <a:sym typeface="Roboto"/>
                </a:rPr>
                <a:t>Longitudinal Systems Analysis (LSA)</a:t>
              </a:r>
              <a:endParaRPr b="1" sz="1100">
                <a:solidFill>
                  <a:srgbClr val="0944A1"/>
                </a:solidFill>
                <a:latin typeface="Roboto"/>
                <a:ea typeface="Roboto"/>
                <a:cs typeface="Roboto"/>
                <a:sym typeface="Roboto"/>
              </a:endParaRPr>
            </a:p>
          </p:txBody>
        </p:sp>
        <p:sp>
          <p:nvSpPr>
            <p:cNvPr id="169" name="Google Shape;169;p27"/>
            <p:cNvSpPr txBox="1"/>
            <p:nvPr/>
          </p:nvSpPr>
          <p:spPr>
            <a:xfrm>
              <a:off x="5343500" y="1222248"/>
              <a:ext cx="2728200" cy="410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US" sz="700">
                  <a:solidFill>
                    <a:srgbClr val="0944A1"/>
                  </a:solidFill>
                  <a:latin typeface="Roboto"/>
                  <a:ea typeface="Roboto"/>
                  <a:cs typeface="Roboto"/>
                  <a:sym typeface="Roboto"/>
                </a:rPr>
                <a:t>The LSA includes a 3-year  lookback of system-level data that can be filtered by demographics and system pathways. It gives a high-level understanding of a system’s response to homelessness. Stella-P uses LSA data to generate charts. View last year’s  submission  </a:t>
              </a:r>
              <a:r>
                <a:rPr lang="en-US" sz="700" u="sng">
                  <a:solidFill>
                    <a:schemeClr val="hlink"/>
                  </a:solidFill>
                  <a:latin typeface="Roboto"/>
                  <a:ea typeface="Roboto"/>
                  <a:cs typeface="Roboto"/>
                  <a:sym typeface="Roboto"/>
                  <a:hlinkClick r:id="rId3"/>
                </a:rPr>
                <a:t>here on our website</a:t>
              </a:r>
              <a:r>
                <a:rPr lang="en-US" sz="700">
                  <a:solidFill>
                    <a:srgbClr val="0944A1"/>
                  </a:solidFill>
                  <a:latin typeface="Roboto"/>
                  <a:ea typeface="Roboto"/>
                  <a:cs typeface="Roboto"/>
                  <a:sym typeface="Roboto"/>
                </a:rPr>
                <a:t>)</a:t>
              </a:r>
              <a:endParaRPr sz="700">
                <a:solidFill>
                  <a:srgbClr val="0944A1"/>
                </a:solidFill>
                <a:latin typeface="Roboto"/>
                <a:ea typeface="Roboto"/>
                <a:cs typeface="Roboto"/>
                <a:sym typeface="Roboto"/>
              </a:endParaRPr>
            </a:p>
          </p:txBody>
        </p:sp>
        <p:sp>
          <p:nvSpPr>
            <p:cNvPr id="170" name="Google Shape;170;p27"/>
            <p:cNvSpPr txBox="1"/>
            <p:nvPr/>
          </p:nvSpPr>
          <p:spPr>
            <a:xfrm>
              <a:off x="3977400" y="973693"/>
              <a:ext cx="758400" cy="346800"/>
            </a:xfrm>
            <a:prstGeom prst="rect">
              <a:avLst/>
            </a:prstGeom>
            <a:noFill/>
            <a:ln>
              <a:noFill/>
            </a:ln>
          </p:spPr>
          <p:txBody>
            <a:bodyPr anchorCtr="0" anchor="t" bIns="91425" lIns="91425" spcFirstLastPara="1" rIns="91425" wrap="square" tIns="91425">
              <a:noAutofit/>
            </a:bodyPr>
            <a:lstStyle/>
            <a:p>
              <a:pPr indent="0" lvl="0" marL="0" rtl="0" algn="r">
                <a:lnSpc>
                  <a:spcPct val="115000"/>
                </a:lnSpc>
                <a:spcBef>
                  <a:spcPts val="0"/>
                </a:spcBef>
                <a:spcAft>
                  <a:spcPts val="0"/>
                </a:spcAft>
                <a:buNone/>
              </a:pPr>
              <a:r>
                <a:rPr b="1" lang="en-US" sz="900">
                  <a:solidFill>
                    <a:srgbClr val="0944A1"/>
                  </a:solidFill>
                  <a:latin typeface="Roboto"/>
                  <a:ea typeface="Roboto"/>
                  <a:cs typeface="Roboto"/>
                  <a:sym typeface="Roboto"/>
                </a:rPr>
                <a:t>1/13/</a:t>
              </a:r>
              <a:r>
                <a:rPr b="1" lang="en-US" sz="900">
                  <a:solidFill>
                    <a:srgbClr val="0944A1"/>
                  </a:solidFill>
                  <a:latin typeface="Roboto"/>
                  <a:ea typeface="Roboto"/>
                  <a:cs typeface="Roboto"/>
                  <a:sym typeface="Roboto"/>
                </a:rPr>
                <a:t>2023</a:t>
              </a:r>
              <a:endParaRPr b="1" sz="900">
                <a:solidFill>
                  <a:srgbClr val="0944A1"/>
                </a:solidFill>
                <a:latin typeface="Roboto"/>
                <a:ea typeface="Roboto"/>
                <a:cs typeface="Roboto"/>
                <a:sym typeface="Roboto"/>
              </a:endParaRPr>
            </a:p>
          </p:txBody>
        </p:sp>
      </p:grpSp>
      <p:grpSp>
        <p:nvGrpSpPr>
          <p:cNvPr id="171" name="Google Shape;171;p27"/>
          <p:cNvGrpSpPr/>
          <p:nvPr/>
        </p:nvGrpSpPr>
        <p:grpSpPr>
          <a:xfrm>
            <a:off x="3977422" y="2929348"/>
            <a:ext cx="4094300" cy="1193487"/>
            <a:chOff x="3977400" y="946003"/>
            <a:chExt cx="4094300" cy="1193487"/>
          </a:xfrm>
        </p:grpSpPr>
        <p:grpSp>
          <p:nvGrpSpPr>
            <p:cNvPr id="172" name="Google Shape;172;p27"/>
            <p:cNvGrpSpPr/>
            <p:nvPr/>
          </p:nvGrpSpPr>
          <p:grpSpPr>
            <a:xfrm>
              <a:off x="4732925" y="1140987"/>
              <a:ext cx="529800" cy="998503"/>
              <a:chOff x="4318975" y="1083450"/>
              <a:chExt cx="529800" cy="591250"/>
            </a:xfrm>
          </p:grpSpPr>
          <p:sp>
            <p:nvSpPr>
              <p:cNvPr id="173" name="Google Shape;173;p27"/>
              <p:cNvSpPr/>
              <p:nvPr/>
            </p:nvSpPr>
            <p:spPr>
              <a:xfrm>
                <a:off x="4517125" y="1086100"/>
                <a:ext cx="133500" cy="588600"/>
              </a:xfrm>
              <a:prstGeom prst="rect">
                <a:avLst/>
              </a:prstGeom>
              <a:solidFill>
                <a:srgbClr val="0944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74" name="Google Shape;174;p27"/>
              <p:cNvCxnSpPr/>
              <p:nvPr/>
            </p:nvCxnSpPr>
            <p:spPr>
              <a:xfrm rot="10800000">
                <a:off x="4318975" y="1083450"/>
                <a:ext cx="529800" cy="0"/>
              </a:xfrm>
              <a:prstGeom prst="straightConnector1">
                <a:avLst/>
              </a:prstGeom>
              <a:noFill/>
              <a:ln cap="flat" cmpd="sng" w="9525">
                <a:solidFill>
                  <a:srgbClr val="0944A1"/>
                </a:solidFill>
                <a:prstDash val="solid"/>
                <a:round/>
                <a:headEnd len="sm" w="sm" type="none"/>
                <a:tailEnd len="sm" w="sm" type="none"/>
              </a:ln>
            </p:spPr>
          </p:cxnSp>
        </p:grpSp>
        <p:sp>
          <p:nvSpPr>
            <p:cNvPr id="175" name="Google Shape;175;p27"/>
            <p:cNvSpPr txBox="1"/>
            <p:nvPr/>
          </p:nvSpPr>
          <p:spPr>
            <a:xfrm>
              <a:off x="5343500" y="946003"/>
              <a:ext cx="2728200" cy="2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sz="1100">
                  <a:solidFill>
                    <a:srgbClr val="0944A1"/>
                  </a:solidFill>
                  <a:latin typeface="Roboto"/>
                  <a:ea typeface="Roboto"/>
                  <a:cs typeface="Roboto"/>
                  <a:sym typeface="Roboto"/>
                </a:rPr>
                <a:t>System Performance Measures (SPMs)</a:t>
              </a:r>
              <a:endParaRPr b="1" sz="1100">
                <a:solidFill>
                  <a:srgbClr val="0944A1"/>
                </a:solidFill>
                <a:latin typeface="Roboto"/>
                <a:ea typeface="Roboto"/>
                <a:cs typeface="Roboto"/>
                <a:sym typeface="Roboto"/>
              </a:endParaRPr>
            </a:p>
          </p:txBody>
        </p:sp>
        <p:sp>
          <p:nvSpPr>
            <p:cNvPr id="176" name="Google Shape;176;p27"/>
            <p:cNvSpPr txBox="1"/>
            <p:nvPr/>
          </p:nvSpPr>
          <p:spPr>
            <a:xfrm>
              <a:off x="5343500" y="1222248"/>
              <a:ext cx="2728200" cy="410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US" sz="700">
                  <a:solidFill>
                    <a:srgbClr val="0944A1"/>
                  </a:solidFill>
                  <a:latin typeface="Roboto"/>
                  <a:ea typeface="Roboto"/>
                  <a:cs typeface="Roboto"/>
                  <a:sym typeface="Roboto"/>
                </a:rPr>
                <a:t>SPMs are a series of 6 metrics used to </a:t>
              </a:r>
              <a:r>
                <a:rPr lang="en-US" sz="700">
                  <a:solidFill>
                    <a:srgbClr val="0944A1"/>
                  </a:solidFill>
                  <a:latin typeface="Roboto"/>
                  <a:ea typeface="Roboto"/>
                  <a:cs typeface="Roboto"/>
                  <a:sym typeface="Roboto"/>
                </a:rPr>
                <a:t>evaluate</a:t>
              </a:r>
              <a:r>
                <a:rPr lang="en-US" sz="700">
                  <a:solidFill>
                    <a:srgbClr val="0944A1"/>
                  </a:solidFill>
                  <a:latin typeface="Roboto"/>
                  <a:ea typeface="Roboto"/>
                  <a:cs typeface="Roboto"/>
                  <a:sym typeface="Roboto"/>
                </a:rPr>
                <a:t> effectiveness of a homeless response system. SPMs include: length of time homeless, first-time homeless, total homeless, exits to </a:t>
              </a:r>
              <a:r>
                <a:rPr lang="en-US" sz="700">
                  <a:solidFill>
                    <a:srgbClr val="0944A1"/>
                  </a:solidFill>
                  <a:latin typeface="Roboto"/>
                  <a:ea typeface="Roboto"/>
                  <a:cs typeface="Roboto"/>
                  <a:sym typeface="Roboto"/>
                </a:rPr>
                <a:t>permanent</a:t>
              </a:r>
              <a:r>
                <a:rPr lang="en-US" sz="700">
                  <a:solidFill>
                    <a:srgbClr val="0944A1"/>
                  </a:solidFill>
                  <a:latin typeface="Roboto"/>
                  <a:ea typeface="Roboto"/>
                  <a:cs typeface="Roboto"/>
                  <a:sym typeface="Roboto"/>
                </a:rPr>
                <a:t> housing, returns to homelessness, and income growth. View last year’s submission </a:t>
              </a:r>
              <a:r>
                <a:rPr lang="en-US" sz="700" u="sng">
                  <a:solidFill>
                    <a:schemeClr val="hlink"/>
                  </a:solidFill>
                  <a:latin typeface="Roboto"/>
                  <a:ea typeface="Roboto"/>
                  <a:cs typeface="Roboto"/>
                  <a:sym typeface="Roboto"/>
                  <a:hlinkClick r:id="rId4"/>
                </a:rPr>
                <a:t>here on our website</a:t>
              </a:r>
              <a:endParaRPr sz="700">
                <a:solidFill>
                  <a:srgbClr val="0944A1"/>
                </a:solidFill>
                <a:latin typeface="Roboto"/>
                <a:ea typeface="Roboto"/>
                <a:cs typeface="Roboto"/>
                <a:sym typeface="Roboto"/>
              </a:endParaRPr>
            </a:p>
          </p:txBody>
        </p:sp>
        <p:sp>
          <p:nvSpPr>
            <p:cNvPr id="177" name="Google Shape;177;p27"/>
            <p:cNvSpPr txBox="1"/>
            <p:nvPr/>
          </p:nvSpPr>
          <p:spPr>
            <a:xfrm>
              <a:off x="3977400" y="973693"/>
              <a:ext cx="758400" cy="346800"/>
            </a:xfrm>
            <a:prstGeom prst="rect">
              <a:avLst/>
            </a:prstGeom>
            <a:noFill/>
            <a:ln>
              <a:noFill/>
            </a:ln>
          </p:spPr>
          <p:txBody>
            <a:bodyPr anchorCtr="0" anchor="t" bIns="91425" lIns="91425" spcFirstLastPara="1" rIns="91425" wrap="square" tIns="91425">
              <a:noAutofit/>
            </a:bodyPr>
            <a:lstStyle/>
            <a:p>
              <a:pPr indent="0" lvl="0" marL="0" rtl="0" algn="r">
                <a:lnSpc>
                  <a:spcPct val="115000"/>
                </a:lnSpc>
                <a:spcBef>
                  <a:spcPts val="0"/>
                </a:spcBef>
                <a:spcAft>
                  <a:spcPts val="0"/>
                </a:spcAft>
                <a:buNone/>
              </a:pPr>
              <a:r>
                <a:rPr b="1" lang="en-US" sz="900">
                  <a:solidFill>
                    <a:srgbClr val="0944A1"/>
                  </a:solidFill>
                  <a:latin typeface="Roboto"/>
                  <a:ea typeface="Roboto"/>
                  <a:cs typeface="Roboto"/>
                  <a:sym typeface="Roboto"/>
                </a:rPr>
                <a:t>2/28/2023</a:t>
              </a:r>
              <a:endParaRPr b="1" sz="900">
                <a:solidFill>
                  <a:srgbClr val="0944A1"/>
                </a:solidFill>
                <a:latin typeface="Roboto"/>
                <a:ea typeface="Roboto"/>
                <a:cs typeface="Roboto"/>
                <a:sym typeface="Roboto"/>
              </a:endParaRPr>
            </a:p>
          </p:txBody>
        </p:sp>
      </p:grpSp>
      <p:grpSp>
        <p:nvGrpSpPr>
          <p:cNvPr id="178" name="Google Shape;178;p27"/>
          <p:cNvGrpSpPr/>
          <p:nvPr/>
        </p:nvGrpSpPr>
        <p:grpSpPr>
          <a:xfrm>
            <a:off x="3977425" y="4960213"/>
            <a:ext cx="4094300" cy="1165908"/>
            <a:chOff x="3977400" y="973693"/>
            <a:chExt cx="4094300" cy="1168830"/>
          </a:xfrm>
        </p:grpSpPr>
        <p:grpSp>
          <p:nvGrpSpPr>
            <p:cNvPr id="179" name="Google Shape;179;p27"/>
            <p:cNvGrpSpPr/>
            <p:nvPr/>
          </p:nvGrpSpPr>
          <p:grpSpPr>
            <a:xfrm>
              <a:off x="4732925" y="1142460"/>
              <a:ext cx="529800" cy="1000063"/>
              <a:chOff x="4318975" y="1084322"/>
              <a:chExt cx="529800" cy="592174"/>
            </a:xfrm>
          </p:grpSpPr>
          <p:sp>
            <p:nvSpPr>
              <p:cNvPr id="180" name="Google Shape;180;p27"/>
              <p:cNvSpPr/>
              <p:nvPr/>
            </p:nvSpPr>
            <p:spPr>
              <a:xfrm>
                <a:off x="4517129" y="1086096"/>
                <a:ext cx="133500" cy="590400"/>
              </a:xfrm>
              <a:prstGeom prst="rect">
                <a:avLst/>
              </a:prstGeom>
              <a:solidFill>
                <a:srgbClr val="C2C2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1" name="Google Shape;181;p27"/>
              <p:cNvCxnSpPr/>
              <p:nvPr/>
            </p:nvCxnSpPr>
            <p:spPr>
              <a:xfrm rot="10800000">
                <a:off x="4318975" y="1084322"/>
                <a:ext cx="529800" cy="0"/>
              </a:xfrm>
              <a:prstGeom prst="straightConnector1">
                <a:avLst/>
              </a:prstGeom>
              <a:noFill/>
              <a:ln cap="flat" cmpd="sng" w="9525">
                <a:solidFill>
                  <a:srgbClr val="C2C2C2"/>
                </a:solidFill>
                <a:prstDash val="solid"/>
                <a:round/>
                <a:headEnd len="sm" w="sm" type="none"/>
                <a:tailEnd len="sm" w="sm" type="none"/>
              </a:ln>
            </p:spPr>
          </p:cxnSp>
        </p:grpSp>
        <p:sp>
          <p:nvSpPr>
            <p:cNvPr id="182" name="Google Shape;182;p27"/>
            <p:cNvSpPr txBox="1"/>
            <p:nvPr/>
          </p:nvSpPr>
          <p:spPr>
            <a:xfrm>
              <a:off x="5343500" y="1049913"/>
              <a:ext cx="2728200" cy="2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sz="1100">
                  <a:solidFill>
                    <a:srgbClr val="5E5E5E"/>
                  </a:solidFill>
                  <a:latin typeface="Roboto"/>
                  <a:ea typeface="Roboto"/>
                  <a:cs typeface="Roboto"/>
                  <a:sym typeface="Roboto"/>
                </a:rPr>
                <a:t>Housing Inventory Chart (HIC)</a:t>
              </a:r>
              <a:endParaRPr b="1" sz="1100">
                <a:solidFill>
                  <a:srgbClr val="5E5E5E"/>
                </a:solidFill>
                <a:latin typeface="Roboto"/>
                <a:ea typeface="Roboto"/>
                <a:cs typeface="Roboto"/>
                <a:sym typeface="Roboto"/>
              </a:endParaRPr>
            </a:p>
          </p:txBody>
        </p:sp>
        <p:sp>
          <p:nvSpPr>
            <p:cNvPr id="183" name="Google Shape;183;p27"/>
            <p:cNvSpPr txBox="1"/>
            <p:nvPr/>
          </p:nvSpPr>
          <p:spPr>
            <a:xfrm>
              <a:off x="5343500" y="1325908"/>
              <a:ext cx="2728200" cy="410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US" sz="700">
                  <a:solidFill>
                    <a:srgbClr val="5E5E5E"/>
                  </a:solidFill>
                  <a:latin typeface="Roboto"/>
                  <a:ea typeface="Roboto"/>
                  <a:cs typeface="Roboto"/>
                  <a:sym typeface="Roboto"/>
                </a:rPr>
                <a:t>The HIC is a count of inventory for projects that provide housing or lodging, including ES, TH, RRH, PSH and OPH projects. This is used along with the PIT to determine utilization of a homeless response systems dedicated resources. This data is updated once a year prior to submitting. View last year’s submission </a:t>
              </a:r>
              <a:r>
                <a:rPr lang="en-US" sz="700" u="sng">
                  <a:solidFill>
                    <a:schemeClr val="hlink"/>
                  </a:solidFill>
                  <a:latin typeface="Roboto"/>
                  <a:ea typeface="Roboto"/>
                  <a:cs typeface="Roboto"/>
                  <a:sym typeface="Roboto"/>
                  <a:hlinkClick r:id="rId5"/>
                </a:rPr>
                <a:t>here on our website</a:t>
              </a:r>
              <a:endParaRPr sz="700">
                <a:solidFill>
                  <a:srgbClr val="5E5E5E"/>
                </a:solidFill>
                <a:latin typeface="Roboto"/>
                <a:ea typeface="Roboto"/>
                <a:cs typeface="Roboto"/>
                <a:sym typeface="Roboto"/>
              </a:endParaRPr>
            </a:p>
          </p:txBody>
        </p:sp>
        <p:sp>
          <p:nvSpPr>
            <p:cNvPr id="184" name="Google Shape;184;p27"/>
            <p:cNvSpPr txBox="1"/>
            <p:nvPr/>
          </p:nvSpPr>
          <p:spPr>
            <a:xfrm>
              <a:off x="3977400" y="973693"/>
              <a:ext cx="758400" cy="346800"/>
            </a:xfrm>
            <a:prstGeom prst="rect">
              <a:avLst/>
            </a:prstGeom>
            <a:noFill/>
            <a:ln>
              <a:noFill/>
            </a:ln>
          </p:spPr>
          <p:txBody>
            <a:bodyPr anchorCtr="0" anchor="t" bIns="91425" lIns="91425" spcFirstLastPara="1" rIns="91425" wrap="square" tIns="91425">
              <a:noAutofit/>
            </a:bodyPr>
            <a:lstStyle/>
            <a:p>
              <a:pPr indent="0" lvl="0" marL="0" rtl="0" algn="r">
                <a:lnSpc>
                  <a:spcPct val="115000"/>
                </a:lnSpc>
                <a:spcBef>
                  <a:spcPts val="0"/>
                </a:spcBef>
                <a:spcAft>
                  <a:spcPts val="0"/>
                </a:spcAft>
                <a:buNone/>
              </a:pPr>
              <a:r>
                <a:rPr b="1" lang="en-US" sz="900">
                  <a:solidFill>
                    <a:srgbClr val="5E5E5E"/>
                  </a:solidFill>
                  <a:latin typeface="Roboto"/>
                  <a:ea typeface="Roboto"/>
                  <a:cs typeface="Roboto"/>
                  <a:sym typeface="Roboto"/>
                </a:rPr>
                <a:t>TBD - April 2023</a:t>
              </a:r>
              <a:endParaRPr b="1" sz="900">
                <a:solidFill>
                  <a:srgbClr val="5E5E5E"/>
                </a:solidFill>
                <a:latin typeface="Roboto"/>
                <a:ea typeface="Roboto"/>
                <a:cs typeface="Roboto"/>
                <a:sym typeface="Roboto"/>
              </a:endParaRPr>
            </a:p>
          </p:txBody>
        </p:sp>
      </p:grpSp>
      <p:grpSp>
        <p:nvGrpSpPr>
          <p:cNvPr id="185" name="Google Shape;185;p27"/>
          <p:cNvGrpSpPr/>
          <p:nvPr/>
        </p:nvGrpSpPr>
        <p:grpSpPr>
          <a:xfrm>
            <a:off x="3977422" y="3928692"/>
            <a:ext cx="4094300" cy="1193487"/>
            <a:chOff x="3977400" y="946003"/>
            <a:chExt cx="4094300" cy="1193487"/>
          </a:xfrm>
        </p:grpSpPr>
        <p:grpSp>
          <p:nvGrpSpPr>
            <p:cNvPr id="186" name="Google Shape;186;p27"/>
            <p:cNvGrpSpPr/>
            <p:nvPr/>
          </p:nvGrpSpPr>
          <p:grpSpPr>
            <a:xfrm>
              <a:off x="4732925" y="1142460"/>
              <a:ext cx="529800" cy="997030"/>
              <a:chOff x="4318975" y="1084322"/>
              <a:chExt cx="529800" cy="590378"/>
            </a:xfrm>
          </p:grpSpPr>
          <p:sp>
            <p:nvSpPr>
              <p:cNvPr id="187" name="Google Shape;187;p27"/>
              <p:cNvSpPr/>
              <p:nvPr/>
            </p:nvSpPr>
            <p:spPr>
              <a:xfrm>
                <a:off x="4517125" y="1086100"/>
                <a:ext cx="133500" cy="588600"/>
              </a:xfrm>
              <a:prstGeom prst="rect">
                <a:avLst/>
              </a:prstGeom>
              <a:solidFill>
                <a:srgbClr val="C2C2C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8" name="Google Shape;188;p27"/>
              <p:cNvCxnSpPr/>
              <p:nvPr/>
            </p:nvCxnSpPr>
            <p:spPr>
              <a:xfrm rot="10800000">
                <a:off x="4318975" y="1084322"/>
                <a:ext cx="529800" cy="0"/>
              </a:xfrm>
              <a:prstGeom prst="straightConnector1">
                <a:avLst/>
              </a:prstGeom>
              <a:noFill/>
              <a:ln cap="flat" cmpd="sng" w="9525">
                <a:solidFill>
                  <a:srgbClr val="C2C2C2"/>
                </a:solidFill>
                <a:prstDash val="solid"/>
                <a:round/>
                <a:headEnd len="sm" w="sm" type="none"/>
                <a:tailEnd len="sm" w="sm" type="none"/>
              </a:ln>
            </p:spPr>
          </p:cxnSp>
        </p:grpSp>
        <p:sp>
          <p:nvSpPr>
            <p:cNvPr id="189" name="Google Shape;189;p27"/>
            <p:cNvSpPr txBox="1"/>
            <p:nvPr/>
          </p:nvSpPr>
          <p:spPr>
            <a:xfrm>
              <a:off x="5343500" y="946003"/>
              <a:ext cx="2728200" cy="2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sz="1100">
                  <a:solidFill>
                    <a:srgbClr val="5E5E5E"/>
                  </a:solidFill>
                  <a:latin typeface="Roboto"/>
                  <a:ea typeface="Roboto"/>
                  <a:cs typeface="Roboto"/>
                  <a:sym typeface="Roboto"/>
                </a:rPr>
                <a:t>Point-in-Time Count (PIT)</a:t>
              </a:r>
              <a:endParaRPr b="1" sz="1100">
                <a:solidFill>
                  <a:srgbClr val="5E5E5E"/>
                </a:solidFill>
                <a:latin typeface="Roboto"/>
                <a:ea typeface="Roboto"/>
                <a:cs typeface="Roboto"/>
                <a:sym typeface="Roboto"/>
              </a:endParaRPr>
            </a:p>
          </p:txBody>
        </p:sp>
        <p:sp>
          <p:nvSpPr>
            <p:cNvPr id="190" name="Google Shape;190;p27"/>
            <p:cNvSpPr txBox="1"/>
            <p:nvPr/>
          </p:nvSpPr>
          <p:spPr>
            <a:xfrm>
              <a:off x="5343500" y="1222248"/>
              <a:ext cx="2728200" cy="410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US" sz="700">
                  <a:solidFill>
                    <a:srgbClr val="5E5E5E"/>
                  </a:solidFill>
                  <a:latin typeface="Roboto"/>
                  <a:ea typeface="Roboto"/>
                  <a:cs typeface="Roboto"/>
                  <a:sym typeface="Roboto"/>
                </a:rPr>
                <a:t>The PIT count is an annual survey of people experiencing homelessness in our service area on a single night (the actual count can be performed over multiple days). PIT data includes people in emergency shelters and transitional housing, as well as people engaged on the streets or in another unsheltered</a:t>
              </a:r>
              <a:r>
                <a:rPr lang="en-US" sz="700">
                  <a:solidFill>
                    <a:srgbClr val="858585"/>
                  </a:solidFill>
                  <a:latin typeface="Roboto"/>
                  <a:ea typeface="Roboto"/>
                  <a:cs typeface="Roboto"/>
                  <a:sym typeface="Roboto"/>
                </a:rPr>
                <a:t> location. View last year;s submission </a:t>
              </a:r>
              <a:r>
                <a:rPr lang="en-US" sz="700" u="sng">
                  <a:solidFill>
                    <a:schemeClr val="hlink"/>
                  </a:solidFill>
                  <a:latin typeface="Roboto"/>
                  <a:ea typeface="Roboto"/>
                  <a:cs typeface="Roboto"/>
                  <a:sym typeface="Roboto"/>
                  <a:hlinkClick r:id="rId6"/>
                </a:rPr>
                <a:t>here on our website</a:t>
              </a:r>
              <a:endParaRPr sz="700">
                <a:solidFill>
                  <a:srgbClr val="858585"/>
                </a:solidFill>
                <a:latin typeface="Roboto"/>
                <a:ea typeface="Roboto"/>
                <a:cs typeface="Roboto"/>
                <a:sym typeface="Roboto"/>
              </a:endParaRPr>
            </a:p>
          </p:txBody>
        </p:sp>
        <p:sp>
          <p:nvSpPr>
            <p:cNvPr id="191" name="Google Shape;191;p27"/>
            <p:cNvSpPr txBox="1"/>
            <p:nvPr/>
          </p:nvSpPr>
          <p:spPr>
            <a:xfrm>
              <a:off x="3977400" y="973693"/>
              <a:ext cx="758400" cy="346800"/>
            </a:xfrm>
            <a:prstGeom prst="rect">
              <a:avLst/>
            </a:prstGeom>
            <a:noFill/>
            <a:ln>
              <a:noFill/>
            </a:ln>
          </p:spPr>
          <p:txBody>
            <a:bodyPr anchorCtr="0" anchor="t" bIns="91425" lIns="91425" spcFirstLastPara="1" rIns="91425" wrap="square" tIns="91425">
              <a:noAutofit/>
            </a:bodyPr>
            <a:lstStyle/>
            <a:p>
              <a:pPr indent="0" lvl="0" marL="0" rtl="0" algn="r">
                <a:lnSpc>
                  <a:spcPct val="115000"/>
                </a:lnSpc>
                <a:spcBef>
                  <a:spcPts val="0"/>
                </a:spcBef>
                <a:spcAft>
                  <a:spcPts val="0"/>
                </a:spcAft>
                <a:buNone/>
              </a:pPr>
              <a:r>
                <a:rPr b="1" lang="en-US" sz="900">
                  <a:solidFill>
                    <a:srgbClr val="5E5E5E"/>
                  </a:solidFill>
                  <a:latin typeface="Roboto"/>
                  <a:ea typeface="Roboto"/>
                  <a:cs typeface="Roboto"/>
                  <a:sym typeface="Roboto"/>
                </a:rPr>
                <a:t>TBD - April </a:t>
              </a:r>
              <a:r>
                <a:rPr b="1" lang="en-US" sz="900">
                  <a:solidFill>
                    <a:srgbClr val="5E5E5E"/>
                  </a:solidFill>
                  <a:latin typeface="Roboto"/>
                  <a:ea typeface="Roboto"/>
                  <a:cs typeface="Roboto"/>
                  <a:sym typeface="Roboto"/>
                </a:rPr>
                <a:t>2023</a:t>
              </a:r>
              <a:endParaRPr b="1" sz="900">
                <a:solidFill>
                  <a:srgbClr val="5E5E5E"/>
                </a:solidFill>
                <a:latin typeface="Roboto"/>
                <a:ea typeface="Roboto"/>
                <a:cs typeface="Roboto"/>
                <a:sym typeface="Roboto"/>
              </a:endParaRPr>
            </a:p>
          </p:txBody>
        </p:sp>
      </p:grpSp>
      <p:sp>
        <p:nvSpPr>
          <p:cNvPr id="192" name="Google Shape;192;p27"/>
          <p:cNvSpPr txBox="1"/>
          <p:nvPr/>
        </p:nvSpPr>
        <p:spPr>
          <a:xfrm>
            <a:off x="454200" y="1925250"/>
            <a:ext cx="3159300" cy="341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a:solidFill>
                  <a:srgbClr val="002060"/>
                </a:solidFill>
              </a:rPr>
              <a:t>It’s that magical time of year again!</a:t>
            </a:r>
            <a:br>
              <a:rPr b="1" lang="en-US">
                <a:solidFill>
                  <a:srgbClr val="002060"/>
                </a:solidFill>
              </a:rPr>
            </a:br>
            <a:br>
              <a:rPr b="1" lang="en-US">
                <a:solidFill>
                  <a:srgbClr val="002060"/>
                </a:solidFill>
              </a:rPr>
            </a:br>
            <a:r>
              <a:rPr b="1" lang="en-US">
                <a:solidFill>
                  <a:srgbClr val="002060"/>
                </a:solidFill>
              </a:rPr>
              <a:t>The first quarter of the </a:t>
            </a:r>
            <a:r>
              <a:rPr b="1" lang="en-US">
                <a:solidFill>
                  <a:srgbClr val="002060"/>
                </a:solidFill>
              </a:rPr>
              <a:t>calendar</a:t>
            </a:r>
            <a:r>
              <a:rPr b="1" lang="en-US">
                <a:solidFill>
                  <a:srgbClr val="002060"/>
                </a:solidFill>
              </a:rPr>
              <a:t> year has a lot of important HUD reporting deadlines. During this time, we will be reaching out to organizations to correct and update data. We encourage you to reach out to the Helpdesk if you need any support during this process.</a:t>
            </a:r>
            <a:endParaRPr b="1">
              <a:solidFill>
                <a:srgbClr val="002060"/>
              </a:solidFill>
            </a:endParaRPr>
          </a:p>
          <a:p>
            <a:pPr indent="0" lvl="0" marL="0" rtl="0" algn="l">
              <a:spcBef>
                <a:spcPts val="0"/>
              </a:spcBef>
              <a:spcAft>
                <a:spcPts val="0"/>
              </a:spcAft>
              <a:buNone/>
            </a:pPr>
            <a:r>
              <a:t/>
            </a:r>
            <a:endParaRPr b="1">
              <a:solidFill>
                <a:srgbClr val="002060"/>
              </a:solidFill>
            </a:endParaRPr>
          </a:p>
          <a:p>
            <a:pPr indent="0" lvl="0" marL="0" rtl="0" algn="l">
              <a:spcBef>
                <a:spcPts val="0"/>
              </a:spcBef>
              <a:spcAft>
                <a:spcPts val="0"/>
              </a:spcAft>
              <a:buNone/>
            </a:pPr>
            <a:r>
              <a:rPr b="1" lang="en-US">
                <a:solidFill>
                  <a:srgbClr val="002060"/>
                </a:solidFill>
              </a:rPr>
              <a:t>We greatly appreciate your efforts to help us ensure accurate reporting. Thank you!</a:t>
            </a:r>
            <a:endParaRPr b="1" sz="9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8"/>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sz="4000"/>
              <a:t>How You Can Help</a:t>
            </a:r>
            <a:endParaRPr sz="4000"/>
          </a:p>
        </p:txBody>
      </p:sp>
      <p:sp>
        <p:nvSpPr>
          <p:cNvPr id="198" name="Google Shape;198;p28"/>
          <p:cNvSpPr txBox="1"/>
          <p:nvPr/>
        </p:nvSpPr>
        <p:spPr>
          <a:xfrm>
            <a:off x="337525" y="1340425"/>
            <a:ext cx="8430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199" name="Google Shape;199;p28"/>
          <p:cNvSpPr txBox="1"/>
          <p:nvPr/>
        </p:nvSpPr>
        <p:spPr>
          <a:xfrm>
            <a:off x="454200" y="1925250"/>
            <a:ext cx="8022900" cy="2955300"/>
          </a:xfrm>
          <a:prstGeom prst="rect">
            <a:avLst/>
          </a:prstGeom>
          <a:no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Char char="●"/>
            </a:pPr>
            <a:r>
              <a:rPr b="1" lang="en-US" sz="2000">
                <a:solidFill>
                  <a:srgbClr val="002060"/>
                </a:solidFill>
              </a:rPr>
              <a:t>Run an APR (with drill-down) to find and correct the following errors…</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Relationship to Head of Household</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Date of Birth</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Gender</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Race</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Ethnicity</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Enrollments over 365 days - possible missed exits</a:t>
            </a:r>
            <a:endParaRPr b="1" sz="2000">
              <a:solidFill>
                <a:srgbClr val="002060"/>
              </a:solidFill>
            </a:endParaRPr>
          </a:p>
          <a:p>
            <a:pPr indent="-355600" lvl="1" marL="914400" rtl="0" algn="l">
              <a:spcBef>
                <a:spcPts val="0"/>
              </a:spcBef>
              <a:spcAft>
                <a:spcPts val="0"/>
              </a:spcAft>
              <a:buClr>
                <a:srgbClr val="002060"/>
              </a:buClr>
              <a:buSzPts val="2000"/>
              <a:buChar char="○"/>
            </a:pPr>
            <a:r>
              <a:rPr b="1" lang="en-US" sz="2000">
                <a:solidFill>
                  <a:srgbClr val="002060"/>
                </a:solidFill>
              </a:rPr>
              <a:t>Exit Destination</a:t>
            </a:r>
            <a:endParaRPr b="1" sz="2000">
              <a:solidFill>
                <a:srgbClr val="00206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9"/>
          <p:cNvSpPr txBox="1"/>
          <p:nvPr>
            <p:ph type="ctrTitle"/>
          </p:nvPr>
        </p:nvSpPr>
        <p:spPr>
          <a:xfrm>
            <a:off x="149250" y="68000"/>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sz="4000"/>
              <a:t>SSOM Progress Update</a:t>
            </a:r>
            <a:endParaRPr sz="4000"/>
          </a:p>
        </p:txBody>
      </p:sp>
      <p:sp>
        <p:nvSpPr>
          <p:cNvPr id="205" name="Google Shape;205;p29"/>
          <p:cNvSpPr txBox="1"/>
          <p:nvPr>
            <p:ph idx="1" type="subTitle"/>
          </p:nvPr>
        </p:nvSpPr>
        <p:spPr>
          <a:xfrm>
            <a:off x="222650" y="1439875"/>
            <a:ext cx="8490900" cy="13326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002060"/>
              </a:buClr>
              <a:buSzPts val="1800"/>
              <a:buChar char="●"/>
            </a:pPr>
            <a:r>
              <a:rPr b="1" lang="en-US" sz="1800">
                <a:solidFill>
                  <a:srgbClr val="002060"/>
                </a:solidFill>
                <a:latin typeface="Arial"/>
                <a:ea typeface="Arial"/>
                <a:cs typeface="Arial"/>
                <a:sym typeface="Arial"/>
              </a:rPr>
              <a:t>On 11/28/2022, Eccovia completed the upload of Self-Sufficiency Matrix data into ClientTrack</a:t>
            </a:r>
            <a:endParaRPr b="1" sz="1800">
              <a:solidFill>
                <a:srgbClr val="002060"/>
              </a:solidFill>
              <a:latin typeface="Arial"/>
              <a:ea typeface="Arial"/>
              <a:cs typeface="Arial"/>
              <a:sym typeface="Arial"/>
            </a:endParaRPr>
          </a:p>
          <a:p>
            <a:pPr indent="-342900" lvl="0" marL="457200" rtl="0" algn="l">
              <a:spcBef>
                <a:spcPts val="0"/>
              </a:spcBef>
              <a:spcAft>
                <a:spcPts val="0"/>
              </a:spcAft>
              <a:buClr>
                <a:srgbClr val="002060"/>
              </a:buClr>
              <a:buSzPts val="1800"/>
              <a:buFont typeface="Arial"/>
              <a:buChar char="●"/>
            </a:pPr>
            <a:r>
              <a:rPr b="1" lang="en-US" sz="1800">
                <a:solidFill>
                  <a:srgbClr val="002060"/>
                </a:solidFill>
                <a:latin typeface="Arial"/>
                <a:ea typeface="Arial"/>
                <a:cs typeface="Arial"/>
                <a:sym typeface="Arial"/>
              </a:rPr>
              <a:t>We added an Enrollment field to the assessment</a:t>
            </a:r>
            <a:endParaRPr b="1" sz="1800">
              <a:solidFill>
                <a:srgbClr val="002060"/>
              </a:solidFill>
              <a:latin typeface="Arial"/>
              <a:ea typeface="Arial"/>
              <a:cs typeface="Arial"/>
              <a:sym typeface="Arial"/>
            </a:endParaRPr>
          </a:p>
          <a:p>
            <a:pPr indent="-342900" lvl="0" marL="457200" rtl="0" algn="l">
              <a:spcBef>
                <a:spcPts val="0"/>
              </a:spcBef>
              <a:spcAft>
                <a:spcPts val="0"/>
              </a:spcAft>
              <a:buClr>
                <a:srgbClr val="002060"/>
              </a:buClr>
              <a:buSzPts val="1800"/>
              <a:buFont typeface="Arial"/>
              <a:buChar char="●"/>
            </a:pPr>
            <a:r>
              <a:rPr b="1" lang="en-US" sz="1800">
                <a:solidFill>
                  <a:srgbClr val="002060"/>
                </a:solidFill>
                <a:latin typeface="Arial"/>
                <a:ea typeface="Arial"/>
                <a:cs typeface="Arial"/>
                <a:sym typeface="Arial"/>
              </a:rPr>
              <a:t>FUTURE PLANS - Add a way to filter the SSOM chart by Organization</a:t>
            </a:r>
            <a:endParaRPr b="1" sz="1800">
              <a:solidFill>
                <a:srgbClr val="002060"/>
              </a:solidFill>
              <a:latin typeface="Arial"/>
              <a:ea typeface="Arial"/>
              <a:cs typeface="Arial"/>
              <a:sym typeface="Arial"/>
            </a:endParaRPr>
          </a:p>
          <a:p>
            <a:pPr indent="0" lvl="0" marL="0" marR="0" rtl="0" algn="l">
              <a:lnSpc>
                <a:spcPct val="100000"/>
              </a:lnSpc>
              <a:spcBef>
                <a:spcPts val="0"/>
              </a:spcBef>
              <a:spcAft>
                <a:spcPts val="0"/>
              </a:spcAft>
              <a:buNone/>
            </a:pPr>
            <a:r>
              <a:t/>
            </a:r>
            <a:endParaRPr sz="2000">
              <a:solidFill>
                <a:srgbClr val="002060"/>
              </a:solidFill>
              <a:latin typeface="Arial"/>
              <a:ea typeface="Arial"/>
              <a:cs typeface="Arial"/>
              <a:sym typeface="Arial"/>
            </a:endParaRPr>
          </a:p>
        </p:txBody>
      </p:sp>
      <p:pic>
        <p:nvPicPr>
          <p:cNvPr id="206" name="Google Shape;206;p29"/>
          <p:cNvPicPr preferRelativeResize="0"/>
          <p:nvPr/>
        </p:nvPicPr>
        <p:blipFill>
          <a:blip r:embed="rId3">
            <a:alphaModFix/>
          </a:blip>
          <a:stretch>
            <a:fillRect/>
          </a:stretch>
        </p:blipFill>
        <p:spPr>
          <a:xfrm>
            <a:off x="0" y="2772361"/>
            <a:ext cx="7772398" cy="3775488"/>
          </a:xfrm>
          <a:prstGeom prst="rect">
            <a:avLst/>
          </a:prstGeom>
          <a:noFill/>
          <a:ln>
            <a:noFill/>
          </a:ln>
        </p:spPr>
      </p:pic>
      <p:pic>
        <p:nvPicPr>
          <p:cNvPr id="207" name="Google Shape;207;p29"/>
          <p:cNvPicPr preferRelativeResize="0"/>
          <p:nvPr/>
        </p:nvPicPr>
        <p:blipFill rotWithShape="1">
          <a:blip r:embed="rId4">
            <a:alphaModFix/>
          </a:blip>
          <a:srcRect b="0" l="11137" r="4167" t="10992"/>
          <a:stretch/>
        </p:blipFill>
        <p:spPr>
          <a:xfrm>
            <a:off x="4720450" y="5388000"/>
            <a:ext cx="4423549" cy="1470000"/>
          </a:xfrm>
          <a:prstGeom prst="rect">
            <a:avLst/>
          </a:prstGeom>
          <a:noFill/>
          <a:ln cap="flat" cmpd="sng" w="9525">
            <a:solidFill>
              <a:srgbClr val="00FF00"/>
            </a:solidFill>
            <a:prstDash val="solid"/>
            <a:round/>
            <a:headEnd len="sm" w="sm" type="none"/>
            <a:tailEnd len="sm" w="sm" type="none"/>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0"/>
          <p:cNvSpPr txBox="1"/>
          <p:nvPr>
            <p:ph type="title"/>
          </p:nvPr>
        </p:nvSpPr>
        <p:spPr>
          <a:xfrm>
            <a:off x="457200" y="274650"/>
            <a:ext cx="74118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Data Quality Monitoring</a:t>
            </a:r>
            <a:endParaRPr b="1" sz="2400"/>
          </a:p>
        </p:txBody>
      </p:sp>
      <p:sp>
        <p:nvSpPr>
          <p:cNvPr id="213" name="Google Shape;213;p30"/>
          <p:cNvSpPr txBox="1"/>
          <p:nvPr>
            <p:ph idx="1" type="body"/>
          </p:nvPr>
        </p:nvSpPr>
        <p:spPr>
          <a:xfrm>
            <a:off x="960075" y="1417650"/>
            <a:ext cx="7506000" cy="50118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None/>
            </a:pPr>
            <a:r>
              <a:t/>
            </a:r>
            <a:endParaRPr b="1" sz="2400"/>
          </a:p>
          <a:p>
            <a:pPr indent="0" lvl="0" marL="0" rtl="0" algn="l">
              <a:lnSpc>
                <a:spcPct val="115000"/>
              </a:lnSpc>
              <a:spcBef>
                <a:spcPts val="1000"/>
              </a:spcBef>
              <a:spcAft>
                <a:spcPts val="0"/>
              </a:spcAft>
              <a:buNone/>
            </a:pPr>
            <a:r>
              <a:t/>
            </a:r>
            <a:endParaRPr b="1" sz="2400"/>
          </a:p>
          <a:p>
            <a:pPr indent="0" lvl="0" marL="0" rtl="0" algn="l">
              <a:lnSpc>
                <a:spcPct val="115000"/>
              </a:lnSpc>
              <a:spcBef>
                <a:spcPts val="1000"/>
              </a:spcBef>
              <a:spcAft>
                <a:spcPts val="0"/>
              </a:spcAft>
              <a:buNone/>
            </a:pPr>
            <a:r>
              <a:rPr b="1" lang="en-US" sz="2400"/>
              <a:t>What to expect?</a:t>
            </a:r>
            <a:endParaRPr b="1" sz="2400"/>
          </a:p>
          <a:p>
            <a:pPr indent="-342900" lvl="0" marL="457200" marR="0" rtl="0" algn="l">
              <a:lnSpc>
                <a:spcPct val="100000"/>
              </a:lnSpc>
              <a:spcBef>
                <a:spcPts val="1000"/>
              </a:spcBef>
              <a:spcAft>
                <a:spcPts val="0"/>
              </a:spcAft>
              <a:buSzPts val="1800"/>
              <a:buChar char="●"/>
            </a:pPr>
            <a:r>
              <a:rPr lang="en-US" sz="1800"/>
              <a:t>Data Quality Monitors Scheduled for 2022</a:t>
            </a:r>
            <a:endParaRPr sz="1800"/>
          </a:p>
          <a:p>
            <a:pPr indent="-330200" lvl="1" marL="914400" rtl="0" algn="l">
              <a:lnSpc>
                <a:spcPct val="115000"/>
              </a:lnSpc>
              <a:spcBef>
                <a:spcPts val="0"/>
              </a:spcBef>
              <a:spcAft>
                <a:spcPts val="0"/>
              </a:spcAft>
              <a:buSzPts val="1600"/>
              <a:buChar char="○"/>
            </a:pPr>
            <a:r>
              <a:rPr b="1" lang="en-US" sz="1600"/>
              <a:t>Communicated via agency liaisons</a:t>
            </a:r>
            <a:endParaRPr b="1" sz="1600"/>
          </a:p>
          <a:p>
            <a:pPr indent="-330200" lvl="1" marL="914400" rtl="0" algn="l">
              <a:lnSpc>
                <a:spcPct val="115000"/>
              </a:lnSpc>
              <a:spcBef>
                <a:spcPts val="0"/>
              </a:spcBef>
              <a:spcAft>
                <a:spcPts val="0"/>
              </a:spcAft>
              <a:buSzPts val="1600"/>
              <a:buChar char="○"/>
            </a:pPr>
            <a:r>
              <a:rPr b="1" lang="en-US" sz="1600"/>
              <a:t>Primarily focuses on the CoC APR</a:t>
            </a:r>
            <a:endParaRPr b="1" sz="1600"/>
          </a:p>
          <a:p>
            <a:pPr indent="-330200" lvl="1" marL="914400" rtl="0" algn="l">
              <a:lnSpc>
                <a:spcPct val="115000"/>
              </a:lnSpc>
              <a:spcBef>
                <a:spcPts val="0"/>
              </a:spcBef>
              <a:spcAft>
                <a:spcPts val="0"/>
              </a:spcAft>
              <a:buSzPts val="1600"/>
              <a:buChar char="○"/>
            </a:pPr>
            <a:r>
              <a:rPr b="1" lang="en-US" sz="1600"/>
              <a:t>We are looking at Q4 for FY21-22 (July - Sept)</a:t>
            </a:r>
            <a:endParaRPr b="1" sz="1600"/>
          </a:p>
          <a:p>
            <a:pPr indent="-330200" lvl="1" marL="914400" rtl="0" algn="l">
              <a:lnSpc>
                <a:spcPct val="115000"/>
              </a:lnSpc>
              <a:spcBef>
                <a:spcPts val="0"/>
              </a:spcBef>
              <a:spcAft>
                <a:spcPts val="0"/>
              </a:spcAft>
              <a:buSzPts val="1600"/>
              <a:buChar char="○"/>
            </a:pPr>
            <a:r>
              <a:rPr b="1" lang="en-US" sz="1600"/>
              <a:t>Supportive Service Only (SSO) project will now be reviewed as well.</a:t>
            </a:r>
            <a:endParaRPr b="1" sz="1600"/>
          </a:p>
          <a:p>
            <a:pPr indent="-342900" lvl="0" marL="457200" rtl="0" algn="l">
              <a:lnSpc>
                <a:spcPct val="115000"/>
              </a:lnSpc>
              <a:spcBef>
                <a:spcPts val="0"/>
              </a:spcBef>
              <a:spcAft>
                <a:spcPts val="0"/>
              </a:spcAft>
              <a:buSzPts val="1800"/>
              <a:buChar char="●"/>
            </a:pPr>
            <a:r>
              <a:rPr lang="en-US" sz="1800"/>
              <a:t>Recommendations for improvements and a timeline for addressing data quality issues</a:t>
            </a:r>
            <a:endParaRPr sz="1800"/>
          </a:p>
          <a:p>
            <a:pPr indent="-342900" lvl="0" marL="457200" rtl="0" algn="l">
              <a:lnSpc>
                <a:spcPct val="115000"/>
              </a:lnSpc>
              <a:spcBef>
                <a:spcPts val="0"/>
              </a:spcBef>
              <a:spcAft>
                <a:spcPts val="0"/>
              </a:spcAft>
              <a:buSzPts val="1800"/>
              <a:buChar char="●"/>
            </a:pPr>
            <a:r>
              <a:rPr lang="en-US" sz="1800"/>
              <a:t>Follow up with a scorecard (grading system)</a:t>
            </a:r>
            <a:endParaRPr sz="1800"/>
          </a:p>
          <a:p>
            <a:pPr indent="0" lvl="0" marL="0" rtl="0" algn="l">
              <a:lnSpc>
                <a:spcPct val="115000"/>
              </a:lnSpc>
              <a:spcBef>
                <a:spcPts val="1000"/>
              </a:spcBef>
              <a:spcAft>
                <a:spcPts val="0"/>
              </a:spcAft>
              <a:buNone/>
            </a:pPr>
            <a:r>
              <a:rPr b="1" lang="en-US" sz="1800"/>
              <a:t>If you have not scheduled your last one for this year, please do so with this link and select a date between now and Dec 22nd: </a:t>
            </a:r>
            <a:r>
              <a:rPr b="1" lang="en-US" sz="1800" u="sng">
                <a:solidFill>
                  <a:schemeClr val="hlink"/>
                </a:solidFill>
                <a:hlinkClick r:id="rId3"/>
              </a:rPr>
              <a:t>https://calendly.com/hmisfl507/hmis-dq-monitor</a:t>
            </a:r>
            <a:r>
              <a:rPr b="1" lang="en-US" sz="1800"/>
              <a:t> </a:t>
            </a:r>
            <a:endParaRPr b="1" sz="1800"/>
          </a:p>
          <a:p>
            <a:pPr indent="0" lvl="0" marL="0" rtl="0" algn="l">
              <a:lnSpc>
                <a:spcPct val="115000"/>
              </a:lnSpc>
              <a:spcBef>
                <a:spcPts val="1000"/>
              </a:spcBef>
              <a:spcAft>
                <a:spcPts val="0"/>
              </a:spcAft>
              <a:buNone/>
            </a:pPr>
            <a:r>
              <a:rPr i="1" lang="en-US" sz="1900"/>
              <a:t>Interested in sitting in on a DQM? Let us know at </a:t>
            </a:r>
            <a:r>
              <a:rPr i="1" lang="en-US" sz="1900" u="sng">
                <a:solidFill>
                  <a:schemeClr val="hlink"/>
                </a:solidFill>
                <a:hlinkClick r:id="rId4"/>
              </a:rPr>
              <a:t>hmis@hsncfl.org</a:t>
            </a:r>
            <a:r>
              <a:rPr i="1" lang="en-US" sz="1900"/>
              <a:t>!</a:t>
            </a:r>
            <a:endParaRPr i="1" sz="1900"/>
          </a:p>
          <a:p>
            <a:pPr indent="0" lvl="0" marL="742950" rtl="0" algn="l">
              <a:lnSpc>
                <a:spcPct val="115000"/>
              </a:lnSpc>
              <a:spcBef>
                <a:spcPts val="1000"/>
              </a:spcBef>
              <a:spcAft>
                <a:spcPts val="0"/>
              </a:spcAft>
              <a:buNone/>
            </a:pPr>
            <a:r>
              <a:t/>
            </a:r>
            <a:endParaRPr b="1" sz="2400"/>
          </a:p>
          <a:p>
            <a:pPr indent="0" lvl="0" marL="342900" rtl="0" algn="l">
              <a:lnSpc>
                <a:spcPct val="115000"/>
              </a:lnSpc>
              <a:spcBef>
                <a:spcPts val="1000"/>
              </a:spcBef>
              <a:spcAft>
                <a:spcPts val="1000"/>
              </a:spcAft>
              <a:buNone/>
            </a:pPr>
            <a:r>
              <a:t/>
            </a:r>
            <a:endParaRPr sz="2400">
              <a:solidFill>
                <a:schemeClr val="dk1"/>
              </a:solidFill>
            </a:endParaRPr>
          </a:p>
        </p:txBody>
      </p:sp>
      <p:pic>
        <p:nvPicPr>
          <p:cNvPr id="214" name="Google Shape;214;p30">
            <a:hlinkClick r:id="rId5"/>
          </p:cNvPr>
          <p:cNvPicPr preferRelativeResize="0"/>
          <p:nvPr/>
        </p:nvPicPr>
        <p:blipFill>
          <a:blip r:embed="rId6">
            <a:alphaModFix/>
          </a:blip>
          <a:stretch>
            <a:fillRect/>
          </a:stretch>
        </p:blipFill>
        <p:spPr>
          <a:xfrm>
            <a:off x="7740175" y="6308713"/>
            <a:ext cx="1220106" cy="42703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1"/>
          <p:cNvSpPr txBox="1"/>
          <p:nvPr>
            <p:ph type="title"/>
          </p:nvPr>
        </p:nvSpPr>
        <p:spPr>
          <a:xfrm>
            <a:off x="457200" y="0"/>
            <a:ext cx="8229600" cy="957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Training &amp; Support</a:t>
            </a:r>
            <a:endParaRPr b="1" sz="3600"/>
          </a:p>
        </p:txBody>
      </p:sp>
      <p:sp>
        <p:nvSpPr>
          <p:cNvPr id="220" name="Google Shape;220;p31"/>
          <p:cNvSpPr txBox="1"/>
          <p:nvPr>
            <p:ph idx="1" type="body"/>
          </p:nvPr>
        </p:nvSpPr>
        <p:spPr>
          <a:xfrm>
            <a:off x="759900" y="1156827"/>
            <a:ext cx="7926900" cy="515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t/>
            </a:r>
            <a:endParaRPr b="1" sz="200"/>
          </a:p>
          <a:p>
            <a:pPr indent="0" lvl="0" marL="0" rtl="0" algn="l">
              <a:lnSpc>
                <a:spcPct val="115000"/>
              </a:lnSpc>
              <a:spcBef>
                <a:spcPts val="640"/>
              </a:spcBef>
              <a:spcAft>
                <a:spcPts val="0"/>
              </a:spcAft>
              <a:buNone/>
            </a:pPr>
            <a:r>
              <a:rPr b="1" lang="en-US" sz="1700">
                <a:solidFill>
                  <a:schemeClr val="dk1"/>
                </a:solidFill>
              </a:rPr>
              <a:t>Our r</a:t>
            </a:r>
            <a:r>
              <a:rPr b="1" lang="en-US" sz="1700">
                <a:solidFill>
                  <a:schemeClr val="dk1"/>
                </a:solidFill>
              </a:rPr>
              <a:t>outine monthly training calendar:</a:t>
            </a:r>
            <a:endParaRPr sz="1700">
              <a:solidFill>
                <a:schemeClr val="dk1"/>
              </a:solidFill>
            </a:endParaRPr>
          </a:p>
          <a:p>
            <a:pPr indent="0" lvl="0" marL="0" rtl="0" algn="l">
              <a:lnSpc>
                <a:spcPct val="115000"/>
              </a:lnSpc>
              <a:spcBef>
                <a:spcPts val="640"/>
              </a:spcBef>
              <a:spcAft>
                <a:spcPts val="0"/>
              </a:spcAft>
              <a:buNone/>
            </a:pPr>
            <a:r>
              <a:rPr lang="en-US" sz="1700">
                <a:solidFill>
                  <a:schemeClr val="dk1"/>
                </a:solidFill>
              </a:rPr>
              <a:t>1st &amp; 3rd Tuesday: HMIS 101 New User Training (9a - 2p)</a:t>
            </a:r>
            <a:endParaRPr i="1" sz="1700">
              <a:solidFill>
                <a:schemeClr val="dk1"/>
              </a:solidFill>
              <a:highlight>
                <a:srgbClr val="FFFF00"/>
              </a:highlight>
            </a:endParaRPr>
          </a:p>
          <a:p>
            <a:pPr indent="0" lvl="0" marL="0" rtl="0" algn="l">
              <a:lnSpc>
                <a:spcPct val="115000"/>
              </a:lnSpc>
              <a:spcBef>
                <a:spcPts val="640"/>
              </a:spcBef>
              <a:spcAft>
                <a:spcPts val="0"/>
              </a:spcAft>
              <a:buNone/>
            </a:pPr>
            <a:r>
              <a:rPr lang="en-US" sz="1700">
                <a:solidFill>
                  <a:schemeClr val="dk1"/>
                </a:solidFill>
              </a:rPr>
              <a:t>2nd &amp; 4th Wednesday: HMIS 101/102 Refreshers (2p - 4p)</a:t>
            </a:r>
            <a:endParaRPr sz="1700">
              <a:solidFill>
                <a:schemeClr val="dk1"/>
              </a:solidFill>
            </a:endParaRPr>
          </a:p>
          <a:p>
            <a:pPr indent="0" lvl="0" marL="0" rtl="0" algn="l">
              <a:lnSpc>
                <a:spcPct val="115000"/>
              </a:lnSpc>
              <a:spcBef>
                <a:spcPts val="640"/>
              </a:spcBef>
              <a:spcAft>
                <a:spcPts val="0"/>
              </a:spcAft>
              <a:buNone/>
            </a:pPr>
            <a:r>
              <a:rPr lang="en-US" sz="1700">
                <a:solidFill>
                  <a:schemeClr val="dk1"/>
                </a:solidFill>
              </a:rPr>
              <a:t>1st &amp; 3rd Tuesday: ClientTrack Introduction to Reports Training</a:t>
            </a:r>
            <a:r>
              <a:rPr lang="en-US" sz="1700">
                <a:solidFill>
                  <a:schemeClr val="dk1"/>
                </a:solidFill>
              </a:rPr>
              <a:t> (3p - 4:30p)</a:t>
            </a:r>
            <a:endParaRPr sz="1700">
              <a:solidFill>
                <a:schemeClr val="dk1"/>
              </a:solidFill>
            </a:endParaRPr>
          </a:p>
          <a:p>
            <a:pPr indent="0" lvl="0" marL="0" rtl="0" algn="l">
              <a:lnSpc>
                <a:spcPct val="115000"/>
              </a:lnSpc>
              <a:spcBef>
                <a:spcPts val="640"/>
              </a:spcBef>
              <a:spcAft>
                <a:spcPts val="0"/>
              </a:spcAft>
              <a:buNone/>
            </a:pPr>
            <a:r>
              <a:rPr b="1" lang="en-US" sz="1700">
                <a:solidFill>
                  <a:schemeClr val="dk1"/>
                </a:solidFill>
              </a:rPr>
              <a:t>Data Quality Workshops are now on the calendar as well! </a:t>
            </a:r>
            <a:endParaRPr b="1" sz="1700">
              <a:solidFill>
                <a:schemeClr val="dk1"/>
              </a:solidFill>
            </a:endParaRPr>
          </a:p>
          <a:p>
            <a:pPr indent="0" lvl="0" marL="0" rtl="0" algn="l">
              <a:lnSpc>
                <a:spcPct val="115000"/>
              </a:lnSpc>
              <a:spcBef>
                <a:spcPts val="640"/>
              </a:spcBef>
              <a:spcAft>
                <a:spcPts val="0"/>
              </a:spcAft>
              <a:buNone/>
            </a:pPr>
            <a:r>
              <a:rPr b="1" lang="en-US" sz="1700">
                <a:solidFill>
                  <a:schemeClr val="dk1"/>
                </a:solidFill>
              </a:rPr>
              <a:t>Monthly Sessions: </a:t>
            </a:r>
            <a:r>
              <a:rPr lang="en-US" sz="1700">
                <a:solidFill>
                  <a:schemeClr val="dk1"/>
                </a:solidFill>
              </a:rPr>
              <a:t>2nd &amp; 4th Thursdays - 2nd (10a - 11:30a) &amp; 4th (1:30p - 3p)</a:t>
            </a:r>
            <a:r>
              <a:rPr b="1" lang="en-US" sz="1700">
                <a:solidFill>
                  <a:schemeClr val="dk1"/>
                </a:solidFill>
              </a:rPr>
              <a:t> </a:t>
            </a:r>
            <a:endParaRPr b="1" sz="1700">
              <a:solidFill>
                <a:schemeClr val="dk1"/>
              </a:solidFill>
            </a:endParaRPr>
          </a:p>
          <a:p>
            <a:pPr indent="0" lvl="0" marL="0" rtl="0" algn="l">
              <a:lnSpc>
                <a:spcPct val="115000"/>
              </a:lnSpc>
              <a:spcBef>
                <a:spcPts val="640"/>
              </a:spcBef>
              <a:spcAft>
                <a:spcPts val="0"/>
              </a:spcAft>
              <a:buNone/>
            </a:pPr>
            <a:r>
              <a:rPr i="1" lang="en-US" sz="1500">
                <a:solidFill>
                  <a:schemeClr val="dk1"/>
                </a:solidFill>
              </a:rPr>
              <a:t>* Additional training sessions may be requested as needed.</a:t>
            </a:r>
            <a:endParaRPr i="1" sz="1700">
              <a:solidFill>
                <a:schemeClr val="dk1"/>
              </a:solidFill>
            </a:endParaRPr>
          </a:p>
          <a:p>
            <a:pPr indent="0" lvl="0" marL="0" rtl="0" algn="l">
              <a:lnSpc>
                <a:spcPct val="115000"/>
              </a:lnSpc>
              <a:spcBef>
                <a:spcPts val="640"/>
              </a:spcBef>
              <a:spcAft>
                <a:spcPts val="0"/>
              </a:spcAft>
              <a:buNone/>
            </a:pPr>
            <a:r>
              <a:t/>
            </a:r>
            <a:endParaRPr i="1" sz="400">
              <a:solidFill>
                <a:schemeClr val="dk1"/>
              </a:solidFill>
            </a:endParaRPr>
          </a:p>
          <a:p>
            <a:pPr indent="0" lvl="0" marL="0" rtl="0" algn="l">
              <a:lnSpc>
                <a:spcPct val="115000"/>
              </a:lnSpc>
              <a:spcBef>
                <a:spcPts val="640"/>
              </a:spcBef>
              <a:spcAft>
                <a:spcPts val="0"/>
              </a:spcAft>
              <a:buNone/>
            </a:pPr>
            <a:r>
              <a:rPr lang="en-US" sz="1500" u="sng">
                <a:solidFill>
                  <a:schemeClr val="hlink"/>
                </a:solidFill>
                <a:hlinkClick r:id="rId3"/>
              </a:rPr>
              <a:t>Join</a:t>
            </a:r>
            <a:r>
              <a:rPr lang="en-US" sz="1500">
                <a:solidFill>
                  <a:schemeClr val="dk1"/>
                </a:solidFill>
              </a:rPr>
              <a:t> us for our office hours M/W from 1p - 2p for additional one-on-one HMIS support.</a:t>
            </a:r>
            <a:endParaRPr sz="1500">
              <a:solidFill>
                <a:schemeClr val="dk1"/>
              </a:solidFill>
            </a:endParaRPr>
          </a:p>
          <a:p>
            <a:pPr indent="0" lvl="0" marL="0" rtl="0" algn="l">
              <a:lnSpc>
                <a:spcPct val="115000"/>
              </a:lnSpc>
              <a:spcBef>
                <a:spcPts val="640"/>
              </a:spcBef>
              <a:spcAft>
                <a:spcPts val="0"/>
              </a:spcAft>
              <a:buNone/>
            </a:pPr>
            <a:r>
              <a:t/>
            </a:r>
            <a:endParaRPr b="1" sz="400">
              <a:solidFill>
                <a:srgbClr val="FF0000"/>
              </a:solidFill>
            </a:endParaRPr>
          </a:p>
          <a:p>
            <a:pPr indent="0" lvl="0" marL="0" rtl="0" algn="l">
              <a:lnSpc>
                <a:spcPct val="115000"/>
              </a:lnSpc>
              <a:spcBef>
                <a:spcPts val="640"/>
              </a:spcBef>
              <a:spcAft>
                <a:spcPts val="0"/>
              </a:spcAft>
              <a:buNone/>
            </a:pPr>
            <a:r>
              <a:rPr b="1" lang="en-US" sz="1500">
                <a:solidFill>
                  <a:srgbClr val="FF0000"/>
                </a:solidFill>
              </a:rPr>
              <a:t>Reminders:</a:t>
            </a:r>
            <a:r>
              <a:rPr b="1" lang="en-US" sz="1500">
                <a:solidFill>
                  <a:schemeClr val="dk1"/>
                </a:solidFill>
              </a:rPr>
              <a:t> </a:t>
            </a:r>
            <a:endParaRPr b="1" sz="1500">
              <a:solidFill>
                <a:schemeClr val="dk1"/>
              </a:solidFill>
            </a:endParaRPr>
          </a:p>
          <a:p>
            <a:pPr indent="0" lvl="0" marL="0" rtl="0" algn="l">
              <a:lnSpc>
                <a:spcPct val="115000"/>
              </a:lnSpc>
              <a:spcBef>
                <a:spcPts val="640"/>
              </a:spcBef>
              <a:spcAft>
                <a:spcPts val="0"/>
              </a:spcAft>
              <a:buNone/>
            </a:pPr>
            <a:r>
              <a:rPr i="1" lang="en-US" sz="1500">
                <a:solidFill>
                  <a:schemeClr val="dk1"/>
                </a:solidFill>
              </a:rPr>
              <a:t>All </a:t>
            </a:r>
            <a:r>
              <a:rPr b="1" i="1" lang="en-US" sz="1500">
                <a:solidFill>
                  <a:schemeClr val="dk1"/>
                </a:solidFill>
              </a:rPr>
              <a:t>new user</a:t>
            </a:r>
            <a:r>
              <a:rPr i="1" lang="en-US" sz="1500">
                <a:solidFill>
                  <a:schemeClr val="dk1"/>
                </a:solidFill>
              </a:rPr>
              <a:t> training requests must come through the Agency Liaison.</a:t>
            </a:r>
            <a:endParaRPr sz="1600"/>
          </a:p>
          <a:p>
            <a:pPr indent="0" lvl="0" marL="0" rtl="0" algn="l">
              <a:lnSpc>
                <a:spcPct val="115000"/>
              </a:lnSpc>
              <a:spcBef>
                <a:spcPts val="640"/>
              </a:spcBef>
              <a:spcAft>
                <a:spcPts val="0"/>
              </a:spcAft>
              <a:buNone/>
            </a:pPr>
            <a:r>
              <a:rPr b="1" i="1" lang="en-US"/>
              <a:t>Agency Liaison</a:t>
            </a:r>
            <a:r>
              <a:rPr i="1" lang="en-US"/>
              <a:t> needs to </a:t>
            </a:r>
            <a:r>
              <a:rPr b="1" i="1" lang="en-US"/>
              <a:t>let the HMIS team know ASAP when someone leaves</a:t>
            </a:r>
            <a:endParaRPr b="1" i="1"/>
          </a:p>
          <a:p>
            <a:pPr indent="0" lvl="0" marL="0" rtl="0" algn="l">
              <a:lnSpc>
                <a:spcPct val="115000"/>
              </a:lnSpc>
              <a:spcBef>
                <a:spcPts val="640"/>
              </a:spcBef>
              <a:spcAft>
                <a:spcPts val="0"/>
              </a:spcAft>
              <a:buNone/>
            </a:pPr>
            <a:r>
              <a:rPr b="1" i="1" lang="en-US"/>
              <a:t>the agency</a:t>
            </a:r>
            <a:r>
              <a:rPr i="1" lang="en-US"/>
              <a:t> so we can inactivate accounts. This is to protect the system and keep an accurate count of available subscriptions for assignment.</a:t>
            </a:r>
            <a:endParaRPr i="1"/>
          </a:p>
        </p:txBody>
      </p:sp>
      <p:pic>
        <p:nvPicPr>
          <p:cNvPr id="221" name="Google Shape;221;p31">
            <a:hlinkClick r:id="rId4"/>
          </p:cNvPr>
          <p:cNvPicPr preferRelativeResize="0"/>
          <p:nvPr/>
        </p:nvPicPr>
        <p:blipFill>
          <a:blip r:embed="rId5">
            <a:alphaModFix/>
          </a:blip>
          <a:stretch>
            <a:fillRect/>
          </a:stretch>
        </p:blipFill>
        <p:spPr>
          <a:xfrm>
            <a:off x="7740175" y="6308713"/>
            <a:ext cx="1220106" cy="42703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2"/>
          <p:cNvSpPr txBox="1"/>
          <p:nvPr>
            <p:ph type="title"/>
          </p:nvPr>
        </p:nvSpPr>
        <p:spPr>
          <a:xfrm>
            <a:off x="457200" y="0"/>
            <a:ext cx="8229600" cy="957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Training Announcement</a:t>
            </a:r>
            <a:endParaRPr b="1" sz="3600"/>
          </a:p>
        </p:txBody>
      </p:sp>
      <p:sp>
        <p:nvSpPr>
          <p:cNvPr id="227" name="Google Shape;227;p32"/>
          <p:cNvSpPr txBox="1"/>
          <p:nvPr>
            <p:ph idx="1" type="body"/>
          </p:nvPr>
        </p:nvSpPr>
        <p:spPr>
          <a:xfrm>
            <a:off x="759900" y="1156825"/>
            <a:ext cx="7926900" cy="544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t/>
            </a:r>
            <a:endParaRPr b="1" sz="200"/>
          </a:p>
          <a:p>
            <a:pPr indent="0" lvl="0" marL="0" rtl="0" algn="ctr">
              <a:lnSpc>
                <a:spcPct val="115000"/>
              </a:lnSpc>
              <a:spcBef>
                <a:spcPts val="640"/>
              </a:spcBef>
              <a:spcAft>
                <a:spcPts val="0"/>
              </a:spcAft>
              <a:buNone/>
            </a:pPr>
            <a:r>
              <a:rPr b="1" lang="en-US" sz="2000">
                <a:solidFill>
                  <a:schemeClr val="dk1"/>
                </a:solidFill>
              </a:rPr>
              <a:t>We have a new training model coming to the community soon!</a:t>
            </a:r>
            <a:endParaRPr b="1" sz="2000">
              <a:solidFill>
                <a:schemeClr val="dk1"/>
              </a:solidFill>
            </a:endParaRPr>
          </a:p>
          <a:p>
            <a:pPr indent="0" lvl="0" marL="0" rtl="0" algn="ctr">
              <a:lnSpc>
                <a:spcPct val="115000"/>
              </a:lnSpc>
              <a:spcBef>
                <a:spcPts val="640"/>
              </a:spcBef>
              <a:spcAft>
                <a:spcPts val="0"/>
              </a:spcAft>
              <a:buNone/>
            </a:pPr>
            <a:r>
              <a:rPr i="1" lang="en-US" sz="1600">
                <a:solidFill>
                  <a:schemeClr val="dk1"/>
                </a:solidFill>
              </a:rPr>
              <a:t>The HMIS Team has been working to create a full HMIS 101 training model that can be completed entirely in HSN University. </a:t>
            </a:r>
            <a:endParaRPr i="1" sz="1600">
              <a:solidFill>
                <a:schemeClr val="dk1"/>
              </a:solidFill>
            </a:endParaRPr>
          </a:p>
          <a:p>
            <a:pPr indent="0" lvl="0" marL="0" rtl="0" algn="l">
              <a:lnSpc>
                <a:spcPct val="115000"/>
              </a:lnSpc>
              <a:spcBef>
                <a:spcPts val="640"/>
              </a:spcBef>
              <a:spcAft>
                <a:spcPts val="0"/>
              </a:spcAft>
              <a:buNone/>
            </a:pPr>
            <a:r>
              <a:t/>
            </a:r>
            <a:endParaRPr b="1" sz="1700">
              <a:solidFill>
                <a:schemeClr val="dk1"/>
              </a:solidFill>
            </a:endParaRPr>
          </a:p>
          <a:p>
            <a:pPr indent="0" lvl="0" marL="0" rtl="0" algn="l">
              <a:lnSpc>
                <a:spcPct val="115000"/>
              </a:lnSpc>
              <a:spcBef>
                <a:spcPts val="640"/>
              </a:spcBef>
              <a:spcAft>
                <a:spcPts val="0"/>
              </a:spcAft>
              <a:buNone/>
            </a:pPr>
            <a:r>
              <a:rPr b="1" i="1" lang="en-US" sz="1800">
                <a:solidFill>
                  <a:schemeClr val="dk1"/>
                </a:solidFill>
              </a:rPr>
              <a:t>What does this mean for your organization?</a:t>
            </a:r>
            <a:endParaRPr b="1" sz="1800">
              <a:solidFill>
                <a:schemeClr val="dk1"/>
              </a:solidFill>
            </a:endParaRPr>
          </a:p>
          <a:p>
            <a:pPr indent="-330200" lvl="0" marL="457200" rtl="0" algn="l">
              <a:lnSpc>
                <a:spcPct val="115000"/>
              </a:lnSpc>
              <a:spcBef>
                <a:spcPts val="640"/>
              </a:spcBef>
              <a:spcAft>
                <a:spcPts val="0"/>
              </a:spcAft>
              <a:buClr>
                <a:schemeClr val="dk1"/>
              </a:buClr>
              <a:buSzPts val="1600"/>
              <a:buChar char="-"/>
            </a:pPr>
            <a:r>
              <a:rPr b="1" lang="en-US" sz="1600">
                <a:solidFill>
                  <a:schemeClr val="dk1"/>
                </a:solidFill>
              </a:rPr>
              <a:t>Convenience with scheduling training for your staff</a:t>
            </a:r>
            <a:endParaRPr b="1" sz="1600">
              <a:solidFill>
                <a:schemeClr val="dk1"/>
              </a:solidFill>
            </a:endParaRPr>
          </a:p>
          <a:p>
            <a:pPr indent="-317500" lvl="1" marL="914400" rtl="0" algn="l">
              <a:lnSpc>
                <a:spcPct val="115000"/>
              </a:lnSpc>
              <a:spcBef>
                <a:spcPts val="0"/>
              </a:spcBef>
              <a:spcAft>
                <a:spcPts val="0"/>
              </a:spcAft>
              <a:buSzPts val="1400"/>
              <a:buChar char="-"/>
            </a:pPr>
            <a:r>
              <a:rPr lang="en-US">
                <a:solidFill>
                  <a:schemeClr val="dk1"/>
                </a:solidFill>
              </a:rPr>
              <a:t>No longer have to wait until the 1st and 3rd Tuesday to complete the HMIS 101 New User training.</a:t>
            </a:r>
            <a:endParaRPr>
              <a:solidFill>
                <a:schemeClr val="dk1"/>
              </a:solidFill>
            </a:endParaRPr>
          </a:p>
          <a:p>
            <a:pPr indent="-330200" lvl="0" marL="457200" rtl="0" algn="l">
              <a:lnSpc>
                <a:spcPct val="115000"/>
              </a:lnSpc>
              <a:spcBef>
                <a:spcPts val="0"/>
              </a:spcBef>
              <a:spcAft>
                <a:spcPts val="0"/>
              </a:spcAft>
              <a:buClr>
                <a:schemeClr val="dk1"/>
              </a:buClr>
              <a:buSzPts val="1600"/>
              <a:buChar char="-"/>
            </a:pPr>
            <a:r>
              <a:rPr b="1" lang="en-US" sz="1600">
                <a:solidFill>
                  <a:schemeClr val="dk1"/>
                </a:solidFill>
              </a:rPr>
              <a:t>Background support still available</a:t>
            </a:r>
            <a:endParaRPr b="1" sz="1600">
              <a:solidFill>
                <a:schemeClr val="dk1"/>
              </a:solidFill>
            </a:endParaRPr>
          </a:p>
          <a:p>
            <a:pPr indent="-317500" lvl="1" marL="914400" rtl="0" algn="l">
              <a:lnSpc>
                <a:spcPct val="115000"/>
              </a:lnSpc>
              <a:spcBef>
                <a:spcPts val="0"/>
              </a:spcBef>
              <a:spcAft>
                <a:spcPts val="0"/>
              </a:spcAft>
              <a:buClr>
                <a:schemeClr val="dk1"/>
              </a:buClr>
              <a:buSzPts val="1400"/>
              <a:buChar char="-"/>
            </a:pPr>
            <a:r>
              <a:rPr lang="en-US">
                <a:solidFill>
                  <a:schemeClr val="dk1"/>
                </a:solidFill>
              </a:rPr>
              <a:t>1st and 3rd Tuesdays, we will still run the zoom session from 9a - 2p for trainees to pop in for support. Refresher sessions and Mon/Wed support hours can also be used for training support. </a:t>
            </a:r>
            <a:endParaRPr>
              <a:solidFill>
                <a:schemeClr val="dk1"/>
              </a:solidFill>
            </a:endParaRPr>
          </a:p>
          <a:p>
            <a:pPr indent="-330200" lvl="0" marL="457200" rtl="0" algn="l">
              <a:lnSpc>
                <a:spcPct val="115000"/>
              </a:lnSpc>
              <a:spcBef>
                <a:spcPts val="0"/>
              </a:spcBef>
              <a:spcAft>
                <a:spcPts val="0"/>
              </a:spcAft>
              <a:buClr>
                <a:schemeClr val="dk1"/>
              </a:buClr>
              <a:buSzPts val="1600"/>
              <a:buChar char="-"/>
            </a:pPr>
            <a:r>
              <a:rPr b="1" lang="en-US" sz="1600">
                <a:solidFill>
                  <a:schemeClr val="dk1"/>
                </a:solidFill>
              </a:rPr>
              <a:t>Trainees still expected to demonstrate understanding of various workflows in the training site. </a:t>
            </a:r>
            <a:endParaRPr b="1" sz="1600">
              <a:solidFill>
                <a:schemeClr val="dk1"/>
              </a:solidFill>
            </a:endParaRPr>
          </a:p>
          <a:p>
            <a:pPr indent="-317500" lvl="1" marL="914400" rtl="0" algn="l">
              <a:lnSpc>
                <a:spcPct val="115000"/>
              </a:lnSpc>
              <a:spcBef>
                <a:spcPts val="0"/>
              </a:spcBef>
              <a:spcAft>
                <a:spcPts val="0"/>
              </a:spcAft>
              <a:buClr>
                <a:schemeClr val="dk1"/>
              </a:buClr>
              <a:buSzPts val="1400"/>
              <a:buChar char="-"/>
            </a:pPr>
            <a:r>
              <a:rPr lang="en-US">
                <a:solidFill>
                  <a:schemeClr val="dk1"/>
                </a:solidFill>
              </a:rPr>
              <a:t>To gain access: all assigned modules must be completed, there will be a review of the demo client in the training site, and the user agreement must be signed/submitted.</a:t>
            </a:r>
            <a:endParaRPr>
              <a:solidFill>
                <a:schemeClr val="dk1"/>
              </a:solidFill>
            </a:endParaRPr>
          </a:p>
          <a:p>
            <a:pPr indent="0" lvl="0" marL="0" rtl="0" algn="l">
              <a:lnSpc>
                <a:spcPct val="115000"/>
              </a:lnSpc>
              <a:spcBef>
                <a:spcPts val="640"/>
              </a:spcBef>
              <a:spcAft>
                <a:spcPts val="0"/>
              </a:spcAft>
              <a:buNone/>
            </a:pPr>
            <a:r>
              <a:rPr b="1" lang="en-US" sz="1700">
                <a:solidFill>
                  <a:schemeClr val="dk1"/>
                </a:solidFill>
              </a:rPr>
              <a:t> </a:t>
            </a:r>
            <a:endParaRPr b="1" sz="1700">
              <a:solidFill>
                <a:schemeClr val="dk1"/>
              </a:solidFill>
            </a:endParaRPr>
          </a:p>
        </p:txBody>
      </p:sp>
      <p:pic>
        <p:nvPicPr>
          <p:cNvPr id="228" name="Google Shape;228;p32">
            <a:hlinkClick r:id="rId3"/>
          </p:cNvPr>
          <p:cNvPicPr preferRelativeResize="0"/>
          <p:nvPr/>
        </p:nvPicPr>
        <p:blipFill>
          <a:blip r:embed="rId4">
            <a:alphaModFix/>
          </a:blip>
          <a:stretch>
            <a:fillRect/>
          </a:stretch>
        </p:blipFill>
        <p:spPr>
          <a:xfrm>
            <a:off x="7740175" y="6308713"/>
            <a:ext cx="1220106" cy="42703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3"/>
          <p:cNvSpPr txBox="1"/>
          <p:nvPr>
            <p:ph type="ctrTitle"/>
          </p:nvPr>
        </p:nvSpPr>
        <p:spPr>
          <a:xfrm>
            <a:off x="685800" y="2130425"/>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Survey Feedback</a:t>
            </a:r>
            <a:endParaRPr/>
          </a:p>
        </p:txBody>
      </p:sp>
      <p:sp>
        <p:nvSpPr>
          <p:cNvPr id="234" name="Google Shape;234;p33"/>
          <p:cNvSpPr txBox="1"/>
          <p:nvPr>
            <p:ph idx="1" type="subTitle"/>
          </p:nvPr>
        </p:nvSpPr>
        <p:spPr>
          <a:xfrm>
            <a:off x="1371600" y="3886200"/>
            <a:ext cx="6400800" cy="17529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a:t>New HMIS Survey Questions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4"/>
          <p:cNvSpPr txBox="1"/>
          <p:nvPr>
            <p:ph type="title"/>
          </p:nvPr>
        </p:nvSpPr>
        <p:spPr>
          <a:xfrm>
            <a:off x="457200" y="0"/>
            <a:ext cx="8229600" cy="957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rPr>
              <a:t>HMIS Survey</a:t>
            </a:r>
            <a:endParaRPr b="1" sz="3600">
              <a:solidFill>
                <a:srgbClr val="002060"/>
              </a:solidFill>
            </a:endParaRPr>
          </a:p>
        </p:txBody>
      </p:sp>
      <p:sp>
        <p:nvSpPr>
          <p:cNvPr id="240" name="Google Shape;240;p34"/>
          <p:cNvSpPr txBox="1"/>
          <p:nvPr>
            <p:ph idx="1" type="body"/>
          </p:nvPr>
        </p:nvSpPr>
        <p:spPr>
          <a:xfrm>
            <a:off x="759900" y="1156827"/>
            <a:ext cx="7926900" cy="515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2400">
                <a:solidFill>
                  <a:srgbClr val="002060"/>
                </a:solidFill>
                <a:latin typeface="Cabin"/>
                <a:ea typeface="Cabin"/>
                <a:cs typeface="Cabin"/>
                <a:sym typeface="Cabin"/>
              </a:rPr>
              <a:t>Goal: Provide users an opportunity to give feedback on training, helpdesk support, the software transition, and ClientTrack features anonymously.</a:t>
            </a:r>
            <a:endParaRPr sz="2400">
              <a:solidFill>
                <a:srgbClr val="002060"/>
              </a:solidFill>
              <a:latin typeface="Cabin"/>
              <a:ea typeface="Cabin"/>
              <a:cs typeface="Cabin"/>
              <a:sym typeface="Cabin"/>
            </a:endParaRPr>
          </a:p>
          <a:p>
            <a:pPr indent="-342900" lvl="0" marL="457200" rtl="0" algn="l">
              <a:lnSpc>
                <a:spcPct val="115000"/>
              </a:lnSpc>
              <a:spcBef>
                <a:spcPts val="640"/>
              </a:spcBef>
              <a:spcAft>
                <a:spcPts val="0"/>
              </a:spcAft>
              <a:buClr>
                <a:srgbClr val="002060"/>
              </a:buClr>
              <a:buSzPts val="1800"/>
              <a:buFont typeface="Cabin"/>
              <a:buChar char="●"/>
            </a:pPr>
            <a:r>
              <a:rPr lang="en-US">
                <a:solidFill>
                  <a:schemeClr val="dk1"/>
                </a:solidFill>
              </a:rPr>
              <a:t>Are there other topics we should include in the survey? What would you want to provide feedback on? </a:t>
            </a:r>
            <a:endParaRPr>
              <a:solidFill>
                <a:schemeClr val="dk1"/>
              </a:solidFill>
            </a:endParaRPr>
          </a:p>
          <a:p>
            <a:pPr indent="-342900" lvl="0" marL="457200" rtl="0" algn="l">
              <a:lnSpc>
                <a:spcPct val="115000"/>
              </a:lnSpc>
              <a:spcBef>
                <a:spcPts val="0"/>
              </a:spcBef>
              <a:spcAft>
                <a:spcPts val="0"/>
              </a:spcAft>
              <a:buClr>
                <a:srgbClr val="002060"/>
              </a:buClr>
              <a:buSzPts val="1800"/>
              <a:buFont typeface="Cabin"/>
              <a:buChar char="●"/>
            </a:pPr>
            <a:r>
              <a:rPr lang="en-US">
                <a:solidFill>
                  <a:schemeClr val="dk1"/>
                </a:solidFill>
              </a:rPr>
              <a:t>Would a Google Form survey prevent certain users from participating? </a:t>
            </a:r>
            <a:endParaRPr>
              <a:solidFill>
                <a:schemeClr val="dk1"/>
              </a:solidFill>
            </a:endParaRPr>
          </a:p>
          <a:p>
            <a:pPr indent="-342900" lvl="0" marL="457200" rtl="0" algn="l">
              <a:lnSpc>
                <a:spcPct val="115000"/>
              </a:lnSpc>
              <a:spcBef>
                <a:spcPts val="0"/>
              </a:spcBef>
              <a:spcAft>
                <a:spcPts val="0"/>
              </a:spcAft>
              <a:buClr>
                <a:srgbClr val="002060"/>
              </a:buClr>
              <a:buSzPts val="1800"/>
              <a:buFont typeface="Cabin"/>
              <a:buChar char="●"/>
            </a:pPr>
            <a:r>
              <a:rPr lang="en-US">
                <a:solidFill>
                  <a:schemeClr val="dk1"/>
                </a:solidFill>
              </a:rPr>
              <a:t>We want to include a question about roles: is this list comprehensive of the different roles in our community? (Note: Agency Liaison as a role will be a </a:t>
            </a:r>
            <a:r>
              <a:rPr lang="en-US">
                <a:solidFill>
                  <a:schemeClr val="dk1"/>
                </a:solidFill>
              </a:rPr>
              <a:t>separate</a:t>
            </a:r>
            <a:r>
              <a:rPr lang="en-US">
                <a:solidFill>
                  <a:schemeClr val="dk1"/>
                </a:solidFill>
              </a:rPr>
              <a:t> question)</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Case Manager</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Executive Leadership</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Program Manager</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Administrative Support Staff</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Volunteer</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Grant/Reporting Manager</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Data Entry Specialist</a:t>
            </a:r>
            <a:endParaRPr>
              <a:solidFill>
                <a:schemeClr val="dk1"/>
              </a:solidFill>
            </a:endParaRPr>
          </a:p>
          <a:p>
            <a:pPr indent="-342900" lvl="1" marL="914400" rtl="0" algn="l">
              <a:lnSpc>
                <a:spcPct val="115000"/>
              </a:lnSpc>
              <a:spcBef>
                <a:spcPts val="0"/>
              </a:spcBef>
              <a:spcAft>
                <a:spcPts val="0"/>
              </a:spcAft>
              <a:buClr>
                <a:srgbClr val="002060"/>
              </a:buClr>
              <a:buSzPts val="1800"/>
              <a:buFont typeface="Cabin"/>
              <a:buChar char="○"/>
            </a:pPr>
            <a:r>
              <a:rPr lang="en-US">
                <a:solidFill>
                  <a:schemeClr val="dk1"/>
                </a:solidFill>
              </a:rPr>
              <a:t>Other (comment box)</a:t>
            </a:r>
            <a:endParaRPr>
              <a:solidFill>
                <a:srgbClr val="002060"/>
              </a:solidFill>
              <a:latin typeface="Cabin"/>
              <a:ea typeface="Cabin"/>
              <a:cs typeface="Cabin"/>
              <a:sym typeface="Cabin"/>
            </a:endParaRPr>
          </a:p>
        </p:txBody>
      </p:sp>
      <p:sp>
        <p:nvSpPr>
          <p:cNvPr id="241" name="Google Shape;241;p34"/>
          <p:cNvSpPr txBox="1"/>
          <p:nvPr/>
        </p:nvSpPr>
        <p:spPr>
          <a:xfrm>
            <a:off x="2091550" y="3341925"/>
            <a:ext cx="4782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5"/>
          <p:cNvSpPr txBox="1"/>
          <p:nvPr>
            <p:ph type="ctrTitle"/>
          </p:nvPr>
        </p:nvSpPr>
        <p:spPr>
          <a:xfrm>
            <a:off x="685800" y="2130425"/>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Feature Spotlight: Auto Exit Functionality</a:t>
            </a:r>
            <a:endParaRPr/>
          </a:p>
        </p:txBody>
      </p:sp>
      <p:sp>
        <p:nvSpPr>
          <p:cNvPr id="247" name="Google Shape;247;p35"/>
          <p:cNvSpPr txBox="1"/>
          <p:nvPr>
            <p:ph idx="1" type="subTitle"/>
          </p:nvPr>
        </p:nvSpPr>
        <p:spPr>
          <a:xfrm>
            <a:off x="1371600" y="3886200"/>
            <a:ext cx="6400800" cy="17529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6"/>
          <p:cNvSpPr txBox="1"/>
          <p:nvPr>
            <p:ph type="title"/>
          </p:nvPr>
        </p:nvSpPr>
        <p:spPr>
          <a:xfrm>
            <a:off x="457200" y="0"/>
            <a:ext cx="8229600" cy="957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rPr>
              <a:t>Auto-Exit Functionality</a:t>
            </a:r>
            <a:endParaRPr b="1" sz="3600">
              <a:solidFill>
                <a:srgbClr val="002060"/>
              </a:solidFill>
            </a:endParaRPr>
          </a:p>
        </p:txBody>
      </p:sp>
      <p:sp>
        <p:nvSpPr>
          <p:cNvPr id="253" name="Google Shape;253;p36"/>
          <p:cNvSpPr txBox="1"/>
          <p:nvPr>
            <p:ph idx="1" type="body"/>
          </p:nvPr>
        </p:nvSpPr>
        <p:spPr>
          <a:xfrm>
            <a:off x="759900" y="1137225"/>
            <a:ext cx="7926900" cy="1134300"/>
          </a:xfrm>
          <a:prstGeom prst="rect">
            <a:avLst/>
          </a:prstGeom>
          <a:noFill/>
          <a:ln>
            <a:noFill/>
          </a:ln>
        </p:spPr>
        <p:txBody>
          <a:bodyPr anchorCtr="0" anchor="t" bIns="45700" lIns="91425" spcFirstLastPara="1" rIns="91425" wrap="square" tIns="45700">
            <a:noAutofit/>
          </a:bodyPr>
          <a:lstStyle/>
          <a:p>
            <a:pPr indent="-342900" lvl="0" marL="457200" rtl="0" algn="l">
              <a:lnSpc>
                <a:spcPct val="115000"/>
              </a:lnSpc>
              <a:spcBef>
                <a:spcPts val="640"/>
              </a:spcBef>
              <a:spcAft>
                <a:spcPts val="0"/>
              </a:spcAft>
              <a:buSzPts val="1800"/>
              <a:buFont typeface="Cabin"/>
              <a:buChar char="●"/>
            </a:pPr>
            <a:r>
              <a:rPr lang="en-US" sz="1800">
                <a:solidFill>
                  <a:schemeClr val="dk1"/>
                </a:solidFill>
                <a:latin typeface="Cabin"/>
                <a:ea typeface="Cabin"/>
                <a:cs typeface="Cabin"/>
                <a:sym typeface="Cabin"/>
              </a:rPr>
              <a:t>Clienttrack includes a feature called “Auto-exit” that allows a project to automatically create an exit after a certain time-frame</a:t>
            </a:r>
            <a:endParaRPr sz="1800">
              <a:solidFill>
                <a:schemeClr val="dk1"/>
              </a:solidFill>
              <a:latin typeface="Cabin"/>
              <a:ea typeface="Cabin"/>
              <a:cs typeface="Cabin"/>
              <a:sym typeface="Cabin"/>
            </a:endParaRPr>
          </a:p>
          <a:p>
            <a:pPr indent="-342900" lvl="1" marL="914400" rtl="0" algn="l">
              <a:lnSpc>
                <a:spcPct val="115000"/>
              </a:lnSpc>
              <a:spcBef>
                <a:spcPts val="0"/>
              </a:spcBef>
              <a:spcAft>
                <a:spcPts val="0"/>
              </a:spcAft>
              <a:buSzPts val="1800"/>
              <a:buFont typeface="Cabin"/>
              <a:buChar char="○"/>
            </a:pPr>
            <a:r>
              <a:rPr lang="en-US" sz="1800">
                <a:solidFill>
                  <a:schemeClr val="dk1"/>
                </a:solidFill>
                <a:latin typeface="Cabin"/>
                <a:ea typeface="Cabin"/>
                <a:cs typeface="Cabin"/>
                <a:sym typeface="Cabin"/>
              </a:rPr>
              <a:t>ex. 90 days after a service is entered, an Auto-exit creates an exit record on the same day</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342900" lvl="0" marL="457200" rtl="0" algn="l">
              <a:lnSpc>
                <a:spcPct val="115000"/>
              </a:lnSpc>
              <a:spcBef>
                <a:spcPts val="640"/>
              </a:spcBef>
              <a:spcAft>
                <a:spcPts val="0"/>
              </a:spcAft>
              <a:buSzPts val="1800"/>
              <a:buFont typeface="Cabin"/>
              <a:buChar char="●"/>
            </a:pPr>
            <a:r>
              <a:rPr lang="en-US" sz="1800">
                <a:solidFill>
                  <a:schemeClr val="dk1"/>
                </a:solidFill>
                <a:latin typeface="Cabin"/>
                <a:ea typeface="Cabin"/>
                <a:cs typeface="Cabin"/>
                <a:sym typeface="Cabin"/>
              </a:rPr>
              <a:t>This feature is </a:t>
            </a:r>
            <a:r>
              <a:rPr lang="en-US" sz="1800" u="sng">
                <a:solidFill>
                  <a:schemeClr val="dk1"/>
                </a:solidFill>
                <a:latin typeface="Cabin"/>
                <a:ea typeface="Cabin"/>
                <a:cs typeface="Cabin"/>
                <a:sym typeface="Cabin"/>
              </a:rPr>
              <a:t>not</a:t>
            </a:r>
            <a:r>
              <a:rPr lang="en-US" sz="1800">
                <a:solidFill>
                  <a:schemeClr val="dk1"/>
                </a:solidFill>
                <a:latin typeface="Cabin"/>
                <a:ea typeface="Cabin"/>
                <a:cs typeface="Cabin"/>
                <a:sym typeface="Cabin"/>
              </a:rPr>
              <a:t> recommended for projects that need high quality exit destination data, such as housing projects</a:t>
            </a:r>
            <a:endParaRPr sz="1800">
              <a:solidFill>
                <a:schemeClr val="dk1"/>
              </a:solidFill>
              <a:latin typeface="Cabin"/>
              <a:ea typeface="Cabin"/>
              <a:cs typeface="Cabin"/>
              <a:sym typeface="Cabin"/>
            </a:endParaRPr>
          </a:p>
          <a:p>
            <a:pPr indent="-342900" lvl="0" marL="457200" rtl="0" algn="l">
              <a:lnSpc>
                <a:spcPct val="115000"/>
              </a:lnSpc>
              <a:spcBef>
                <a:spcPts val="0"/>
              </a:spcBef>
              <a:spcAft>
                <a:spcPts val="0"/>
              </a:spcAft>
              <a:buSzPts val="1800"/>
              <a:buFont typeface="Cabin"/>
              <a:buChar char="●"/>
            </a:pPr>
            <a:r>
              <a:rPr lang="en-US" sz="1800">
                <a:solidFill>
                  <a:schemeClr val="dk1"/>
                </a:solidFill>
                <a:latin typeface="Cabin"/>
                <a:ea typeface="Cabin"/>
                <a:cs typeface="Cabin"/>
                <a:sym typeface="Cabin"/>
              </a:rPr>
              <a:t>This feature can be useful for drop-in center or supportive service projects to reduce data entry workload</a:t>
            </a:r>
            <a:endParaRPr sz="1800">
              <a:solidFill>
                <a:schemeClr val="dk1"/>
              </a:solidFill>
              <a:latin typeface="Cabin"/>
              <a:ea typeface="Cabin"/>
              <a:cs typeface="Cabin"/>
              <a:sym typeface="Cabin"/>
            </a:endParaRPr>
          </a:p>
          <a:p>
            <a:pPr indent="-342900" lvl="0" marL="4572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This feature does not apply to older data - anyone entered prior to the auto-exit being enabled will need to be manually exited</a:t>
            </a:r>
            <a:endParaRPr sz="1800">
              <a:solidFill>
                <a:schemeClr val="dk1"/>
              </a:solidFill>
              <a:latin typeface="Cabin"/>
              <a:ea typeface="Cabin"/>
              <a:cs typeface="Cabin"/>
              <a:sym typeface="Cabin"/>
            </a:endParaRPr>
          </a:p>
          <a:p>
            <a:pPr indent="0" lvl="0" marL="457200" rtl="0" algn="l">
              <a:lnSpc>
                <a:spcPct val="115000"/>
              </a:lnSpc>
              <a:spcBef>
                <a:spcPts val="640"/>
              </a:spcBef>
              <a:spcAft>
                <a:spcPts val="0"/>
              </a:spcAft>
              <a:buNone/>
            </a:pPr>
            <a:r>
              <a:t/>
            </a:r>
            <a:endParaRPr sz="1800">
              <a:solidFill>
                <a:schemeClr val="dk1"/>
              </a:solidFill>
              <a:latin typeface="Cabin"/>
              <a:ea typeface="Cabin"/>
              <a:cs typeface="Cabin"/>
              <a:sym typeface="Cabin"/>
            </a:endParaRPr>
          </a:p>
        </p:txBody>
      </p:sp>
      <p:sp>
        <p:nvSpPr>
          <p:cNvPr id="254" name="Google Shape;254;p36"/>
          <p:cNvSpPr/>
          <p:nvPr/>
        </p:nvSpPr>
        <p:spPr>
          <a:xfrm>
            <a:off x="3124425" y="2919344"/>
            <a:ext cx="594300" cy="36900"/>
          </a:xfrm>
          <a:prstGeom prst="roundRect">
            <a:avLst>
              <a:gd fmla="val 50000" name="adj"/>
            </a:avLst>
          </a:prstGeom>
          <a:solidFill>
            <a:srgbClr val="0C5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5" name="Google Shape;255;p36"/>
          <p:cNvGrpSpPr/>
          <p:nvPr/>
        </p:nvGrpSpPr>
        <p:grpSpPr>
          <a:xfrm>
            <a:off x="1530998" y="2628381"/>
            <a:ext cx="1755000" cy="1897977"/>
            <a:chOff x="571536" y="1957150"/>
            <a:chExt cx="1755000" cy="1897977"/>
          </a:xfrm>
        </p:grpSpPr>
        <p:sp>
          <p:nvSpPr>
            <p:cNvPr id="256" name="Google Shape;256;p36"/>
            <p:cNvSpPr/>
            <p:nvPr/>
          </p:nvSpPr>
          <p:spPr>
            <a:xfrm>
              <a:off x="1151886" y="1957150"/>
              <a:ext cx="594300" cy="594300"/>
            </a:xfrm>
            <a:prstGeom prst="ellipse">
              <a:avLst/>
            </a:prstGeom>
            <a:noFill/>
            <a:ln cap="flat" cmpd="sng" w="38100">
              <a:solidFill>
                <a:srgbClr val="0C5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6"/>
            <p:cNvSpPr txBox="1"/>
            <p:nvPr/>
          </p:nvSpPr>
          <p:spPr>
            <a:xfrm>
              <a:off x="1230636" y="2118324"/>
              <a:ext cx="436800" cy="321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US" sz="800">
                  <a:solidFill>
                    <a:srgbClr val="0C58D3"/>
                  </a:solidFill>
                  <a:latin typeface="Roboto"/>
                  <a:ea typeface="Roboto"/>
                  <a:cs typeface="Roboto"/>
                  <a:sym typeface="Roboto"/>
                </a:rPr>
                <a:t>Jan 1st</a:t>
              </a:r>
              <a:endParaRPr b="1" sz="800">
                <a:solidFill>
                  <a:srgbClr val="0C58D3"/>
                </a:solidFill>
                <a:latin typeface="Roboto"/>
                <a:ea typeface="Roboto"/>
                <a:cs typeface="Roboto"/>
                <a:sym typeface="Roboto"/>
              </a:endParaRPr>
            </a:p>
          </p:txBody>
        </p:sp>
        <p:sp>
          <p:nvSpPr>
            <p:cNvPr id="258" name="Google Shape;258;p36"/>
            <p:cNvSpPr txBox="1"/>
            <p:nvPr/>
          </p:nvSpPr>
          <p:spPr>
            <a:xfrm>
              <a:off x="594488" y="2660925"/>
              <a:ext cx="1709100" cy="446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0"/>
                </a:spcBef>
                <a:spcAft>
                  <a:spcPts val="0"/>
                </a:spcAft>
                <a:buNone/>
              </a:pPr>
              <a:r>
                <a:rPr b="1" lang="en-US" sz="1000">
                  <a:solidFill>
                    <a:srgbClr val="0C58D3"/>
                  </a:solidFill>
                  <a:latin typeface="Roboto"/>
                  <a:ea typeface="Roboto"/>
                  <a:cs typeface="Roboto"/>
                  <a:sym typeface="Roboto"/>
                </a:rPr>
                <a:t>Service Added</a:t>
              </a:r>
              <a:endParaRPr b="1" sz="1000">
                <a:solidFill>
                  <a:srgbClr val="0C58D3"/>
                </a:solidFill>
                <a:latin typeface="Roboto"/>
                <a:ea typeface="Roboto"/>
                <a:cs typeface="Roboto"/>
                <a:sym typeface="Roboto"/>
              </a:endParaRPr>
            </a:p>
          </p:txBody>
        </p:sp>
        <p:sp>
          <p:nvSpPr>
            <p:cNvPr id="259" name="Google Shape;259;p36"/>
            <p:cNvSpPr txBox="1"/>
            <p:nvPr/>
          </p:nvSpPr>
          <p:spPr>
            <a:xfrm>
              <a:off x="571536" y="3117727"/>
              <a:ext cx="1755000" cy="7374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US" sz="800">
                  <a:solidFill>
                    <a:srgbClr val="0C58D3"/>
                  </a:solidFill>
                  <a:latin typeface="Roboto"/>
                  <a:ea typeface="Roboto"/>
                  <a:cs typeface="Roboto"/>
                  <a:sym typeface="Roboto"/>
                </a:rPr>
                <a:t>A service that the project identifies as a “participating service” is entered for the project.</a:t>
              </a:r>
              <a:endParaRPr sz="800">
                <a:solidFill>
                  <a:srgbClr val="0C58D3"/>
                </a:solidFill>
                <a:latin typeface="Roboto"/>
                <a:ea typeface="Roboto"/>
                <a:cs typeface="Roboto"/>
                <a:sym typeface="Roboto"/>
              </a:endParaRPr>
            </a:p>
          </p:txBody>
        </p:sp>
      </p:grpSp>
      <p:grpSp>
        <p:nvGrpSpPr>
          <p:cNvPr id="260" name="Google Shape;260;p36"/>
          <p:cNvGrpSpPr/>
          <p:nvPr/>
        </p:nvGrpSpPr>
        <p:grpSpPr>
          <a:xfrm>
            <a:off x="3658885" y="2628381"/>
            <a:ext cx="1709103" cy="1897977"/>
            <a:chOff x="2699423" y="1957150"/>
            <a:chExt cx="1709103" cy="1897977"/>
          </a:xfrm>
        </p:grpSpPr>
        <p:sp>
          <p:nvSpPr>
            <p:cNvPr id="261" name="Google Shape;261;p36"/>
            <p:cNvSpPr/>
            <p:nvPr/>
          </p:nvSpPr>
          <p:spPr>
            <a:xfrm>
              <a:off x="3256823" y="1957150"/>
              <a:ext cx="594300" cy="594300"/>
            </a:xfrm>
            <a:prstGeom prst="ellipse">
              <a:avLst/>
            </a:prstGeom>
            <a:noFill/>
            <a:ln cap="flat" cmpd="sng" w="38100">
              <a:solidFill>
                <a:srgbClr val="0C5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6"/>
            <p:cNvSpPr txBox="1"/>
            <p:nvPr/>
          </p:nvSpPr>
          <p:spPr>
            <a:xfrm>
              <a:off x="2699425" y="2660925"/>
              <a:ext cx="1709100" cy="446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0"/>
                </a:spcBef>
                <a:spcAft>
                  <a:spcPts val="0"/>
                </a:spcAft>
                <a:buNone/>
              </a:pPr>
              <a:r>
                <a:rPr b="1" lang="en-US" sz="1000">
                  <a:solidFill>
                    <a:srgbClr val="0C58D3"/>
                  </a:solidFill>
                  <a:latin typeface="Roboto"/>
                  <a:ea typeface="Roboto"/>
                  <a:cs typeface="Roboto"/>
                  <a:sym typeface="Roboto"/>
                </a:rPr>
                <a:t>No Services Added</a:t>
              </a:r>
              <a:endParaRPr b="1" sz="1000">
                <a:solidFill>
                  <a:srgbClr val="0C58D3"/>
                </a:solidFill>
                <a:latin typeface="Roboto"/>
                <a:ea typeface="Roboto"/>
                <a:cs typeface="Roboto"/>
                <a:sym typeface="Roboto"/>
              </a:endParaRPr>
            </a:p>
          </p:txBody>
        </p:sp>
        <p:sp>
          <p:nvSpPr>
            <p:cNvPr id="263" name="Google Shape;263;p36"/>
            <p:cNvSpPr txBox="1"/>
            <p:nvPr/>
          </p:nvSpPr>
          <p:spPr>
            <a:xfrm>
              <a:off x="2699423" y="3117727"/>
              <a:ext cx="1709100" cy="7374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US" sz="800">
                  <a:solidFill>
                    <a:srgbClr val="0C58D3"/>
                  </a:solidFill>
                  <a:latin typeface="Roboto"/>
                  <a:ea typeface="Roboto"/>
                  <a:cs typeface="Roboto"/>
                  <a:sym typeface="Roboto"/>
                </a:rPr>
                <a:t>In this example time-frame, no more services are entered for the project for 90 days.</a:t>
              </a:r>
              <a:endParaRPr sz="800">
                <a:solidFill>
                  <a:srgbClr val="0C58D3"/>
                </a:solidFill>
                <a:latin typeface="Roboto"/>
                <a:ea typeface="Roboto"/>
                <a:cs typeface="Roboto"/>
                <a:sym typeface="Roboto"/>
              </a:endParaRPr>
            </a:p>
          </p:txBody>
        </p:sp>
        <p:sp>
          <p:nvSpPr>
            <p:cNvPr id="264" name="Google Shape;264;p36"/>
            <p:cNvSpPr txBox="1"/>
            <p:nvPr/>
          </p:nvSpPr>
          <p:spPr>
            <a:xfrm>
              <a:off x="3335573" y="2118324"/>
              <a:ext cx="436800" cy="321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US" sz="800">
                  <a:solidFill>
                    <a:srgbClr val="0C58D3"/>
                  </a:solidFill>
                  <a:latin typeface="Roboto"/>
                  <a:ea typeface="Roboto"/>
                  <a:cs typeface="Roboto"/>
                  <a:sym typeface="Roboto"/>
                </a:rPr>
                <a:t>9</a:t>
              </a:r>
              <a:r>
                <a:rPr b="1" lang="en-US" sz="800">
                  <a:solidFill>
                    <a:srgbClr val="0C58D3"/>
                  </a:solidFill>
                  <a:latin typeface="Roboto"/>
                  <a:ea typeface="Roboto"/>
                  <a:cs typeface="Roboto"/>
                  <a:sym typeface="Roboto"/>
                </a:rPr>
                <a:t>0 days</a:t>
              </a:r>
              <a:endParaRPr b="1" sz="800">
                <a:solidFill>
                  <a:srgbClr val="0C58D3"/>
                </a:solidFill>
                <a:latin typeface="Roboto"/>
                <a:ea typeface="Roboto"/>
                <a:cs typeface="Roboto"/>
                <a:sym typeface="Roboto"/>
              </a:endParaRPr>
            </a:p>
          </p:txBody>
        </p:sp>
      </p:grpSp>
      <p:grpSp>
        <p:nvGrpSpPr>
          <p:cNvPr id="265" name="Google Shape;265;p36"/>
          <p:cNvGrpSpPr/>
          <p:nvPr/>
        </p:nvGrpSpPr>
        <p:grpSpPr>
          <a:xfrm>
            <a:off x="5740870" y="2628381"/>
            <a:ext cx="1709105" cy="1897975"/>
            <a:chOff x="4781408" y="1957150"/>
            <a:chExt cx="1709106" cy="1897975"/>
          </a:xfrm>
        </p:grpSpPr>
        <p:sp>
          <p:nvSpPr>
            <p:cNvPr id="266" name="Google Shape;266;p36"/>
            <p:cNvSpPr/>
            <p:nvPr/>
          </p:nvSpPr>
          <p:spPr>
            <a:xfrm>
              <a:off x="5338808" y="1957150"/>
              <a:ext cx="594300" cy="594300"/>
            </a:xfrm>
            <a:prstGeom prst="ellipse">
              <a:avLst/>
            </a:prstGeom>
            <a:noFill/>
            <a:ln cap="flat" cmpd="sng" w="38100">
              <a:solidFill>
                <a:srgbClr val="0C5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6"/>
            <p:cNvSpPr txBox="1"/>
            <p:nvPr/>
          </p:nvSpPr>
          <p:spPr>
            <a:xfrm>
              <a:off x="4781413" y="2660925"/>
              <a:ext cx="1709100" cy="446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0"/>
                </a:spcBef>
                <a:spcAft>
                  <a:spcPts val="0"/>
                </a:spcAft>
                <a:buNone/>
              </a:pPr>
              <a:r>
                <a:rPr b="1" lang="en-US" sz="1000">
                  <a:solidFill>
                    <a:srgbClr val="0C58D3"/>
                  </a:solidFill>
                  <a:latin typeface="Roboto"/>
                  <a:ea typeface="Roboto"/>
                  <a:cs typeface="Roboto"/>
                  <a:sym typeface="Roboto"/>
                </a:rPr>
                <a:t>Auto-Exit Created</a:t>
              </a:r>
              <a:endParaRPr b="1" sz="1000">
                <a:solidFill>
                  <a:srgbClr val="0C58D3"/>
                </a:solidFill>
                <a:latin typeface="Roboto"/>
                <a:ea typeface="Roboto"/>
                <a:cs typeface="Roboto"/>
                <a:sym typeface="Roboto"/>
              </a:endParaRPr>
            </a:p>
          </p:txBody>
        </p:sp>
        <p:sp>
          <p:nvSpPr>
            <p:cNvPr id="268" name="Google Shape;268;p36"/>
            <p:cNvSpPr txBox="1"/>
            <p:nvPr/>
          </p:nvSpPr>
          <p:spPr>
            <a:xfrm>
              <a:off x="4781408" y="3117725"/>
              <a:ext cx="1709100" cy="7374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US" sz="800">
                  <a:solidFill>
                    <a:srgbClr val="0C58D3"/>
                  </a:solidFill>
                  <a:latin typeface="Roboto"/>
                  <a:ea typeface="Roboto"/>
                  <a:cs typeface="Roboto"/>
                  <a:sym typeface="Roboto"/>
                </a:rPr>
                <a:t>An exit record is created by the </a:t>
              </a:r>
              <a:r>
                <a:rPr lang="en-US" sz="800">
                  <a:solidFill>
                    <a:srgbClr val="0C58D3"/>
                  </a:solidFill>
                  <a:latin typeface="Roboto"/>
                  <a:ea typeface="Roboto"/>
                  <a:cs typeface="Roboto"/>
                  <a:sym typeface="Roboto"/>
                </a:rPr>
                <a:t>system</a:t>
              </a:r>
              <a:r>
                <a:rPr lang="en-US" sz="800">
                  <a:solidFill>
                    <a:srgbClr val="0C58D3"/>
                  </a:solidFill>
                  <a:latin typeface="Roboto"/>
                  <a:ea typeface="Roboto"/>
                  <a:cs typeface="Roboto"/>
                  <a:sym typeface="Roboto"/>
                </a:rPr>
                <a:t> for the same date as the last “participating service”.</a:t>
              </a:r>
              <a:endParaRPr sz="800">
                <a:solidFill>
                  <a:srgbClr val="0C58D3"/>
                </a:solidFill>
                <a:latin typeface="Roboto"/>
                <a:ea typeface="Roboto"/>
                <a:cs typeface="Roboto"/>
                <a:sym typeface="Roboto"/>
              </a:endParaRPr>
            </a:p>
          </p:txBody>
        </p:sp>
        <p:sp>
          <p:nvSpPr>
            <p:cNvPr id="269" name="Google Shape;269;p36"/>
            <p:cNvSpPr txBox="1"/>
            <p:nvPr/>
          </p:nvSpPr>
          <p:spPr>
            <a:xfrm>
              <a:off x="5417558" y="2118324"/>
              <a:ext cx="436800" cy="321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US" sz="800">
                  <a:solidFill>
                    <a:srgbClr val="0C58D3"/>
                  </a:solidFill>
                  <a:latin typeface="Roboto"/>
                  <a:ea typeface="Roboto"/>
                  <a:cs typeface="Roboto"/>
                  <a:sym typeface="Roboto"/>
                </a:rPr>
                <a:t>April 1st</a:t>
              </a:r>
              <a:endParaRPr b="1" sz="800">
                <a:solidFill>
                  <a:srgbClr val="0C58D3"/>
                </a:solidFill>
                <a:latin typeface="Roboto"/>
                <a:ea typeface="Roboto"/>
                <a:cs typeface="Roboto"/>
                <a:sym typeface="Roboto"/>
              </a:endParaRPr>
            </a:p>
          </p:txBody>
        </p:sp>
      </p:grpSp>
      <p:sp>
        <p:nvSpPr>
          <p:cNvPr id="270" name="Google Shape;270;p36"/>
          <p:cNvSpPr/>
          <p:nvPr/>
        </p:nvSpPr>
        <p:spPr>
          <a:xfrm>
            <a:off x="5296638" y="2919344"/>
            <a:ext cx="594300" cy="36900"/>
          </a:xfrm>
          <a:prstGeom prst="roundRect">
            <a:avLst>
              <a:gd fmla="val 50000" name="adj"/>
            </a:avLst>
          </a:prstGeom>
          <a:solidFill>
            <a:srgbClr val="0C5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0C58D3"/>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7"/>
          <p:cNvSpPr txBox="1"/>
          <p:nvPr>
            <p:ph type="title"/>
          </p:nvPr>
        </p:nvSpPr>
        <p:spPr>
          <a:xfrm>
            <a:off x="457200" y="0"/>
            <a:ext cx="8229600" cy="9573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rPr>
              <a:t>Auto-Exit Functionality</a:t>
            </a:r>
            <a:endParaRPr b="1" sz="3600">
              <a:solidFill>
                <a:srgbClr val="002060"/>
              </a:solidFill>
            </a:endParaRPr>
          </a:p>
        </p:txBody>
      </p:sp>
      <p:sp>
        <p:nvSpPr>
          <p:cNvPr id="276" name="Google Shape;276;p37"/>
          <p:cNvSpPr txBox="1"/>
          <p:nvPr>
            <p:ph idx="1" type="body"/>
          </p:nvPr>
        </p:nvSpPr>
        <p:spPr>
          <a:xfrm>
            <a:off x="759900" y="1137225"/>
            <a:ext cx="7926900" cy="4712400"/>
          </a:xfrm>
          <a:prstGeom prst="rect">
            <a:avLst/>
          </a:prstGeom>
          <a:noFill/>
          <a:ln>
            <a:noFill/>
          </a:ln>
        </p:spPr>
        <p:txBody>
          <a:bodyPr anchorCtr="0" anchor="t" bIns="45700" lIns="91425" spcFirstLastPara="1" rIns="91425" wrap="square" tIns="45700">
            <a:noAutofit/>
          </a:bodyPr>
          <a:lstStyle/>
          <a:p>
            <a:pPr indent="-342900" lvl="0" marL="457200" rtl="0" algn="l">
              <a:lnSpc>
                <a:spcPct val="115000"/>
              </a:lnSpc>
              <a:spcBef>
                <a:spcPts val="640"/>
              </a:spcBef>
              <a:spcAft>
                <a:spcPts val="0"/>
              </a:spcAft>
              <a:buSzPts val="1800"/>
              <a:buFont typeface="Cabin"/>
              <a:buChar char="●"/>
            </a:pPr>
            <a:r>
              <a:rPr lang="en-US" sz="1800">
                <a:solidFill>
                  <a:schemeClr val="dk1"/>
                </a:solidFill>
                <a:latin typeface="Cabin"/>
                <a:ea typeface="Cabin"/>
                <a:cs typeface="Cabin"/>
                <a:sym typeface="Cabin"/>
              </a:rPr>
              <a:t>If a project would like to consult about auto-exits for their project:</a:t>
            </a:r>
            <a:endParaRPr sz="1800">
              <a:solidFill>
                <a:schemeClr val="dk1"/>
              </a:solidFill>
              <a:latin typeface="Cabin"/>
              <a:ea typeface="Cabin"/>
              <a:cs typeface="Cabin"/>
              <a:sym typeface="Cabin"/>
            </a:endParaRPr>
          </a:p>
          <a:p>
            <a:pPr indent="-342900" lvl="1" marL="9144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Submit a ticket to the Helpdesk to request a consultation</a:t>
            </a:r>
            <a:endParaRPr sz="1800">
              <a:solidFill>
                <a:schemeClr val="dk1"/>
              </a:solidFill>
              <a:latin typeface="Cabin"/>
              <a:ea typeface="Cabin"/>
              <a:cs typeface="Cabin"/>
              <a:sym typeface="Cabin"/>
            </a:endParaRPr>
          </a:p>
          <a:p>
            <a:pPr indent="-342900" lvl="1" marL="9144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Identify which project you would like an auto-exit for</a:t>
            </a:r>
            <a:endParaRPr sz="1800">
              <a:solidFill>
                <a:schemeClr val="dk1"/>
              </a:solidFill>
              <a:latin typeface="Cabin"/>
              <a:ea typeface="Cabin"/>
              <a:cs typeface="Cabin"/>
              <a:sym typeface="Cabin"/>
            </a:endParaRPr>
          </a:p>
          <a:p>
            <a:pPr indent="-342900" lvl="1" marL="9144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Identify which services are “participating services”:</a:t>
            </a:r>
            <a:endParaRPr sz="1800">
              <a:solidFill>
                <a:schemeClr val="dk1"/>
              </a:solidFill>
              <a:latin typeface="Cabin"/>
              <a:ea typeface="Cabin"/>
              <a:cs typeface="Cabin"/>
              <a:sym typeface="Cabin"/>
            </a:endParaRPr>
          </a:p>
          <a:p>
            <a:pPr indent="-342900" lvl="2" marL="13716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These services keep the record open when entered</a:t>
            </a:r>
            <a:endParaRPr sz="1800">
              <a:solidFill>
                <a:schemeClr val="dk1"/>
              </a:solidFill>
              <a:latin typeface="Cabin"/>
              <a:ea typeface="Cabin"/>
              <a:cs typeface="Cabin"/>
              <a:sym typeface="Cabin"/>
            </a:endParaRPr>
          </a:p>
          <a:p>
            <a:pPr indent="-342900" lvl="2" marL="13716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Services that are </a:t>
            </a:r>
            <a:r>
              <a:rPr lang="en-US" sz="1800" u="sng">
                <a:solidFill>
                  <a:schemeClr val="dk1"/>
                </a:solidFill>
                <a:latin typeface="Cabin"/>
                <a:ea typeface="Cabin"/>
                <a:cs typeface="Cabin"/>
                <a:sym typeface="Cabin"/>
              </a:rPr>
              <a:t>not</a:t>
            </a:r>
            <a:r>
              <a:rPr lang="en-US" sz="1800">
                <a:solidFill>
                  <a:schemeClr val="dk1"/>
                </a:solidFill>
                <a:latin typeface="Cabin"/>
                <a:ea typeface="Cabin"/>
                <a:cs typeface="Cabin"/>
                <a:sym typeface="Cabin"/>
              </a:rPr>
              <a:t> a “participating service” will </a:t>
            </a:r>
            <a:r>
              <a:rPr lang="en-US" sz="1800" u="sng">
                <a:solidFill>
                  <a:schemeClr val="dk1"/>
                </a:solidFill>
                <a:latin typeface="Cabin"/>
                <a:ea typeface="Cabin"/>
                <a:cs typeface="Cabin"/>
                <a:sym typeface="Cabin"/>
              </a:rPr>
              <a:t>not</a:t>
            </a:r>
            <a:r>
              <a:rPr lang="en-US" sz="1800">
                <a:solidFill>
                  <a:schemeClr val="dk1"/>
                </a:solidFill>
                <a:latin typeface="Cabin"/>
                <a:ea typeface="Cabin"/>
                <a:cs typeface="Cabin"/>
                <a:sym typeface="Cabin"/>
              </a:rPr>
              <a:t> keep the record open</a:t>
            </a:r>
            <a:endParaRPr sz="1800">
              <a:solidFill>
                <a:schemeClr val="dk1"/>
              </a:solidFill>
              <a:latin typeface="Cabin"/>
              <a:ea typeface="Cabin"/>
              <a:cs typeface="Cabin"/>
              <a:sym typeface="Cabin"/>
            </a:endParaRPr>
          </a:p>
          <a:p>
            <a:pPr indent="-342900" lvl="2" marL="13716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Exit date will be the same as the date of the last “participating service”</a:t>
            </a:r>
            <a:endParaRPr sz="1800">
              <a:solidFill>
                <a:schemeClr val="dk1"/>
              </a:solidFill>
              <a:latin typeface="Cabin"/>
              <a:ea typeface="Cabin"/>
              <a:cs typeface="Cabin"/>
              <a:sym typeface="Cabin"/>
            </a:endParaRPr>
          </a:p>
          <a:p>
            <a:pPr indent="-342900" lvl="1" marL="914400" rtl="0" algn="l">
              <a:lnSpc>
                <a:spcPct val="115000"/>
              </a:lnSpc>
              <a:spcBef>
                <a:spcPts val="0"/>
              </a:spcBef>
              <a:spcAft>
                <a:spcPts val="0"/>
              </a:spcAft>
              <a:buClr>
                <a:schemeClr val="dk1"/>
              </a:buClr>
              <a:buSzPts val="1800"/>
              <a:buFont typeface="Cabin"/>
              <a:buChar char="○"/>
            </a:pPr>
            <a:r>
              <a:rPr lang="en-US" sz="1800">
                <a:solidFill>
                  <a:schemeClr val="dk1"/>
                </a:solidFill>
                <a:latin typeface="Cabin"/>
                <a:ea typeface="Cabin"/>
                <a:cs typeface="Cabin"/>
                <a:sym typeface="Cabin"/>
              </a:rPr>
              <a:t>Identify the time-frame, how many days should pass before the record is exited? (90 days recommended)</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0" rtl="0" algn="l">
              <a:lnSpc>
                <a:spcPct val="115000"/>
              </a:lnSpc>
              <a:spcBef>
                <a:spcPts val="640"/>
              </a:spcBef>
              <a:spcAft>
                <a:spcPts val="0"/>
              </a:spcAft>
              <a:buNone/>
            </a:pPr>
            <a:r>
              <a:t/>
            </a:r>
            <a:endParaRPr sz="1800">
              <a:solidFill>
                <a:schemeClr val="dk1"/>
              </a:solidFill>
              <a:latin typeface="Cabin"/>
              <a:ea typeface="Cabin"/>
              <a:cs typeface="Cabin"/>
              <a:sym typeface="Cabin"/>
            </a:endParaRPr>
          </a:p>
          <a:p>
            <a:pPr indent="0" lvl="0" marL="457200" rtl="0" algn="l">
              <a:lnSpc>
                <a:spcPct val="115000"/>
              </a:lnSpc>
              <a:spcBef>
                <a:spcPts val="640"/>
              </a:spcBef>
              <a:spcAft>
                <a:spcPts val="0"/>
              </a:spcAft>
              <a:buNone/>
            </a:pPr>
            <a:r>
              <a:t/>
            </a:r>
            <a:endParaRPr sz="1800">
              <a:solidFill>
                <a:schemeClr val="dk1"/>
              </a:solidFill>
              <a:latin typeface="Cabin"/>
              <a:ea typeface="Cabin"/>
              <a:cs typeface="Cabin"/>
              <a:sym typeface="Cabin"/>
            </a:endParaRPr>
          </a:p>
        </p:txBody>
      </p:sp>
      <p:pic>
        <p:nvPicPr>
          <p:cNvPr id="277" name="Google Shape;277;p37">
            <a:hlinkClick r:id="rId3"/>
          </p:cNvPr>
          <p:cNvPicPr preferRelativeResize="0"/>
          <p:nvPr/>
        </p:nvPicPr>
        <p:blipFill>
          <a:blip r:embed="rId4">
            <a:alphaModFix/>
          </a:blip>
          <a:stretch>
            <a:fillRect/>
          </a:stretch>
        </p:blipFill>
        <p:spPr>
          <a:xfrm>
            <a:off x="3817800" y="4889263"/>
            <a:ext cx="1220106" cy="427037"/>
          </a:xfrm>
          <a:prstGeom prst="rect">
            <a:avLst/>
          </a:prstGeom>
          <a:noFill/>
          <a:ln>
            <a:noFill/>
          </a:ln>
        </p:spPr>
      </p:pic>
      <p:sp>
        <p:nvSpPr>
          <p:cNvPr id="278" name="Google Shape;278;p37"/>
          <p:cNvSpPr txBox="1"/>
          <p:nvPr/>
        </p:nvSpPr>
        <p:spPr>
          <a:xfrm>
            <a:off x="254125" y="5316300"/>
            <a:ext cx="8601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i="1" lang="en-US"/>
              <a:t>Submit a ticket: click the blue “support” button on </a:t>
            </a:r>
            <a:r>
              <a:rPr b="1" i="1" lang="en-US" u="sng">
                <a:solidFill>
                  <a:schemeClr val="hlink"/>
                </a:solidFill>
                <a:hlinkClick r:id="rId5"/>
              </a:rPr>
              <a:t>www.hmiscfl.org</a:t>
            </a:r>
            <a:r>
              <a:rPr b="1" i="1" lang="en-US"/>
              <a:t> or send an email to hmis@hsncfl.org</a:t>
            </a:r>
            <a:endParaRPr b="1" i="1"/>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8"/>
          <p:cNvSpPr txBox="1"/>
          <p:nvPr>
            <p:ph type="ctrTitle"/>
          </p:nvPr>
        </p:nvSpPr>
        <p:spPr>
          <a:xfrm>
            <a:off x="685800" y="2130425"/>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Committee Roll-Call Vote</a:t>
            </a:r>
            <a:endParaRPr/>
          </a:p>
          <a:p>
            <a:pPr indent="0" lvl="0" marL="0" rtl="0" algn="ctr">
              <a:spcBef>
                <a:spcPts val="0"/>
              </a:spcBef>
              <a:spcAft>
                <a:spcPts val="0"/>
              </a:spcAft>
              <a:buNone/>
            </a:pPr>
            <a:r>
              <a:rPr lang="en-US"/>
              <a:t>HMIS Committee Officers</a:t>
            </a:r>
            <a:endParaRPr/>
          </a:p>
        </p:txBody>
      </p:sp>
      <p:sp>
        <p:nvSpPr>
          <p:cNvPr id="284" name="Google Shape;284;p38"/>
          <p:cNvSpPr txBox="1"/>
          <p:nvPr>
            <p:ph idx="1" type="subTitle"/>
          </p:nvPr>
        </p:nvSpPr>
        <p:spPr>
          <a:xfrm>
            <a:off x="1371600" y="3886200"/>
            <a:ext cx="6400800" cy="17529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a:t>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9"/>
          <p:cNvSpPr txBox="1"/>
          <p:nvPr>
            <p:ph type="ctrTitle"/>
          </p:nvPr>
        </p:nvSpPr>
        <p:spPr>
          <a:xfrm>
            <a:off x="685800" y="2130425"/>
            <a:ext cx="7772400" cy="147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US"/>
              <a:t>Committee Roll-Call Vote</a:t>
            </a:r>
            <a:endParaRPr/>
          </a:p>
          <a:p>
            <a:pPr indent="0" lvl="0" marL="0" rtl="0" algn="ctr">
              <a:spcBef>
                <a:spcPts val="0"/>
              </a:spcBef>
              <a:spcAft>
                <a:spcPts val="0"/>
              </a:spcAft>
              <a:buNone/>
            </a:pPr>
            <a:r>
              <a:rPr lang="en-US"/>
              <a:t>Any other motion before committee</a:t>
            </a:r>
            <a:endParaRPr/>
          </a:p>
        </p:txBody>
      </p:sp>
      <p:sp>
        <p:nvSpPr>
          <p:cNvPr id="290" name="Google Shape;290;p39"/>
          <p:cNvSpPr txBox="1"/>
          <p:nvPr>
            <p:ph idx="1" type="subTitle"/>
          </p:nvPr>
        </p:nvSpPr>
        <p:spPr>
          <a:xfrm>
            <a:off x="1371600" y="3886200"/>
            <a:ext cx="6400800" cy="17529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a:t>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40"/>
          <p:cNvSpPr txBox="1"/>
          <p:nvPr>
            <p:ph type="title"/>
          </p:nvPr>
        </p:nvSpPr>
        <p:spPr>
          <a:xfrm>
            <a:off x="0" y="0"/>
            <a:ext cx="8229600" cy="929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HMIS Advisory Committee Nominees</a:t>
            </a:r>
            <a:endParaRPr b="1" sz="3600">
              <a:solidFill>
                <a:srgbClr val="002060"/>
              </a:solidFill>
              <a:latin typeface="Cabin"/>
              <a:ea typeface="Cabin"/>
              <a:cs typeface="Cabin"/>
              <a:sym typeface="Cabin"/>
            </a:endParaRPr>
          </a:p>
        </p:txBody>
      </p:sp>
      <p:sp>
        <p:nvSpPr>
          <p:cNvPr id="296" name="Google Shape;296;p40"/>
          <p:cNvSpPr txBox="1"/>
          <p:nvPr>
            <p:ph idx="1" type="body"/>
          </p:nvPr>
        </p:nvSpPr>
        <p:spPr>
          <a:xfrm>
            <a:off x="540375" y="1409150"/>
            <a:ext cx="7640400" cy="4429800"/>
          </a:xfrm>
          <a:prstGeom prst="rect">
            <a:avLst/>
          </a:prstGeom>
          <a:noFill/>
          <a:ln>
            <a:noFill/>
          </a:ln>
        </p:spPr>
        <p:txBody>
          <a:bodyPr anchorCtr="0" anchor="ctr" bIns="45700" lIns="91425" spcFirstLastPara="1" rIns="91425" wrap="square" tIns="45700">
            <a:noAutofit/>
          </a:bodyPr>
          <a:lstStyle/>
          <a:p>
            <a:pPr indent="-355600" lvl="0" marL="457200" rtl="0" algn="l">
              <a:spcBef>
                <a:spcPts val="360"/>
              </a:spcBef>
              <a:spcAft>
                <a:spcPts val="0"/>
              </a:spcAft>
              <a:buSzPts val="2000"/>
              <a:buChar char="●"/>
            </a:pPr>
            <a:r>
              <a:rPr lang="en-US" sz="2000">
                <a:solidFill>
                  <a:schemeClr val="dk1"/>
                </a:solidFill>
              </a:rPr>
              <a:t>Accepting nominations (from supervisors, </a:t>
            </a:r>
            <a:r>
              <a:rPr lang="en-US" sz="2000">
                <a:solidFill>
                  <a:schemeClr val="dk1"/>
                </a:solidFill>
              </a:rPr>
              <a:t>liaisons</a:t>
            </a:r>
            <a:r>
              <a:rPr lang="en-US" sz="2000">
                <a:solidFill>
                  <a:schemeClr val="dk1"/>
                </a:solidFill>
              </a:rPr>
              <a:t>, peers, and self)</a:t>
            </a:r>
            <a:endParaRPr sz="2000">
              <a:solidFill>
                <a:schemeClr val="dk1"/>
              </a:solidFill>
            </a:endParaRPr>
          </a:p>
          <a:p>
            <a:pPr indent="-355600" lvl="1" marL="914400" rtl="0" algn="l">
              <a:spcBef>
                <a:spcPts val="0"/>
              </a:spcBef>
              <a:spcAft>
                <a:spcPts val="0"/>
              </a:spcAft>
              <a:buClr>
                <a:schemeClr val="dk1"/>
              </a:buClr>
              <a:buSzPts val="2000"/>
              <a:buChar char="○"/>
            </a:pPr>
            <a:r>
              <a:rPr lang="en-US" sz="2000">
                <a:solidFill>
                  <a:schemeClr val="dk1"/>
                </a:solidFill>
              </a:rPr>
              <a:t>Email </a:t>
            </a:r>
            <a:r>
              <a:rPr lang="en-US" sz="2000" u="sng">
                <a:solidFill>
                  <a:schemeClr val="hlink"/>
                </a:solidFill>
                <a:hlinkClick r:id="rId3"/>
              </a:rPr>
              <a:t>hmis-advisory@hsncfl.org</a:t>
            </a:r>
            <a:endParaRPr sz="2000">
              <a:solidFill>
                <a:schemeClr val="dk1"/>
              </a:solidFill>
            </a:endParaRPr>
          </a:p>
          <a:p>
            <a:pPr indent="-355600" lvl="2" marL="1371600" rtl="0" algn="l">
              <a:spcBef>
                <a:spcPts val="0"/>
              </a:spcBef>
              <a:spcAft>
                <a:spcPts val="0"/>
              </a:spcAft>
              <a:buClr>
                <a:schemeClr val="dk1"/>
              </a:buClr>
              <a:buSzPts val="2000"/>
              <a:buChar char="■"/>
            </a:pPr>
            <a:r>
              <a:rPr lang="en-US" sz="2000">
                <a:solidFill>
                  <a:schemeClr val="dk1"/>
                </a:solidFill>
              </a:rPr>
              <a:t>Include</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Name</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Agency</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Role with HMIS</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How long you have worked in HMIS</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Contact Email</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Contact Telephone Number</a:t>
            </a:r>
            <a:endParaRPr sz="2000">
              <a:solidFill>
                <a:schemeClr val="dk1"/>
              </a:solidFill>
            </a:endParaRPr>
          </a:p>
          <a:p>
            <a:pPr indent="-355600" lvl="3" marL="1828800" rtl="0" algn="l">
              <a:spcBef>
                <a:spcPts val="0"/>
              </a:spcBef>
              <a:spcAft>
                <a:spcPts val="0"/>
              </a:spcAft>
              <a:buClr>
                <a:schemeClr val="dk1"/>
              </a:buClr>
              <a:buSzPts val="2000"/>
              <a:buChar char="●"/>
            </a:pPr>
            <a:r>
              <a:rPr lang="en-US" sz="2000">
                <a:solidFill>
                  <a:schemeClr val="dk1"/>
                </a:solidFill>
              </a:rPr>
              <a:t>Brief Biography</a:t>
            </a:r>
            <a:endParaRPr sz="2000">
              <a:solidFill>
                <a:schemeClr val="dk1"/>
              </a:solidFill>
            </a:endParaRPr>
          </a:p>
          <a:p>
            <a:pPr indent="-355600" lvl="0" marL="457200" rtl="0" algn="l">
              <a:spcBef>
                <a:spcPts val="0"/>
              </a:spcBef>
              <a:spcAft>
                <a:spcPts val="0"/>
              </a:spcAft>
              <a:buClr>
                <a:schemeClr val="dk1"/>
              </a:buClr>
              <a:buSzPts val="2000"/>
              <a:buChar char="●"/>
            </a:pPr>
            <a:r>
              <a:rPr lang="en-US" sz="2000">
                <a:solidFill>
                  <a:schemeClr val="dk1"/>
                </a:solidFill>
                <a:highlight>
                  <a:srgbClr val="00FF00"/>
                </a:highlight>
              </a:rPr>
              <a:t>Voting on nominations will be done virtually</a:t>
            </a:r>
            <a:endParaRPr sz="2000">
              <a:solidFill>
                <a:schemeClr val="dk1"/>
              </a:solidFill>
              <a:highlight>
                <a:srgbClr val="00FF00"/>
              </a:highlight>
            </a:endParaRPr>
          </a:p>
          <a:p>
            <a:pPr indent="-355600" lvl="0" marL="457200" rtl="0" algn="l">
              <a:spcBef>
                <a:spcPts val="0"/>
              </a:spcBef>
              <a:spcAft>
                <a:spcPts val="0"/>
              </a:spcAft>
              <a:buClr>
                <a:schemeClr val="dk1"/>
              </a:buClr>
              <a:buSzPts val="2000"/>
              <a:buChar char="●"/>
            </a:pPr>
            <a:r>
              <a:rPr b="1" lang="en-US" sz="2000">
                <a:solidFill>
                  <a:schemeClr val="dk1"/>
                </a:solidFill>
              </a:rPr>
              <a:t>Please be sure that any person nominated is able to commit time to the committee and is willing to participate</a:t>
            </a:r>
            <a:endParaRPr b="1" sz="2000">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1"/>
          <p:cNvSpPr txBox="1"/>
          <p:nvPr>
            <p:ph type="title"/>
          </p:nvPr>
        </p:nvSpPr>
        <p:spPr>
          <a:xfrm>
            <a:off x="457200" y="274638"/>
            <a:ext cx="8229600" cy="1143000"/>
          </a:xfrm>
          <a:prstGeom prst="rect">
            <a:avLst/>
          </a:prstGeom>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3600">
                <a:solidFill>
                  <a:srgbClr val="002060"/>
                </a:solidFill>
                <a:latin typeface="Cabin"/>
                <a:ea typeface="Cabin"/>
                <a:cs typeface="Cabin"/>
                <a:sym typeface="Cabin"/>
              </a:rPr>
              <a:t>HSN HMIS Team</a:t>
            </a:r>
            <a:r>
              <a:rPr b="1" lang="en-US" sz="3959"/>
              <a:t>	</a:t>
            </a:r>
            <a:endParaRPr b="1" sz="3959"/>
          </a:p>
        </p:txBody>
      </p:sp>
      <p:sp>
        <p:nvSpPr>
          <p:cNvPr id="302" name="Google Shape;302;p41"/>
          <p:cNvSpPr txBox="1"/>
          <p:nvPr>
            <p:ph idx="1" type="body"/>
          </p:nvPr>
        </p:nvSpPr>
        <p:spPr>
          <a:xfrm>
            <a:off x="457200" y="1600200"/>
            <a:ext cx="3687300" cy="45261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b="1" lang="en-US" sz="2200"/>
              <a:t>Angel Jones</a:t>
            </a:r>
            <a:endParaRPr b="1" sz="2200"/>
          </a:p>
          <a:p>
            <a:pPr indent="0" lvl="0" marL="0" rtl="0" algn="l">
              <a:spcBef>
                <a:spcPts val="360"/>
              </a:spcBef>
              <a:spcAft>
                <a:spcPts val="0"/>
              </a:spcAft>
              <a:buNone/>
            </a:pPr>
            <a:r>
              <a:rPr lang="en-US" sz="2200"/>
              <a:t>HMIS Operations </a:t>
            </a:r>
            <a:r>
              <a:rPr lang="en-US" sz="2200"/>
              <a:t>Manager</a:t>
            </a:r>
            <a:endParaRPr sz="2200"/>
          </a:p>
          <a:p>
            <a:pPr indent="0" lvl="0" marL="0" rtl="0" algn="l">
              <a:spcBef>
                <a:spcPts val="360"/>
              </a:spcBef>
              <a:spcAft>
                <a:spcPts val="0"/>
              </a:spcAft>
              <a:buNone/>
            </a:pPr>
            <a:r>
              <a:t/>
            </a:r>
            <a:endParaRPr sz="2200"/>
          </a:p>
          <a:p>
            <a:pPr indent="0" lvl="0" marL="0" rtl="0" algn="l">
              <a:spcBef>
                <a:spcPts val="360"/>
              </a:spcBef>
              <a:spcAft>
                <a:spcPts val="0"/>
              </a:spcAft>
              <a:buClr>
                <a:schemeClr val="dk1"/>
              </a:buClr>
              <a:buSzPts val="1100"/>
              <a:buFont typeface="Arial"/>
              <a:buNone/>
            </a:pPr>
            <a:r>
              <a:rPr b="1" lang="en-US" sz="2200">
                <a:solidFill>
                  <a:schemeClr val="dk1"/>
                </a:solidFill>
              </a:rPr>
              <a:t>Agustin “Tino” Paz</a:t>
            </a:r>
            <a:endParaRPr b="1" sz="2200">
              <a:solidFill>
                <a:schemeClr val="dk1"/>
              </a:solidFill>
            </a:endParaRPr>
          </a:p>
          <a:p>
            <a:pPr indent="0" lvl="0" marL="0" rtl="0" algn="l">
              <a:spcBef>
                <a:spcPts val="360"/>
              </a:spcBef>
              <a:spcAft>
                <a:spcPts val="0"/>
              </a:spcAft>
              <a:buClr>
                <a:schemeClr val="dk1"/>
              </a:buClr>
              <a:buSzPts val="1100"/>
              <a:buFont typeface="Arial"/>
              <a:buNone/>
            </a:pPr>
            <a:r>
              <a:rPr lang="en-US" sz="2200">
                <a:solidFill>
                  <a:schemeClr val="dk1"/>
                </a:solidFill>
              </a:rPr>
              <a:t>HMIS Senior Data Analyst</a:t>
            </a:r>
            <a:endParaRPr sz="2200"/>
          </a:p>
          <a:p>
            <a:pPr indent="0" lvl="0" marL="0" rtl="0" algn="l">
              <a:spcBef>
                <a:spcPts val="360"/>
              </a:spcBef>
              <a:spcAft>
                <a:spcPts val="0"/>
              </a:spcAft>
              <a:buNone/>
            </a:pPr>
            <a:r>
              <a:t/>
            </a:r>
            <a:endParaRPr sz="2200"/>
          </a:p>
          <a:p>
            <a:pPr indent="0" lvl="0" marL="0" rtl="0" algn="l">
              <a:spcBef>
                <a:spcPts val="360"/>
              </a:spcBef>
              <a:spcAft>
                <a:spcPts val="0"/>
              </a:spcAft>
              <a:buNone/>
            </a:pPr>
            <a:r>
              <a:rPr b="1" lang="en-US" sz="2200">
                <a:solidFill>
                  <a:schemeClr val="dk1"/>
                </a:solidFill>
              </a:rPr>
              <a:t>Ashley Brozenske</a:t>
            </a:r>
            <a:endParaRPr b="1" sz="2200">
              <a:solidFill>
                <a:schemeClr val="dk1"/>
              </a:solidFill>
            </a:endParaRPr>
          </a:p>
          <a:p>
            <a:pPr indent="0" lvl="0" marL="0" rtl="0" algn="l">
              <a:spcBef>
                <a:spcPts val="360"/>
              </a:spcBef>
              <a:spcAft>
                <a:spcPts val="0"/>
              </a:spcAft>
              <a:buNone/>
            </a:pPr>
            <a:r>
              <a:rPr lang="en-US" sz="2200">
                <a:solidFill>
                  <a:schemeClr val="dk1"/>
                </a:solidFill>
              </a:rPr>
              <a:t>HMIS Data Analyst I</a:t>
            </a:r>
            <a:endParaRPr b="1" sz="2200">
              <a:solidFill>
                <a:schemeClr val="dk1"/>
              </a:solidFill>
            </a:endParaRPr>
          </a:p>
          <a:p>
            <a:pPr indent="0" lvl="0" marL="0" rtl="0" algn="l">
              <a:spcBef>
                <a:spcPts val="360"/>
              </a:spcBef>
              <a:spcAft>
                <a:spcPts val="0"/>
              </a:spcAft>
              <a:buNone/>
            </a:pPr>
            <a:r>
              <a:t/>
            </a:r>
            <a:endParaRPr b="1" sz="2200">
              <a:solidFill>
                <a:schemeClr val="dk1"/>
              </a:solidFill>
            </a:endParaRPr>
          </a:p>
          <a:p>
            <a:pPr indent="0" lvl="0" marL="0" rtl="0" algn="l">
              <a:spcBef>
                <a:spcPts val="360"/>
              </a:spcBef>
              <a:spcAft>
                <a:spcPts val="0"/>
              </a:spcAft>
              <a:buClr>
                <a:schemeClr val="dk1"/>
              </a:buClr>
              <a:buSzPts val="1100"/>
              <a:buFont typeface="Arial"/>
              <a:buNone/>
            </a:pPr>
            <a:r>
              <a:rPr b="1" lang="en-US" sz="2200">
                <a:solidFill>
                  <a:schemeClr val="dk1"/>
                </a:solidFill>
              </a:rPr>
              <a:t>Brittney Behr</a:t>
            </a:r>
            <a:endParaRPr b="1" sz="2200">
              <a:solidFill>
                <a:schemeClr val="dk1"/>
              </a:solidFill>
            </a:endParaRPr>
          </a:p>
          <a:p>
            <a:pPr indent="0" lvl="0" marL="0" rtl="0" algn="l">
              <a:spcBef>
                <a:spcPts val="360"/>
              </a:spcBef>
              <a:spcAft>
                <a:spcPts val="0"/>
              </a:spcAft>
              <a:buClr>
                <a:schemeClr val="dk1"/>
              </a:buClr>
              <a:buSzPts val="1100"/>
              <a:buFont typeface="Arial"/>
              <a:buNone/>
            </a:pPr>
            <a:r>
              <a:rPr lang="en-US" sz="2200">
                <a:solidFill>
                  <a:schemeClr val="dk1"/>
                </a:solidFill>
              </a:rPr>
              <a:t>HMIS Project Coordinator</a:t>
            </a:r>
            <a:endParaRPr sz="2200"/>
          </a:p>
          <a:p>
            <a:pPr indent="0" lvl="0" marL="0" rtl="0" algn="l">
              <a:spcBef>
                <a:spcPts val="360"/>
              </a:spcBef>
              <a:spcAft>
                <a:spcPts val="0"/>
              </a:spcAft>
              <a:buNone/>
            </a:pPr>
            <a:r>
              <a:t/>
            </a:r>
            <a:endParaRPr sz="2400"/>
          </a:p>
          <a:p>
            <a:pPr indent="0" lvl="0" marL="0" rtl="0" algn="l">
              <a:spcBef>
                <a:spcPts val="360"/>
              </a:spcBef>
              <a:spcAft>
                <a:spcPts val="0"/>
              </a:spcAft>
              <a:buNone/>
            </a:pPr>
            <a:r>
              <a:t/>
            </a:r>
            <a:endParaRPr sz="2400"/>
          </a:p>
        </p:txBody>
      </p:sp>
      <p:sp>
        <p:nvSpPr>
          <p:cNvPr id="303" name="Google Shape;303;p41"/>
          <p:cNvSpPr txBox="1"/>
          <p:nvPr>
            <p:ph idx="1" type="body"/>
          </p:nvPr>
        </p:nvSpPr>
        <p:spPr>
          <a:xfrm>
            <a:off x="4450300" y="1600200"/>
            <a:ext cx="4693800" cy="45261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100"/>
              <a:buFont typeface="Arial"/>
              <a:buNone/>
            </a:pPr>
            <a:r>
              <a:rPr b="1" lang="en-US" sz="2200">
                <a:solidFill>
                  <a:schemeClr val="dk1"/>
                </a:solidFill>
              </a:rPr>
              <a:t>Chuck Vroman</a:t>
            </a:r>
            <a:endParaRPr b="1" sz="2200">
              <a:solidFill>
                <a:schemeClr val="dk1"/>
              </a:solidFill>
            </a:endParaRPr>
          </a:p>
          <a:p>
            <a:pPr indent="0" lvl="0" marL="0" rtl="0" algn="l">
              <a:spcBef>
                <a:spcPts val="360"/>
              </a:spcBef>
              <a:spcAft>
                <a:spcPts val="0"/>
              </a:spcAft>
              <a:buNone/>
            </a:pPr>
            <a:r>
              <a:rPr lang="en-US" sz="2200">
                <a:solidFill>
                  <a:schemeClr val="dk1"/>
                </a:solidFill>
              </a:rPr>
              <a:t>HMIS System Success Specialist</a:t>
            </a:r>
            <a:endParaRPr sz="2200">
              <a:solidFill>
                <a:schemeClr val="dk1"/>
              </a:solidFill>
            </a:endParaRPr>
          </a:p>
          <a:p>
            <a:pPr indent="0" lvl="0" marL="0" rtl="0" algn="l">
              <a:spcBef>
                <a:spcPts val="360"/>
              </a:spcBef>
              <a:spcAft>
                <a:spcPts val="0"/>
              </a:spcAft>
              <a:buClr>
                <a:schemeClr val="dk1"/>
              </a:buClr>
              <a:buSzPts val="1100"/>
              <a:buFont typeface="Arial"/>
              <a:buNone/>
            </a:pPr>
            <a:r>
              <a:t/>
            </a:r>
            <a:endParaRPr sz="2200">
              <a:solidFill>
                <a:schemeClr val="dk1"/>
              </a:solidFill>
            </a:endParaRPr>
          </a:p>
          <a:p>
            <a:pPr indent="0" lvl="0" marL="0" rtl="0" algn="l">
              <a:spcBef>
                <a:spcPts val="360"/>
              </a:spcBef>
              <a:spcAft>
                <a:spcPts val="0"/>
              </a:spcAft>
              <a:buNone/>
            </a:pPr>
            <a:r>
              <a:rPr b="1" lang="en-US" sz="2200"/>
              <a:t>Racquel McGlashen</a:t>
            </a:r>
            <a:endParaRPr sz="2200"/>
          </a:p>
          <a:p>
            <a:pPr indent="0" lvl="0" marL="0" rtl="0" algn="l">
              <a:spcBef>
                <a:spcPts val="360"/>
              </a:spcBef>
              <a:spcAft>
                <a:spcPts val="0"/>
              </a:spcAft>
              <a:buNone/>
            </a:pPr>
            <a:r>
              <a:rPr lang="en-US" sz="2200"/>
              <a:t>HMIS Partner Success Specialist</a:t>
            </a:r>
            <a:endParaRPr sz="2200"/>
          </a:p>
          <a:p>
            <a:pPr indent="0" lvl="0" marL="0" rtl="0" algn="l">
              <a:spcBef>
                <a:spcPts val="360"/>
              </a:spcBef>
              <a:spcAft>
                <a:spcPts val="0"/>
              </a:spcAft>
              <a:buNone/>
            </a:pPr>
            <a:r>
              <a:t/>
            </a:r>
            <a:endParaRPr sz="2200"/>
          </a:p>
          <a:p>
            <a:pPr indent="0" lvl="0" marL="0" rtl="0" algn="l">
              <a:spcBef>
                <a:spcPts val="360"/>
              </a:spcBef>
              <a:spcAft>
                <a:spcPts val="0"/>
              </a:spcAft>
              <a:buNone/>
            </a:pPr>
            <a:r>
              <a:rPr b="1" lang="en-US" sz="2200"/>
              <a:t>Tyler Claitt</a:t>
            </a:r>
            <a:endParaRPr b="1" sz="2200"/>
          </a:p>
          <a:p>
            <a:pPr indent="0" lvl="0" marL="0" rtl="0" algn="l">
              <a:spcBef>
                <a:spcPts val="360"/>
              </a:spcBef>
              <a:spcAft>
                <a:spcPts val="0"/>
              </a:spcAft>
              <a:buClr>
                <a:schemeClr val="dk1"/>
              </a:buClr>
              <a:buSzPts val="1100"/>
              <a:buFont typeface="Arial"/>
              <a:buNone/>
            </a:pPr>
            <a:r>
              <a:rPr lang="en-US" sz="2200">
                <a:solidFill>
                  <a:schemeClr val="dk1"/>
                </a:solidFill>
              </a:rPr>
              <a:t>HMIS Partner Support Specialist </a:t>
            </a:r>
            <a:endParaRPr sz="2200"/>
          </a:p>
          <a:p>
            <a:pPr indent="0" lvl="0" marL="0" rtl="0" algn="l">
              <a:spcBef>
                <a:spcPts val="360"/>
              </a:spcBef>
              <a:spcAft>
                <a:spcPts val="0"/>
              </a:spcAft>
              <a:buNone/>
            </a:pPr>
            <a:r>
              <a:t/>
            </a:r>
            <a:endParaRPr sz="2400"/>
          </a:p>
          <a:p>
            <a:pPr indent="0" lvl="0" marL="0" rtl="0" algn="l">
              <a:spcBef>
                <a:spcPts val="360"/>
              </a:spcBef>
              <a:spcAft>
                <a:spcPts val="0"/>
              </a:spcAft>
              <a:buNone/>
            </a:pPr>
            <a:r>
              <a:t/>
            </a: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42"/>
          <p:cNvSpPr txBox="1"/>
          <p:nvPr>
            <p:ph type="title"/>
          </p:nvPr>
        </p:nvSpPr>
        <p:spPr>
          <a:xfrm>
            <a:off x="0" y="735825"/>
            <a:ext cx="9144000" cy="10854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959"/>
              <a:buFont typeface="Calibri"/>
              <a:buNone/>
            </a:pPr>
            <a:r>
              <a:rPr b="1" lang="en-US" sz="4200">
                <a:solidFill>
                  <a:srgbClr val="002060"/>
                </a:solidFill>
                <a:latin typeface="Cabin"/>
                <a:ea typeface="Cabin"/>
                <a:cs typeface="Cabin"/>
                <a:sym typeface="Cabin"/>
              </a:rPr>
              <a:t>Thank you for Attending!</a:t>
            </a:r>
            <a:endParaRPr b="1" sz="4200"/>
          </a:p>
          <a:p>
            <a:pPr indent="0" lvl="0" marL="0" marR="0" rtl="0" algn="ctr">
              <a:lnSpc>
                <a:spcPct val="100000"/>
              </a:lnSpc>
              <a:spcBef>
                <a:spcPts val="0"/>
              </a:spcBef>
              <a:spcAft>
                <a:spcPts val="0"/>
              </a:spcAft>
              <a:buClr>
                <a:schemeClr val="dk1"/>
              </a:buClr>
              <a:buSzPts val="3959"/>
              <a:buFont typeface="Calibri"/>
              <a:buNone/>
            </a:pPr>
            <a:r>
              <a:t/>
            </a:r>
            <a:endParaRPr b="1" sz="3959"/>
          </a:p>
        </p:txBody>
      </p:sp>
      <p:sp>
        <p:nvSpPr>
          <p:cNvPr id="309" name="Google Shape;309;p42"/>
          <p:cNvSpPr txBox="1"/>
          <p:nvPr>
            <p:ph idx="1" type="body"/>
          </p:nvPr>
        </p:nvSpPr>
        <p:spPr>
          <a:xfrm>
            <a:off x="725850" y="1527300"/>
            <a:ext cx="7524300" cy="34290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640"/>
              </a:spcBef>
              <a:spcAft>
                <a:spcPts val="0"/>
              </a:spcAft>
              <a:buNone/>
            </a:pPr>
            <a:r>
              <a:t/>
            </a:r>
            <a:endParaRPr sz="3600"/>
          </a:p>
          <a:p>
            <a:pPr indent="0" lvl="0" marL="342900" rtl="0" algn="ctr">
              <a:lnSpc>
                <a:spcPct val="90000"/>
              </a:lnSpc>
              <a:spcBef>
                <a:spcPts val="640"/>
              </a:spcBef>
              <a:spcAft>
                <a:spcPts val="0"/>
              </a:spcAft>
              <a:buNone/>
            </a:pPr>
            <a:r>
              <a:rPr lang="en-US" sz="3500"/>
              <a:t>Next meeting date:</a:t>
            </a:r>
            <a:endParaRPr sz="3500"/>
          </a:p>
          <a:p>
            <a:pPr indent="0" lvl="0" marL="342900" rtl="0" algn="ctr">
              <a:lnSpc>
                <a:spcPct val="90000"/>
              </a:lnSpc>
              <a:spcBef>
                <a:spcPts val="640"/>
              </a:spcBef>
              <a:spcAft>
                <a:spcPts val="0"/>
              </a:spcAft>
              <a:buNone/>
            </a:pPr>
            <a:r>
              <a:t/>
            </a:r>
            <a:endParaRPr sz="3500"/>
          </a:p>
          <a:p>
            <a:pPr indent="0" lvl="0" marL="800100" rtl="0" algn="ctr">
              <a:lnSpc>
                <a:spcPct val="90000"/>
              </a:lnSpc>
              <a:spcBef>
                <a:spcPts val="640"/>
              </a:spcBef>
              <a:spcAft>
                <a:spcPts val="0"/>
              </a:spcAft>
              <a:buNone/>
            </a:pPr>
            <a:r>
              <a:rPr b="1" lang="en-US" sz="3500"/>
              <a:t>Tuesday, Jan 10th, 2023</a:t>
            </a:r>
            <a:endParaRPr b="1" sz="3500"/>
          </a:p>
          <a:p>
            <a:pPr indent="0" lvl="0" marL="800100" rtl="0" algn="ctr">
              <a:lnSpc>
                <a:spcPct val="90000"/>
              </a:lnSpc>
              <a:spcBef>
                <a:spcPts val="640"/>
              </a:spcBef>
              <a:spcAft>
                <a:spcPts val="0"/>
              </a:spcAft>
              <a:buNone/>
            </a:pPr>
            <a:r>
              <a:rPr b="1" lang="en-US" sz="3500"/>
              <a:t>10:30 am to 12:00 pm</a:t>
            </a:r>
            <a:endParaRPr b="1" sz="3500"/>
          </a:p>
          <a:p>
            <a:pPr indent="0" lvl="0" marL="800100" rtl="0" algn="ctr">
              <a:lnSpc>
                <a:spcPct val="90000"/>
              </a:lnSpc>
              <a:spcBef>
                <a:spcPts val="640"/>
              </a:spcBef>
              <a:spcAft>
                <a:spcPts val="0"/>
              </a:spcAft>
              <a:buNone/>
            </a:pPr>
            <a:r>
              <a:t/>
            </a:r>
            <a:endParaRPr b="1" sz="3500">
              <a:solidFill>
                <a:srgbClr val="FF0000"/>
              </a:solidFill>
            </a:endParaRPr>
          </a:p>
          <a:p>
            <a:pPr indent="0" lvl="0" marL="342900" rtl="0" algn="ctr">
              <a:lnSpc>
                <a:spcPct val="90000"/>
              </a:lnSpc>
              <a:spcBef>
                <a:spcPts val="640"/>
              </a:spcBef>
              <a:spcAft>
                <a:spcPts val="0"/>
              </a:spcAft>
              <a:buNone/>
            </a:pPr>
            <a:r>
              <a:t/>
            </a:r>
            <a:endParaRPr sz="1300"/>
          </a:p>
        </p:txBody>
      </p:sp>
      <p:sp>
        <p:nvSpPr>
          <p:cNvPr id="310" name="Google Shape;310;p42"/>
          <p:cNvSpPr txBox="1"/>
          <p:nvPr/>
        </p:nvSpPr>
        <p:spPr>
          <a:xfrm>
            <a:off x="0" y="5862600"/>
            <a:ext cx="9144000" cy="995400"/>
          </a:xfrm>
          <a:prstGeom prst="rect">
            <a:avLst/>
          </a:prstGeom>
          <a:noFill/>
          <a:ln>
            <a:noFill/>
          </a:ln>
        </p:spPr>
        <p:txBody>
          <a:bodyPr anchorCtr="0" anchor="t" bIns="91425" lIns="91425" spcFirstLastPara="1" rIns="91425" wrap="square" tIns="91425">
            <a:spAutoFit/>
          </a:bodyPr>
          <a:lstStyle/>
          <a:p>
            <a:pPr indent="0" lvl="0" marL="0" rtl="0" algn="ctr">
              <a:spcBef>
                <a:spcPts val="640"/>
              </a:spcBef>
              <a:spcAft>
                <a:spcPts val="0"/>
              </a:spcAft>
              <a:buNone/>
            </a:pPr>
            <a:r>
              <a:rPr b="1" lang="en-US">
                <a:solidFill>
                  <a:schemeClr val="dk1"/>
                </a:solidFill>
              </a:rPr>
              <a:t>HMIS Guides, Documents, Training, Acronyms &amp; More</a:t>
            </a:r>
            <a:endParaRPr b="1">
              <a:solidFill>
                <a:schemeClr val="dk1"/>
              </a:solidFill>
            </a:endParaRPr>
          </a:p>
          <a:p>
            <a:pPr indent="0" lvl="0" marL="457200" rtl="0" algn="ctr">
              <a:spcBef>
                <a:spcPts val="640"/>
              </a:spcBef>
              <a:spcAft>
                <a:spcPts val="0"/>
              </a:spcAft>
              <a:buNone/>
            </a:pPr>
            <a:r>
              <a:rPr b="1" lang="en-US" u="sng">
                <a:solidFill>
                  <a:schemeClr val="hlink"/>
                </a:solidFill>
                <a:hlinkClick r:id="rId3"/>
              </a:rPr>
              <a:t>hmiscfl.org</a:t>
            </a:r>
            <a:endParaRPr sz="500"/>
          </a:p>
          <a:p>
            <a:pPr indent="0" lvl="0" marL="457200" marR="0" rtl="0" algn="ctr">
              <a:lnSpc>
                <a:spcPct val="100000"/>
              </a:lnSpc>
              <a:spcBef>
                <a:spcPts val="640"/>
              </a:spcBef>
              <a:spcAft>
                <a:spcPts val="0"/>
              </a:spcAft>
              <a:buNone/>
            </a:pPr>
            <a:r>
              <a:rPr b="1" lang="en-US" u="sng">
                <a:solidFill>
                  <a:schemeClr val="hlink"/>
                </a:solidFill>
              </a:rPr>
              <a:t>https://www.hmiscfl.org/training/datadefinitions/</a:t>
            </a:r>
            <a:endParaRPr b="1" u="sng">
              <a:solidFill>
                <a:schemeClr val="hlink"/>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018_HMIS PowerPoint 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018_HMIS PowerPoint 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