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8" r:id="rId5"/>
    <p:sldMasterId id="2147483659"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Lst>
  <p:sldSz cy="6858000" cx="9144000"/>
  <p:notesSz cx="6858000" cy="9144000"/>
  <p:embeddedFontLst>
    <p:embeddedFont>
      <p:font typeface="Cabin"/>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6E8FB5C-CC02-4FC0-8086-391A3FE06DDE}">
  <a:tblStyle styleId="{46E8FB5C-CC02-4FC0-8086-391A3FE06DD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20" Type="http://schemas.openxmlformats.org/officeDocument/2006/relationships/slide" Target="slides/slide13.xml"/><Relationship Id="rId42" Type="http://schemas.openxmlformats.org/officeDocument/2006/relationships/slide" Target="slides/slide35.xml"/><Relationship Id="rId41" Type="http://schemas.openxmlformats.org/officeDocument/2006/relationships/slide" Target="slides/slide34.xml"/><Relationship Id="rId22" Type="http://schemas.openxmlformats.org/officeDocument/2006/relationships/slide" Target="slides/slide15.xml"/><Relationship Id="rId44" Type="http://schemas.openxmlformats.org/officeDocument/2006/relationships/font" Target="fonts/Cabin-regular.fntdata"/><Relationship Id="rId21" Type="http://schemas.openxmlformats.org/officeDocument/2006/relationships/slide" Target="slides/slide14.xml"/><Relationship Id="rId43" Type="http://schemas.openxmlformats.org/officeDocument/2006/relationships/slide" Target="slides/slide36.xml"/><Relationship Id="rId24" Type="http://schemas.openxmlformats.org/officeDocument/2006/relationships/slide" Target="slides/slide17.xml"/><Relationship Id="rId46" Type="http://schemas.openxmlformats.org/officeDocument/2006/relationships/font" Target="fonts/Cabin-italic.fntdata"/><Relationship Id="rId23" Type="http://schemas.openxmlformats.org/officeDocument/2006/relationships/slide" Target="slides/slide16.xml"/><Relationship Id="rId45" Type="http://schemas.openxmlformats.org/officeDocument/2006/relationships/font" Target="fonts/Cabin-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47" Type="http://schemas.openxmlformats.org/officeDocument/2006/relationships/font" Target="fonts/Cabin-boldItalic.fntdata"/><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slide" Target="slides/slide30.xml"/><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slide" Target="slides/slide32.xml"/><Relationship Id="rId16" Type="http://schemas.openxmlformats.org/officeDocument/2006/relationships/slide" Target="slides/slide9.xml"/><Relationship Id="rId38" Type="http://schemas.openxmlformats.org/officeDocument/2006/relationships/slide" Target="slides/slide31.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miscfl.org/wp-content/uploads/2022/07/Meeting-Minutes-HMIS-Advisory-Committee-2022-07-12.pdf"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Call to order: Wyatt   -All in attendance verify name, add agency</a:t>
            </a:r>
            <a:endParaRPr/>
          </a:p>
          <a:p>
            <a:pPr indent="0" lvl="0" marL="0" rtl="0" algn="l">
              <a:spcBef>
                <a:spcPts val="0"/>
              </a:spcBef>
              <a:spcAft>
                <a:spcPts val="0"/>
              </a:spcAft>
              <a:buNone/>
            </a:pPr>
            <a:r>
              <a:rPr lang="en-US"/>
              <a:t>Next slide: Wyatt (agenda)</a:t>
            </a:r>
            <a:endParaRPr/>
          </a:p>
        </p:txBody>
      </p:sp>
      <p:sp>
        <p:nvSpPr>
          <p:cNvPr id="59" name="Google Shape;59;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1530725f326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1530725f326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Presenter: Chuck</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Next Slide: Chuck</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1530725f326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1530725f32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Presenter: Chuck</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Next Slide: Chuck</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1530725f326_0_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1530725f326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Presenter: Chuck</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Next Slide: Chuck</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1530725f326_0_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1530725f326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Presenter: Chuck  -Yield time to Chair</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Next Slide: Ashley</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14149fa151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14149fa15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Presenter: Ashley</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Next Slide: Ashley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152368e2b43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152368e2b4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Presenter: Ashley   -Yield time to Chair</a:t>
            </a:r>
            <a:endParaRPr/>
          </a:p>
          <a:p>
            <a:pPr indent="0" lvl="0" marL="0" rtl="0" algn="l">
              <a:spcBef>
                <a:spcPts val="0"/>
              </a:spcBef>
              <a:spcAft>
                <a:spcPts val="0"/>
              </a:spcAft>
              <a:buNone/>
            </a:pPr>
            <a:r>
              <a:rPr lang="en-US"/>
              <a:t>Next Slide: Racquel</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118a8affd89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118a8affd8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Clr>
                <a:schemeClr val="dk1"/>
              </a:buClr>
              <a:buSzPts val="1100"/>
              <a:buFont typeface="Arial"/>
              <a:buNone/>
            </a:pPr>
            <a:r>
              <a:rPr lang="en-US" sz="1400">
                <a:solidFill>
                  <a:schemeClr val="dk1"/>
                </a:solidFill>
              </a:rPr>
              <a:t>Presenter: Racquel</a:t>
            </a:r>
            <a:endParaRPr sz="1400">
              <a:solidFill>
                <a:schemeClr val="dk1"/>
              </a:solidFill>
            </a:endParaRPr>
          </a:p>
          <a:p>
            <a:pPr indent="0" lvl="0" marL="0" rtl="0" algn="l">
              <a:spcBef>
                <a:spcPts val="360"/>
              </a:spcBef>
              <a:spcAft>
                <a:spcPts val="0"/>
              </a:spcAft>
              <a:buClr>
                <a:schemeClr val="dk1"/>
              </a:buClr>
              <a:buSzPts val="1100"/>
              <a:buFont typeface="Arial"/>
              <a:buNone/>
            </a:pPr>
            <a:r>
              <a:rPr lang="en-US" sz="1400">
                <a:solidFill>
                  <a:schemeClr val="dk1"/>
                </a:solidFill>
              </a:rPr>
              <a:t>Next Slide: Racquel</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eeb3639e08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Clr>
                <a:schemeClr val="dk1"/>
              </a:buClr>
              <a:buSzPts val="1100"/>
              <a:buFont typeface="Arial"/>
              <a:buNone/>
            </a:pPr>
            <a:r>
              <a:rPr lang="en-US" sz="1400">
                <a:solidFill>
                  <a:schemeClr val="dk1"/>
                </a:solidFill>
              </a:rPr>
              <a:t>Presenter: Racquel</a:t>
            </a:r>
            <a:endParaRPr sz="1400">
              <a:solidFill>
                <a:schemeClr val="dk1"/>
              </a:solidFill>
            </a:endParaRPr>
          </a:p>
          <a:p>
            <a:pPr indent="0" lvl="0" marL="0" rtl="0" algn="l">
              <a:spcBef>
                <a:spcPts val="360"/>
              </a:spcBef>
              <a:spcAft>
                <a:spcPts val="0"/>
              </a:spcAft>
              <a:buClr>
                <a:schemeClr val="dk1"/>
              </a:buClr>
              <a:buSzPts val="1100"/>
              <a:buFont typeface="Arial"/>
              <a:buNone/>
            </a:pPr>
            <a:r>
              <a:rPr lang="en-US" sz="1400">
                <a:solidFill>
                  <a:schemeClr val="dk1"/>
                </a:solidFill>
              </a:rPr>
              <a:t>Next Slide: Racquel</a:t>
            </a:r>
            <a:endParaRPr/>
          </a:p>
        </p:txBody>
      </p:sp>
      <p:sp>
        <p:nvSpPr>
          <p:cNvPr id="161" name="Google Shape;161;geeb3639e08_0_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712231552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Clr>
                <a:schemeClr val="dk1"/>
              </a:buClr>
              <a:buSzPts val="1100"/>
              <a:buFont typeface="Arial"/>
              <a:buNone/>
            </a:pPr>
            <a:r>
              <a:rPr lang="en-US" sz="1400">
                <a:solidFill>
                  <a:schemeClr val="dk1"/>
                </a:solidFill>
              </a:rPr>
              <a:t>Presenter: Racquel    -Yield time to Chair</a:t>
            </a:r>
            <a:endParaRPr sz="1400">
              <a:solidFill>
                <a:schemeClr val="dk1"/>
              </a:solidFill>
            </a:endParaRPr>
          </a:p>
          <a:p>
            <a:pPr indent="0" lvl="0" marL="0" rtl="0" algn="l">
              <a:spcBef>
                <a:spcPts val="360"/>
              </a:spcBef>
              <a:spcAft>
                <a:spcPts val="0"/>
              </a:spcAft>
              <a:buClr>
                <a:schemeClr val="dk1"/>
              </a:buClr>
              <a:buSzPts val="1100"/>
              <a:buFont typeface="Arial"/>
              <a:buNone/>
            </a:pPr>
            <a:r>
              <a:rPr lang="en-US" sz="1400">
                <a:solidFill>
                  <a:schemeClr val="dk1"/>
                </a:solidFill>
              </a:rPr>
              <a:t>Next Slide: Wyatt</a:t>
            </a:r>
            <a:endParaRPr/>
          </a:p>
        </p:txBody>
      </p:sp>
      <p:sp>
        <p:nvSpPr>
          <p:cNvPr id="168" name="Google Shape;168;g7122315523_0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512c971e62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Presenter: Wyatt  -2 minute presentation each</a:t>
            </a:r>
            <a:endParaRPr/>
          </a:p>
          <a:p>
            <a:pPr indent="0" lvl="0" marL="0" rtl="0" algn="l">
              <a:spcBef>
                <a:spcPts val="0"/>
              </a:spcBef>
              <a:spcAft>
                <a:spcPts val="0"/>
              </a:spcAft>
              <a:buNone/>
            </a:pPr>
            <a:r>
              <a:rPr lang="en-US"/>
              <a:t>Next Slide: Wyatt</a:t>
            </a:r>
            <a:endParaRPr/>
          </a:p>
        </p:txBody>
      </p:sp>
      <p:sp>
        <p:nvSpPr>
          <p:cNvPr id="176" name="Google Shape;176;g1512c971e62_0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ecdd47279f_3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Presenter: Wyatt</a:t>
            </a:r>
            <a:endParaRPr/>
          </a:p>
          <a:p>
            <a:pPr indent="0" lvl="0" marL="0" rtl="0" algn="l">
              <a:spcBef>
                <a:spcPts val="0"/>
              </a:spcBef>
              <a:spcAft>
                <a:spcPts val="0"/>
              </a:spcAft>
              <a:buNone/>
            </a:pPr>
            <a:r>
              <a:rPr lang="en-US"/>
              <a:t>Next Slide: Wyatt</a:t>
            </a:r>
            <a:endParaRPr/>
          </a:p>
        </p:txBody>
      </p:sp>
      <p:sp>
        <p:nvSpPr>
          <p:cNvPr id="65" name="Google Shape;65;gecdd47279f_3_1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1512c971e62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1512c971e62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Clr>
                <a:schemeClr val="dk1"/>
              </a:buClr>
              <a:buSzPts val="1100"/>
              <a:buFont typeface="Arial"/>
              <a:buNone/>
            </a:pPr>
            <a:r>
              <a:rPr lang="en-US" sz="1400">
                <a:solidFill>
                  <a:schemeClr val="dk1"/>
                </a:solidFill>
              </a:rPr>
              <a:t>Presenter: Wyatt   -Committee members 2 minute speaking time each</a:t>
            </a:r>
            <a:endParaRPr sz="1400">
              <a:solidFill>
                <a:schemeClr val="dk1"/>
              </a:solidFill>
            </a:endParaRPr>
          </a:p>
          <a:p>
            <a:pPr indent="0" lvl="0" marL="0" rtl="0" algn="l">
              <a:spcBef>
                <a:spcPts val="360"/>
              </a:spcBef>
              <a:spcAft>
                <a:spcPts val="0"/>
              </a:spcAft>
              <a:buClr>
                <a:schemeClr val="dk1"/>
              </a:buClr>
              <a:buSzPts val="1100"/>
              <a:buFont typeface="Arial"/>
              <a:buNone/>
            </a:pPr>
            <a:r>
              <a:rPr lang="en-US" sz="1400">
                <a:solidFill>
                  <a:schemeClr val="dk1"/>
                </a:solidFill>
              </a:rPr>
              <a:t>Next Slide: Brittney  (Explanation of Case Load HOH v. Family)</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3920bbdb2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Presenter: Brittney   -Yield time to Chair   -Chair offers speakers 2 minutes each</a:t>
            </a:r>
            <a:endParaRPr/>
          </a:p>
          <a:p>
            <a:pPr indent="0" lvl="0" marL="0" rtl="0" algn="l">
              <a:spcBef>
                <a:spcPts val="0"/>
              </a:spcBef>
              <a:spcAft>
                <a:spcPts val="0"/>
              </a:spcAft>
              <a:buNone/>
            </a:pPr>
            <a:r>
              <a:rPr lang="en-US"/>
              <a:t>Next Slide: Wyatt</a:t>
            </a:r>
            <a:endParaRPr/>
          </a:p>
        </p:txBody>
      </p:sp>
      <p:sp>
        <p:nvSpPr>
          <p:cNvPr id="188" name="Google Shape;188;g13920bbdb21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38ff9372b8_0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138ff9372b8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Clr>
                <a:schemeClr val="dk1"/>
              </a:buClr>
              <a:buSzPts val="1100"/>
              <a:buFont typeface="Arial"/>
              <a:buNone/>
            </a:pPr>
            <a:r>
              <a:rPr lang="en-US" sz="1400">
                <a:solidFill>
                  <a:schemeClr val="dk1"/>
                </a:solidFill>
              </a:rPr>
              <a:t>Presenter: Wyatt  -Committee members present 2 minutes each</a:t>
            </a:r>
            <a:endParaRPr sz="1400">
              <a:solidFill>
                <a:schemeClr val="dk1"/>
              </a:solidFill>
            </a:endParaRPr>
          </a:p>
          <a:p>
            <a:pPr indent="0" lvl="0" marL="0" rtl="0" algn="l">
              <a:spcBef>
                <a:spcPts val="360"/>
              </a:spcBef>
              <a:spcAft>
                <a:spcPts val="0"/>
              </a:spcAft>
              <a:buClr>
                <a:schemeClr val="dk1"/>
              </a:buClr>
              <a:buSzPts val="1100"/>
              <a:buFont typeface="Arial"/>
              <a:buNone/>
            </a:pPr>
            <a:r>
              <a:rPr lang="en-US" sz="1400">
                <a:solidFill>
                  <a:schemeClr val="dk1"/>
                </a:solidFill>
              </a:rPr>
              <a:t>Next Slide: Brittney  (Record Delete Authorization explanation)</a:t>
            </a: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13920bbdb21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Presenter: Brittney   -Yield time to Chair  -Chair authorizes each speaker 2 minutes</a:t>
            </a:r>
            <a:endParaRPr/>
          </a:p>
          <a:p>
            <a:pPr indent="0" lvl="0" marL="0" rtl="0" algn="l">
              <a:spcBef>
                <a:spcPts val="0"/>
              </a:spcBef>
              <a:spcAft>
                <a:spcPts val="0"/>
              </a:spcAft>
              <a:buNone/>
            </a:pPr>
            <a:r>
              <a:rPr lang="en-US"/>
              <a:t>Next Slide: Wyatt</a:t>
            </a:r>
            <a:endParaRPr/>
          </a:p>
        </p:txBody>
      </p:sp>
      <p:sp>
        <p:nvSpPr>
          <p:cNvPr id="201" name="Google Shape;201;g13920bbdb21_0_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138ff9372b8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138ff9372b8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Clr>
                <a:schemeClr val="dk1"/>
              </a:buClr>
              <a:buSzPts val="1100"/>
              <a:buFont typeface="Arial"/>
              <a:buNone/>
            </a:pPr>
            <a:r>
              <a:rPr lang="en-US" sz="1400">
                <a:solidFill>
                  <a:schemeClr val="dk1"/>
                </a:solidFill>
              </a:rPr>
              <a:t>Presenter: Wyatt    -Committee members present up to 2 minutes each</a:t>
            </a:r>
            <a:endParaRPr sz="1400">
              <a:solidFill>
                <a:schemeClr val="dk1"/>
              </a:solidFill>
            </a:endParaRPr>
          </a:p>
          <a:p>
            <a:pPr indent="0" lvl="0" marL="0" rtl="0" algn="l">
              <a:spcBef>
                <a:spcPts val="360"/>
              </a:spcBef>
              <a:spcAft>
                <a:spcPts val="0"/>
              </a:spcAft>
              <a:buClr>
                <a:schemeClr val="dk1"/>
              </a:buClr>
              <a:buSzPts val="1100"/>
              <a:buFont typeface="Arial"/>
              <a:buNone/>
            </a:pPr>
            <a:r>
              <a:rPr lang="en-US" sz="1400">
                <a:solidFill>
                  <a:schemeClr val="dk1"/>
                </a:solidFill>
              </a:rPr>
              <a:t>Next Slide: Wyatt</a:t>
            </a:r>
            <a:endParaRPr>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138ff9372b8_0_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138ff9372b8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Clr>
                <a:schemeClr val="dk1"/>
              </a:buClr>
              <a:buSzPts val="1100"/>
              <a:buFont typeface="Arial"/>
              <a:buNone/>
            </a:pPr>
            <a:r>
              <a:rPr lang="en-US" sz="1400">
                <a:solidFill>
                  <a:schemeClr val="dk1"/>
                </a:solidFill>
              </a:rPr>
              <a:t>Presenter: Wyatt</a:t>
            </a:r>
            <a:endParaRPr sz="1400">
              <a:solidFill>
                <a:schemeClr val="dk1"/>
              </a:solidFill>
            </a:endParaRPr>
          </a:p>
          <a:p>
            <a:pPr indent="0" lvl="0" marL="0" rtl="0" algn="l">
              <a:spcBef>
                <a:spcPts val="360"/>
              </a:spcBef>
              <a:spcAft>
                <a:spcPts val="0"/>
              </a:spcAft>
              <a:buClr>
                <a:schemeClr val="dk1"/>
              </a:buClr>
              <a:buSzPts val="1100"/>
              <a:buFont typeface="Arial"/>
              <a:buNone/>
            </a:pPr>
            <a:r>
              <a:rPr lang="en-US" sz="1400">
                <a:solidFill>
                  <a:schemeClr val="dk1"/>
                </a:solidFill>
              </a:rPr>
              <a:t>Next Slide: Wyatt</a:t>
            </a:r>
            <a:endParaRPr>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1512c971e62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Presenter: Wyatt   </a:t>
            </a:r>
            <a:r>
              <a:rPr lang="en-US" sz="1400">
                <a:solidFill>
                  <a:schemeClr val="dk1"/>
                </a:solidFill>
              </a:rPr>
              <a:t>-Yield to HMIS Team Liaison to conduct Roll Call Vote for Chair  -Yield time to Chair</a:t>
            </a:r>
            <a:endParaRPr/>
          </a:p>
          <a:p>
            <a:pPr indent="0" lvl="0" marL="0" rtl="0" algn="l">
              <a:spcBef>
                <a:spcPts val="0"/>
              </a:spcBef>
              <a:spcAft>
                <a:spcPts val="0"/>
              </a:spcAft>
              <a:buNone/>
            </a:pPr>
            <a:r>
              <a:rPr lang="en-US"/>
              <a:t>Next Slide: Wyatt</a:t>
            </a:r>
            <a:endParaRPr/>
          </a:p>
        </p:txBody>
      </p:sp>
      <p:sp>
        <p:nvSpPr>
          <p:cNvPr id="219" name="Google Shape;219;g1512c971e62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138ff9372b8_0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138ff9372b8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Clr>
                <a:schemeClr val="dk1"/>
              </a:buClr>
              <a:buSzPts val="1100"/>
              <a:buFont typeface="Arial"/>
              <a:buNone/>
            </a:pPr>
            <a:r>
              <a:rPr lang="en-US" sz="1400">
                <a:solidFill>
                  <a:schemeClr val="dk1"/>
                </a:solidFill>
              </a:rPr>
              <a:t>Presenter: Wyatt   -Final draft of Amendment 1</a:t>
            </a:r>
            <a:endParaRPr sz="1400">
              <a:solidFill>
                <a:schemeClr val="dk1"/>
              </a:solidFill>
            </a:endParaRPr>
          </a:p>
          <a:p>
            <a:pPr indent="0" lvl="0" marL="0" rtl="0" algn="l">
              <a:spcBef>
                <a:spcPts val="360"/>
              </a:spcBef>
              <a:spcAft>
                <a:spcPts val="0"/>
              </a:spcAft>
              <a:buClr>
                <a:schemeClr val="dk1"/>
              </a:buClr>
              <a:buSzPts val="1100"/>
              <a:buFont typeface="Arial"/>
              <a:buNone/>
            </a:pPr>
            <a:r>
              <a:rPr lang="en-US" sz="1400">
                <a:solidFill>
                  <a:schemeClr val="dk1"/>
                </a:solidFill>
              </a:rPr>
              <a:t>Next Slide: Wyatt</a:t>
            </a:r>
            <a:endParaRPr>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138ff9372b8_0_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138ff9372b8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Clr>
                <a:schemeClr val="dk1"/>
              </a:buClr>
              <a:buSzPts val="1100"/>
              <a:buFont typeface="Arial"/>
              <a:buNone/>
            </a:pPr>
            <a:r>
              <a:rPr lang="en-US" sz="1400">
                <a:solidFill>
                  <a:schemeClr val="dk1"/>
                </a:solidFill>
              </a:rPr>
              <a:t>Presenter: Wyatt   -Roll Call Vote  HOH OR FAMILY</a:t>
            </a:r>
            <a:endParaRPr sz="1400">
              <a:solidFill>
                <a:schemeClr val="dk1"/>
              </a:solidFill>
            </a:endParaRPr>
          </a:p>
          <a:p>
            <a:pPr indent="0" lvl="0" marL="0" rtl="0" algn="l">
              <a:spcBef>
                <a:spcPts val="360"/>
              </a:spcBef>
              <a:spcAft>
                <a:spcPts val="0"/>
              </a:spcAft>
              <a:buClr>
                <a:schemeClr val="dk1"/>
              </a:buClr>
              <a:buSzPts val="1100"/>
              <a:buFont typeface="Arial"/>
              <a:buNone/>
            </a:pPr>
            <a:r>
              <a:rPr lang="en-US" sz="1400">
                <a:solidFill>
                  <a:schemeClr val="dk1"/>
                </a:solidFill>
              </a:rPr>
              <a:t>Next Slide: Wyatt</a:t>
            </a:r>
            <a:endParaRPr>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138ff9372b8_0_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138ff9372b8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Clr>
                <a:schemeClr val="dk1"/>
              </a:buClr>
              <a:buSzPts val="1100"/>
              <a:buFont typeface="Arial"/>
              <a:buNone/>
            </a:pPr>
            <a:r>
              <a:rPr lang="en-US" sz="1400">
                <a:solidFill>
                  <a:schemeClr val="dk1"/>
                </a:solidFill>
              </a:rPr>
              <a:t>Presenter: Wyatt   -Roll Call Vote  User authorization for ________ | Program Manager/Liaison authorization for _______ </a:t>
            </a:r>
            <a:endParaRPr sz="1400">
              <a:solidFill>
                <a:schemeClr val="dk1"/>
              </a:solidFill>
            </a:endParaRPr>
          </a:p>
          <a:p>
            <a:pPr indent="0" lvl="0" marL="0" rtl="0" algn="l">
              <a:spcBef>
                <a:spcPts val="360"/>
              </a:spcBef>
              <a:spcAft>
                <a:spcPts val="0"/>
              </a:spcAft>
              <a:buClr>
                <a:schemeClr val="dk1"/>
              </a:buClr>
              <a:buSzPts val="1100"/>
              <a:buFont typeface="Arial"/>
              <a:buNone/>
            </a:pPr>
            <a:r>
              <a:rPr lang="en-US" sz="1400">
                <a:solidFill>
                  <a:schemeClr val="dk1"/>
                </a:solidFill>
              </a:rPr>
              <a:t>Next Slide: Wyatt</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fd6a6a52c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Presenter: Wyatt   -Committee Roll Call   -July Minutes Roll Call Vote (</a:t>
            </a:r>
            <a:r>
              <a:rPr lang="en-US" u="sng">
                <a:solidFill>
                  <a:schemeClr val="hlink"/>
                </a:solidFill>
                <a:hlinkClick r:id="rId2"/>
              </a:rPr>
              <a:t>Meeting Minutes - HMIS Advisory Committee 2022-07-12 (hmiscfl.org)</a:t>
            </a:r>
            <a:r>
              <a:rPr lang="en-US"/>
              <a:t>)</a:t>
            </a:r>
            <a:endParaRPr/>
          </a:p>
          <a:p>
            <a:pPr indent="0" lvl="0" marL="0" rtl="0" algn="l">
              <a:spcBef>
                <a:spcPts val="0"/>
              </a:spcBef>
              <a:spcAft>
                <a:spcPts val="0"/>
              </a:spcAft>
              <a:buNone/>
            </a:pPr>
            <a:r>
              <a:rPr lang="en-US"/>
              <a:t>Next Slide: Wyatt (Agenda Roll Call)</a:t>
            </a:r>
            <a:endParaRPr/>
          </a:p>
        </p:txBody>
      </p:sp>
      <p:sp>
        <p:nvSpPr>
          <p:cNvPr id="73" name="Google Shape;73;gfd6a6a52c6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138ff9372b8_0_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138ff9372b8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360"/>
              </a:spcBef>
              <a:spcAft>
                <a:spcPts val="0"/>
              </a:spcAft>
              <a:buClr>
                <a:schemeClr val="dk1"/>
              </a:buClr>
              <a:buSzPts val="1100"/>
              <a:buFont typeface="Arial"/>
              <a:buNone/>
            </a:pPr>
            <a:r>
              <a:rPr lang="en-US" sz="1400">
                <a:solidFill>
                  <a:schemeClr val="dk1"/>
                </a:solidFill>
              </a:rPr>
              <a:t>Presenter: Wyatt  -Open to motions by committee members   -Transition Updates</a:t>
            </a:r>
            <a:endParaRPr sz="1400">
              <a:solidFill>
                <a:schemeClr val="dk1"/>
              </a:solidFill>
            </a:endParaRPr>
          </a:p>
          <a:p>
            <a:pPr indent="0" lvl="0" marL="0" rtl="0" algn="l">
              <a:spcBef>
                <a:spcPts val="360"/>
              </a:spcBef>
              <a:spcAft>
                <a:spcPts val="0"/>
              </a:spcAft>
              <a:buClr>
                <a:schemeClr val="dk1"/>
              </a:buClr>
              <a:buSzPts val="1100"/>
              <a:buFont typeface="Arial"/>
              <a:buNone/>
            </a:pPr>
            <a:r>
              <a:rPr lang="en-US" sz="1400">
                <a:solidFill>
                  <a:schemeClr val="dk1"/>
                </a:solidFill>
              </a:rPr>
              <a:t>Next Slide: Brittney</a:t>
            </a:r>
            <a:endParaRPr>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1512c971e62_0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1512c971e62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Presenter: Brittney</a:t>
            </a:r>
            <a:endParaRPr/>
          </a:p>
          <a:p>
            <a:pPr indent="0" lvl="0" marL="0" rtl="0" algn="l">
              <a:spcBef>
                <a:spcPts val="0"/>
              </a:spcBef>
              <a:spcAft>
                <a:spcPts val="0"/>
              </a:spcAft>
              <a:buNone/>
            </a:pPr>
            <a:r>
              <a:rPr lang="en-US"/>
              <a:t>Next slide: Brittney</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1530725f326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Presenter: Brittney</a:t>
            </a:r>
            <a:endParaRPr/>
          </a:p>
          <a:p>
            <a:pPr indent="0" lvl="0" marL="0" rtl="0" algn="l">
              <a:spcBef>
                <a:spcPts val="0"/>
              </a:spcBef>
              <a:spcAft>
                <a:spcPts val="0"/>
              </a:spcAft>
              <a:buNone/>
            </a:pPr>
            <a:r>
              <a:rPr lang="en-US"/>
              <a:t>Next Slide: Brittney</a:t>
            </a:r>
            <a:endParaRPr/>
          </a:p>
        </p:txBody>
      </p:sp>
      <p:sp>
        <p:nvSpPr>
          <p:cNvPr id="255" name="Google Shape;255;g1530725f326_3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13920bbdb2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Presenter: Brittney</a:t>
            </a:r>
            <a:endParaRPr/>
          </a:p>
          <a:p>
            <a:pPr indent="0" lvl="0" marL="0" rtl="0" algn="l">
              <a:spcBef>
                <a:spcPts val="0"/>
              </a:spcBef>
              <a:spcAft>
                <a:spcPts val="0"/>
              </a:spcAft>
              <a:buNone/>
            </a:pPr>
            <a:r>
              <a:rPr lang="en-US"/>
              <a:t>Next Slide: Wyatt</a:t>
            </a:r>
            <a:endParaRPr/>
          </a:p>
        </p:txBody>
      </p:sp>
      <p:sp>
        <p:nvSpPr>
          <p:cNvPr id="261" name="Google Shape;261;g13920bbdb21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fd6a6a52c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Presenter: Wyatt</a:t>
            </a:r>
            <a:endParaRPr/>
          </a:p>
          <a:p>
            <a:pPr indent="0" lvl="0" marL="0" rtl="0" algn="l">
              <a:spcBef>
                <a:spcPts val="0"/>
              </a:spcBef>
              <a:spcAft>
                <a:spcPts val="0"/>
              </a:spcAft>
              <a:buNone/>
            </a:pPr>
            <a:r>
              <a:rPr lang="en-US"/>
              <a:t>Next Slide: Wyatt</a:t>
            </a:r>
            <a:endParaRPr/>
          </a:p>
        </p:txBody>
      </p:sp>
      <p:sp>
        <p:nvSpPr>
          <p:cNvPr id="267" name="Google Shape;267;gfd6a6a52c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52b091bc77_4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52b091bc77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114149fa151_2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Wyatt Closes Meeting</a:t>
            </a:r>
            <a:endParaRPr/>
          </a:p>
        </p:txBody>
      </p:sp>
      <p:sp>
        <p:nvSpPr>
          <p:cNvPr id="280" name="Google Shape;280;g114149fa151_2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1394e12a402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Presenter: Wyatt    -Agenda Roll Call Vote</a:t>
            </a:r>
            <a:endParaRPr/>
          </a:p>
          <a:p>
            <a:pPr indent="0" lvl="0" marL="0" rtl="0" algn="l">
              <a:spcBef>
                <a:spcPts val="0"/>
              </a:spcBef>
              <a:spcAft>
                <a:spcPts val="0"/>
              </a:spcAft>
              <a:buNone/>
            </a:pPr>
            <a:r>
              <a:rPr lang="en-US"/>
              <a:t>Next:  Wyatt</a:t>
            </a:r>
            <a:endParaRPr/>
          </a:p>
          <a:p>
            <a:pPr indent="0" lvl="0" marL="0" rtl="0" algn="l">
              <a:spcBef>
                <a:spcPts val="0"/>
              </a:spcBef>
              <a:spcAft>
                <a:spcPts val="0"/>
              </a:spcAft>
              <a:buNone/>
            </a:pPr>
            <a:r>
              <a:t/>
            </a:r>
            <a:endParaRPr/>
          </a:p>
        </p:txBody>
      </p:sp>
      <p:sp>
        <p:nvSpPr>
          <p:cNvPr id="79" name="Google Shape;79;g1394e12a402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138ff9372b8_0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138ff9372b8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Presenter: Wyatt</a:t>
            </a:r>
            <a:endParaRPr/>
          </a:p>
          <a:p>
            <a:pPr indent="0" lvl="0" marL="0" rtl="0" algn="l">
              <a:spcBef>
                <a:spcPts val="0"/>
              </a:spcBef>
              <a:spcAft>
                <a:spcPts val="0"/>
              </a:spcAft>
              <a:buNone/>
            </a:pPr>
            <a:r>
              <a:rPr lang="en-US"/>
              <a:t>Next Slide: Tino</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138ff9372b8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138ff9372b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Presenter: Tino</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Next Slide: Tino</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530725f326_2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530725f326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Presenter: Tino  -Yield time to Chair</a:t>
            </a:r>
            <a:endParaRPr/>
          </a:p>
          <a:p>
            <a:pPr indent="0" lvl="0" marL="0" rtl="0" algn="l">
              <a:spcBef>
                <a:spcPts val="0"/>
              </a:spcBef>
              <a:spcAft>
                <a:spcPts val="0"/>
              </a:spcAft>
              <a:buNone/>
            </a:pPr>
            <a:r>
              <a:rPr lang="en-US"/>
              <a:t>Next slide: Chuck</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1530725f32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1530725f32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Presenter: Chuck</a:t>
            </a:r>
            <a:endParaRPr/>
          </a:p>
          <a:p>
            <a:pPr indent="0" lvl="0" marL="0" rtl="0" algn="l">
              <a:spcBef>
                <a:spcPts val="0"/>
              </a:spcBef>
              <a:spcAft>
                <a:spcPts val="0"/>
              </a:spcAft>
              <a:buNone/>
            </a:pPr>
            <a:r>
              <a:rPr lang="en-US"/>
              <a:t>Next Slide: Chuck</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530725f326_0_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1530725f326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Presenter: Chuck</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Next Slide: Chuck</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10" name="Shape 10"/>
        <p:cNvGrpSpPr/>
        <p:nvPr/>
      </p:nvGrpSpPr>
      <p:grpSpPr>
        <a:xfrm>
          <a:off x="0" y="0"/>
          <a:ext cx="0" cy="0"/>
          <a:chOff x="0" y="0"/>
          <a:chExt cx="0" cy="0"/>
        </a:xfrm>
      </p:grpSpPr>
      <p:sp>
        <p:nvSpPr>
          <p:cNvPr id="11" name="Google Shape;11;p2"/>
          <p:cNvSpPr/>
          <p:nvPr/>
        </p:nvSpPr>
        <p:spPr>
          <a:xfrm>
            <a:off x="0" y="1537930"/>
            <a:ext cx="9144000" cy="4832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rPr b="1" i="0" lang="en-US" sz="5400" u="none" cap="none" strike="noStrike">
                <a:solidFill>
                  <a:srgbClr val="002060"/>
                </a:solidFill>
                <a:latin typeface="Calibri"/>
                <a:ea typeface="Calibri"/>
                <a:cs typeface="Calibri"/>
                <a:sym typeface="Calibri"/>
              </a:rPr>
              <a:t>Introduction to HMIS</a:t>
            </a:r>
            <a:endParaRPr/>
          </a:p>
          <a:p>
            <a:pPr indent="0" lvl="0" marL="0" marR="0" rtl="0" algn="ctr">
              <a:lnSpc>
                <a:spcPct val="100000"/>
              </a:lnSpc>
              <a:spcBef>
                <a:spcPts val="0"/>
              </a:spcBef>
              <a:spcAft>
                <a:spcPts val="0"/>
              </a:spcAft>
              <a:buNone/>
            </a:pPr>
            <a:r>
              <a:rPr b="1" i="0" lang="en-US" sz="5400" u="none" cap="none" strike="noStrike">
                <a:solidFill>
                  <a:srgbClr val="002060"/>
                </a:solidFill>
                <a:latin typeface="Calibri"/>
                <a:ea typeface="Calibri"/>
                <a:cs typeface="Calibri"/>
                <a:sym typeface="Calibri"/>
              </a:rPr>
              <a:t>Continuum of Care FL-507</a:t>
            </a:r>
            <a:endParaRPr/>
          </a:p>
          <a:p>
            <a:pPr indent="0" lvl="0" marL="0" marR="0" rtl="0" algn="ctr">
              <a:lnSpc>
                <a:spcPct val="100000"/>
              </a:lnSpc>
              <a:spcBef>
                <a:spcPts val="0"/>
              </a:spcBef>
              <a:spcAft>
                <a:spcPts val="0"/>
              </a:spcAft>
              <a:buNone/>
            </a:pPr>
            <a:r>
              <a:t/>
            </a:r>
            <a:endParaRPr b="1" i="0" sz="5400" u="none" cap="none" strike="noStrike">
              <a:solidFill>
                <a:srgbClr val="00206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b="0" i="0" sz="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rPr b="0" i="0" lang="en-US" sz="2000" u="none" cap="none" strike="noStrike">
                <a:solidFill>
                  <a:schemeClr val="dk1"/>
                </a:solidFill>
                <a:latin typeface="Calibri"/>
                <a:ea typeface="Calibri"/>
                <a:cs typeface="Calibri"/>
                <a:sym typeface="Calibri"/>
              </a:rPr>
              <a:t>Homeless Services Network of Central Florida</a:t>
            </a:r>
            <a:endParaRPr b="0" i="0" sz="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US" sz="2000" u="none" cap="none" strike="noStrike">
                <a:solidFill>
                  <a:schemeClr val="dk1"/>
                </a:solidFill>
                <a:latin typeface="Calibri"/>
                <a:ea typeface="Calibri"/>
                <a:cs typeface="Calibri"/>
                <a:sym typeface="Calibri"/>
              </a:rPr>
              <a:t>4065-D L.B. McLeod Road</a:t>
            </a:r>
            <a:endParaRPr b="0" i="0" sz="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US" sz="2000" u="none" cap="none" strike="noStrike">
                <a:solidFill>
                  <a:schemeClr val="dk1"/>
                </a:solidFill>
                <a:latin typeface="Calibri"/>
                <a:ea typeface="Calibri"/>
                <a:cs typeface="Calibri"/>
                <a:sym typeface="Calibri"/>
              </a:rPr>
              <a:t>Orlando, FL 32811</a:t>
            </a:r>
            <a:endParaRPr b="0" i="0" sz="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US" sz="2000" u="none" cap="none" strike="noStrike">
                <a:solidFill>
                  <a:schemeClr val="dk1"/>
                </a:solidFill>
                <a:latin typeface="Calibri"/>
                <a:ea typeface="Calibri"/>
                <a:cs typeface="Calibri"/>
                <a:sym typeface="Calibri"/>
              </a:rPr>
              <a:t>Phone: (407) 893-0133</a:t>
            </a:r>
            <a:endParaRPr b="0" i="0" sz="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US" sz="2000" u="none" cap="none" strike="noStrike">
                <a:solidFill>
                  <a:schemeClr val="dk1"/>
                </a:solidFill>
                <a:latin typeface="Calibri"/>
                <a:ea typeface="Calibri"/>
                <a:cs typeface="Calibri"/>
                <a:sym typeface="Calibri"/>
              </a:rPr>
              <a:t>Fax: (407) 893-5299</a:t>
            </a:r>
            <a:endParaRPr b="0" i="0" sz="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US" sz="2000" u="none" cap="none" strike="noStrike">
                <a:solidFill>
                  <a:schemeClr val="dk1"/>
                </a:solidFill>
                <a:latin typeface="Calibri"/>
                <a:ea typeface="Calibri"/>
                <a:cs typeface="Calibri"/>
                <a:sym typeface="Calibri"/>
              </a:rPr>
              <a:t>www.hsncfl.org</a:t>
            </a:r>
            <a:endParaRPr b="0" i="0" sz="2800" u="none" cap="none" strike="noStrike">
              <a:solidFill>
                <a:schemeClr val="dk1"/>
              </a:solidFill>
              <a:latin typeface="Calibri"/>
              <a:ea typeface="Calibri"/>
              <a:cs typeface="Calibri"/>
              <a:sym typeface="Calibri"/>
            </a:endParaRPr>
          </a:p>
        </p:txBody>
      </p:sp>
      <p:pic>
        <p:nvPicPr>
          <p:cNvPr id="12" name="Google Shape;12;p2"/>
          <p:cNvPicPr preferRelativeResize="0"/>
          <p:nvPr/>
        </p:nvPicPr>
        <p:blipFill rotWithShape="1">
          <a:blip r:embed="rId2">
            <a:alphaModFix/>
          </a:blip>
          <a:srcRect b="0" l="0" r="0" t="0"/>
          <a:stretch/>
        </p:blipFill>
        <p:spPr>
          <a:xfrm>
            <a:off x="3543142" y="428151"/>
            <a:ext cx="2057713" cy="1290637"/>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1" name="Shape 51"/>
        <p:cNvGrpSpPr/>
        <p:nvPr/>
      </p:nvGrpSpPr>
      <p:grpSpPr>
        <a:xfrm>
          <a:off x="0" y="0"/>
          <a:ext cx="0" cy="0"/>
          <a:chOff x="0" y="0"/>
          <a:chExt cx="0" cy="0"/>
        </a:xfrm>
      </p:grpSpPr>
      <p:sp>
        <p:nvSpPr>
          <p:cNvPr id="52" name="Google Shape;52;p12"/>
          <p:cNvSpPr txBox="1"/>
          <p:nvPr>
            <p:ph type="title"/>
          </p:nvPr>
        </p:nvSpPr>
        <p:spPr>
          <a:xfrm>
            <a:off x="457200" y="274638"/>
            <a:ext cx="8229600" cy="11432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1800"/>
              <a:buChar cha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3" name="Google Shape;53;p12"/>
          <p:cNvSpPr txBox="1"/>
          <p:nvPr>
            <p:ph idx="1" type="body"/>
          </p:nvPr>
        </p:nvSpPr>
        <p:spPr>
          <a:xfrm>
            <a:off x="457200" y="1600200"/>
            <a:ext cx="8229600" cy="45260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54" name="Google Shape;54;p12"/>
          <p:cNvSpPr txBox="1"/>
          <p:nvPr>
            <p:ph idx="10" type="dt"/>
          </p:nvPr>
        </p:nvSpPr>
        <p:spPr>
          <a:xfrm>
            <a:off x="457200" y="6356350"/>
            <a:ext cx="2133600" cy="3652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5" name="Google Shape;55;p12"/>
          <p:cNvSpPr txBox="1"/>
          <p:nvPr>
            <p:ph idx="11" type="ftr"/>
          </p:nvPr>
        </p:nvSpPr>
        <p:spPr>
          <a:xfrm>
            <a:off x="3124200" y="6356350"/>
            <a:ext cx="2895600" cy="3652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6" name="Google Shape;56;p12"/>
          <p:cNvSpPr txBox="1"/>
          <p:nvPr>
            <p:ph idx="12" type="sldNum"/>
          </p:nvPr>
        </p:nvSpPr>
        <p:spPr>
          <a:xfrm>
            <a:off x="6553200" y="6356350"/>
            <a:ext cx="2133600" cy="3652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sp>
        <p:nvSpPr>
          <p:cNvPr id="14" name="Google Shape;14;p3"/>
          <p:cNvSpPr txBox="1"/>
          <p:nvPr>
            <p:ph type="ctrTitle"/>
          </p:nvPr>
        </p:nvSpPr>
        <p:spPr>
          <a:xfrm>
            <a:off x="685800" y="2130425"/>
            <a:ext cx="7772400" cy="14700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2060"/>
              </a:buClr>
              <a:buSzPts val="4400"/>
              <a:buFont typeface="Cabin"/>
              <a:buNone/>
              <a:defRPr b="0" i="0" sz="4400" u="none" cap="none" strike="noStrike">
                <a:solidFill>
                  <a:srgbClr val="002060"/>
                </a:solidFill>
                <a:latin typeface="Cabin"/>
                <a:ea typeface="Cabin"/>
                <a:cs typeface="Cabin"/>
                <a:sym typeface="Cabin"/>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 name="Google Shape;15;p3"/>
          <p:cNvSpPr txBox="1"/>
          <p:nvPr>
            <p:ph idx="1" type="subTitle"/>
          </p:nvPr>
        </p:nvSpPr>
        <p:spPr>
          <a:xfrm>
            <a:off x="1371600" y="3886200"/>
            <a:ext cx="6400800" cy="17526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640"/>
              </a:spcBef>
              <a:spcAft>
                <a:spcPts val="0"/>
              </a:spcAft>
              <a:buClr>
                <a:srgbClr val="00B8B8"/>
              </a:buClr>
              <a:buSzPts val="3200"/>
              <a:buFont typeface="Arial"/>
              <a:buNone/>
              <a:defRPr b="0" i="0" sz="3200" u="none" cap="none" strike="noStrike">
                <a:solidFill>
                  <a:srgbClr val="00B8B8"/>
                </a:solidFill>
                <a:latin typeface="Calibri"/>
                <a:ea typeface="Calibri"/>
                <a:cs typeface="Calibri"/>
                <a:sym typeface="Calibri"/>
              </a:defRPr>
            </a:lvl1pPr>
            <a:lvl2pPr lvl="1" marR="0" rtl="0" algn="ctr">
              <a:lnSpc>
                <a:spcPct val="100000"/>
              </a:lnSpc>
              <a:spcBef>
                <a:spcPts val="560"/>
              </a:spcBef>
              <a:spcAft>
                <a:spcPts val="0"/>
              </a:spcAft>
              <a:buClr>
                <a:srgbClr val="888888"/>
              </a:buClr>
              <a:buSzPts val="2800"/>
              <a:buFont typeface="Arial"/>
              <a:buNone/>
              <a:defRPr b="0" i="0" sz="2800" u="none" cap="none" strike="noStrike">
                <a:solidFill>
                  <a:srgbClr val="888888"/>
                </a:solidFill>
                <a:latin typeface="Calibri"/>
                <a:ea typeface="Calibri"/>
                <a:cs typeface="Calibri"/>
                <a:sym typeface="Calibri"/>
              </a:defRPr>
            </a:lvl2pPr>
            <a:lvl3pPr lvl="2" marR="0" rtl="0" algn="ctr">
              <a:lnSpc>
                <a:spcPct val="100000"/>
              </a:lnSpc>
              <a:spcBef>
                <a:spcPts val="48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3pPr>
            <a:lvl4pPr lvl="3"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4pPr>
            <a:lvl5pPr lvl="4"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5pPr>
            <a:lvl6pPr lvl="5"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sp>
        <p:nvSpPr>
          <p:cNvPr id="16" name="Google Shape;16;p3"/>
          <p:cNvSpPr txBox="1"/>
          <p:nvPr>
            <p:ph idx="12" type="sldNum"/>
          </p:nvPr>
        </p:nvSpPr>
        <p:spPr>
          <a:xfrm>
            <a:off x="8123593" y="6369045"/>
            <a:ext cx="563100" cy="2922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7" name="Shape 17"/>
        <p:cNvGrpSpPr/>
        <p:nvPr/>
      </p:nvGrpSpPr>
      <p:grpSpPr>
        <a:xfrm>
          <a:off x="0" y="0"/>
          <a:ext cx="0" cy="0"/>
          <a:chOff x="0" y="0"/>
          <a:chExt cx="0" cy="0"/>
        </a:xfrm>
      </p:grpSpPr>
      <p:sp>
        <p:nvSpPr>
          <p:cNvPr id="18" name="Google Shape;18;p4"/>
          <p:cNvSpPr txBox="1"/>
          <p:nvPr>
            <p:ph type="title"/>
          </p:nvPr>
        </p:nvSpPr>
        <p:spPr>
          <a:xfrm>
            <a:off x="457200" y="274638"/>
            <a:ext cx="8229600" cy="11430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2060"/>
              </a:buClr>
              <a:buSzPts val="4400"/>
              <a:buFont typeface="Cabin"/>
              <a:buNone/>
              <a:defRPr b="0" i="0" sz="4400" u="none" cap="none" strike="noStrike">
                <a:solidFill>
                  <a:srgbClr val="002060"/>
                </a:solidFill>
                <a:latin typeface="Cabin"/>
                <a:ea typeface="Cabin"/>
                <a:cs typeface="Cabin"/>
                <a:sym typeface="Cabin"/>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9" name="Google Shape;19;p4"/>
          <p:cNvSpPr txBox="1"/>
          <p:nvPr>
            <p:ph idx="1" type="body"/>
          </p:nvPr>
        </p:nvSpPr>
        <p:spPr>
          <a:xfrm rot="5400000">
            <a:off x="2309101" y="-251700"/>
            <a:ext cx="4525800" cy="8229600"/>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rgbClr val="002060"/>
              </a:buClr>
              <a:buSzPts val="3200"/>
              <a:buFont typeface="Arial"/>
              <a:buChar char="•"/>
              <a:defRPr b="0" i="0" sz="3200" u="none" cap="none" strike="noStrike">
                <a:solidFill>
                  <a:srgbClr val="002060"/>
                </a:solidFill>
                <a:latin typeface="Calibri"/>
                <a:ea typeface="Calibri"/>
                <a:cs typeface="Calibri"/>
                <a:sym typeface="Calibri"/>
              </a:defRPr>
            </a:lvl1pPr>
            <a:lvl2pPr indent="-406400" lvl="1" marL="914400" marR="0" rtl="0" algn="l">
              <a:lnSpc>
                <a:spcPct val="100000"/>
              </a:lnSpc>
              <a:spcBef>
                <a:spcPts val="560"/>
              </a:spcBef>
              <a:spcAft>
                <a:spcPts val="0"/>
              </a:spcAft>
              <a:buClr>
                <a:srgbClr val="00B8B8"/>
              </a:buClr>
              <a:buSzPts val="2800"/>
              <a:buFont typeface="Arial"/>
              <a:buChar char="–"/>
              <a:defRPr b="0" i="0" sz="2800" u="none" cap="none" strike="noStrike">
                <a:solidFill>
                  <a:srgbClr val="00B8B8"/>
                </a:solidFill>
                <a:latin typeface="Calibri"/>
                <a:ea typeface="Calibri"/>
                <a:cs typeface="Calibri"/>
                <a:sym typeface="Calibri"/>
              </a:defRPr>
            </a:lvl2pPr>
            <a:lvl3pPr indent="-381000" lvl="2" marL="1371600" marR="0" rtl="0" algn="l">
              <a:lnSpc>
                <a:spcPct val="100000"/>
              </a:lnSpc>
              <a:spcBef>
                <a:spcPts val="480"/>
              </a:spcBef>
              <a:spcAft>
                <a:spcPts val="0"/>
              </a:spcAft>
              <a:buClr>
                <a:srgbClr val="E36C09"/>
              </a:buClr>
              <a:buSzPts val="2400"/>
              <a:buFont typeface="Arial"/>
              <a:buChar char="•"/>
              <a:defRPr b="0" i="0" sz="2400" u="none" cap="none" strike="noStrike">
                <a:solidFill>
                  <a:srgbClr val="E36C09"/>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0" name="Google Shape;20;p4"/>
          <p:cNvSpPr txBox="1"/>
          <p:nvPr>
            <p:ph idx="12" type="sldNum"/>
          </p:nvPr>
        </p:nvSpPr>
        <p:spPr>
          <a:xfrm>
            <a:off x="8123593" y="6369045"/>
            <a:ext cx="563100" cy="2922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1" name="Shape 21"/>
        <p:cNvGrpSpPr/>
        <p:nvPr/>
      </p:nvGrpSpPr>
      <p:grpSpPr>
        <a:xfrm>
          <a:off x="0" y="0"/>
          <a:ext cx="0" cy="0"/>
          <a:chOff x="0" y="0"/>
          <a:chExt cx="0" cy="0"/>
        </a:xfrm>
      </p:grpSpPr>
      <p:sp>
        <p:nvSpPr>
          <p:cNvPr id="22" name="Google Shape;22;p5"/>
          <p:cNvSpPr txBox="1"/>
          <p:nvPr>
            <p:ph type="title"/>
          </p:nvPr>
        </p:nvSpPr>
        <p:spPr>
          <a:xfrm rot="5400000">
            <a:off x="4732201" y="2171539"/>
            <a:ext cx="5851500" cy="2057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2060"/>
              </a:buClr>
              <a:buSzPts val="3200"/>
              <a:buFont typeface="Cabin"/>
              <a:buNone/>
              <a:defRPr b="0" i="0" sz="3200" u="none" cap="none" strike="noStrike">
                <a:solidFill>
                  <a:srgbClr val="002060"/>
                </a:solidFill>
                <a:latin typeface="Cabin"/>
                <a:ea typeface="Cabin"/>
                <a:cs typeface="Cabin"/>
                <a:sym typeface="Cabin"/>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 name="Google Shape;23;p5"/>
          <p:cNvSpPr txBox="1"/>
          <p:nvPr>
            <p:ph idx="1" type="body"/>
          </p:nvPr>
        </p:nvSpPr>
        <p:spPr>
          <a:xfrm rot="5400000">
            <a:off x="541500" y="190639"/>
            <a:ext cx="5851500" cy="6019500"/>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rgbClr val="00B8B8"/>
              </a:buClr>
              <a:buSzPts val="3200"/>
              <a:buFont typeface="Arial"/>
              <a:buChar char="•"/>
              <a:defRPr b="0" i="0" sz="3200" u="none" cap="none" strike="noStrike">
                <a:solidFill>
                  <a:srgbClr val="00B8B8"/>
                </a:solidFill>
                <a:latin typeface="Calibri"/>
                <a:ea typeface="Calibri"/>
                <a:cs typeface="Calibri"/>
                <a:sym typeface="Calibri"/>
              </a:defRPr>
            </a:lvl1pPr>
            <a:lvl2pPr indent="-406400" lvl="1" marL="914400" marR="0" rtl="0" algn="l">
              <a:lnSpc>
                <a:spcPct val="100000"/>
              </a:lnSpc>
              <a:spcBef>
                <a:spcPts val="560"/>
              </a:spcBef>
              <a:spcAft>
                <a:spcPts val="0"/>
              </a:spcAft>
              <a:buClr>
                <a:srgbClr val="00B8B8"/>
              </a:buClr>
              <a:buSzPts val="2800"/>
              <a:buFont typeface="Arial"/>
              <a:buChar char="–"/>
              <a:defRPr b="0" i="0" sz="2800" u="none" cap="none" strike="noStrike">
                <a:solidFill>
                  <a:srgbClr val="00B8B8"/>
                </a:solidFill>
                <a:latin typeface="Calibri"/>
                <a:ea typeface="Calibri"/>
                <a:cs typeface="Calibri"/>
                <a:sym typeface="Calibri"/>
              </a:defRPr>
            </a:lvl2pPr>
            <a:lvl3pPr indent="-381000" lvl="2" marL="1371600" marR="0" rtl="0" algn="l">
              <a:lnSpc>
                <a:spcPct val="100000"/>
              </a:lnSpc>
              <a:spcBef>
                <a:spcPts val="480"/>
              </a:spcBef>
              <a:spcAft>
                <a:spcPts val="0"/>
              </a:spcAft>
              <a:buClr>
                <a:srgbClr val="E36C09"/>
              </a:buClr>
              <a:buSzPts val="2400"/>
              <a:buFont typeface="Arial"/>
              <a:buChar char="•"/>
              <a:defRPr b="0" i="0" sz="2400" u="none" cap="none" strike="noStrike">
                <a:solidFill>
                  <a:srgbClr val="E36C09"/>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Google Shape;24;p5"/>
          <p:cNvSpPr txBox="1"/>
          <p:nvPr>
            <p:ph idx="12" type="sldNum"/>
          </p:nvPr>
        </p:nvSpPr>
        <p:spPr>
          <a:xfrm>
            <a:off x="8123593" y="6369045"/>
            <a:ext cx="563100" cy="2922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1800"/>
              <a:buChar char="●"/>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7" name="Google Shape;27;p6"/>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8" name="Google Shape;28;p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9" name="Google Shape;29;p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0" name="Google Shape;30;p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36" name="Shape 36"/>
        <p:cNvGrpSpPr/>
        <p:nvPr/>
      </p:nvGrpSpPr>
      <p:grpSpPr>
        <a:xfrm>
          <a:off x="0" y="0"/>
          <a:ext cx="0" cy="0"/>
          <a:chOff x="0" y="0"/>
          <a:chExt cx="0" cy="0"/>
        </a:xfrm>
      </p:grpSpPr>
      <p:sp>
        <p:nvSpPr>
          <p:cNvPr id="37" name="Google Shape;37;p8"/>
          <p:cNvSpPr/>
          <p:nvPr/>
        </p:nvSpPr>
        <p:spPr>
          <a:xfrm>
            <a:off x="0" y="1537930"/>
            <a:ext cx="9144000" cy="4832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1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rPr b="1" i="0" lang="en-US" sz="5400" u="none" cap="none" strike="noStrike">
                <a:solidFill>
                  <a:srgbClr val="002060"/>
                </a:solidFill>
                <a:latin typeface="Calibri"/>
                <a:ea typeface="Calibri"/>
                <a:cs typeface="Calibri"/>
                <a:sym typeface="Calibri"/>
              </a:rPr>
              <a:t>Introduction to HMIS</a:t>
            </a:r>
            <a:endParaRPr/>
          </a:p>
          <a:p>
            <a:pPr indent="0" lvl="0" marL="0" marR="0" rtl="0" algn="ctr">
              <a:lnSpc>
                <a:spcPct val="100000"/>
              </a:lnSpc>
              <a:spcBef>
                <a:spcPts val="0"/>
              </a:spcBef>
              <a:spcAft>
                <a:spcPts val="0"/>
              </a:spcAft>
              <a:buNone/>
            </a:pPr>
            <a:r>
              <a:rPr b="1" i="0" lang="en-US" sz="5400" u="none" cap="none" strike="noStrike">
                <a:solidFill>
                  <a:srgbClr val="002060"/>
                </a:solidFill>
                <a:latin typeface="Calibri"/>
                <a:ea typeface="Calibri"/>
                <a:cs typeface="Calibri"/>
                <a:sym typeface="Calibri"/>
              </a:rPr>
              <a:t>Continuum of Care FL-507</a:t>
            </a:r>
            <a:endParaRPr/>
          </a:p>
          <a:p>
            <a:pPr indent="0" lvl="0" marL="0" marR="0" rtl="0" algn="ctr">
              <a:lnSpc>
                <a:spcPct val="100000"/>
              </a:lnSpc>
              <a:spcBef>
                <a:spcPts val="0"/>
              </a:spcBef>
              <a:spcAft>
                <a:spcPts val="0"/>
              </a:spcAft>
              <a:buNone/>
            </a:pPr>
            <a:r>
              <a:t/>
            </a:r>
            <a:endParaRPr b="1" i="0" sz="5400" u="none" cap="none" strike="noStrike">
              <a:solidFill>
                <a:srgbClr val="002060"/>
              </a:solidFill>
              <a:latin typeface="Calibri"/>
              <a:ea typeface="Calibri"/>
              <a:cs typeface="Calibri"/>
              <a:sym typeface="Calibri"/>
            </a:endParaRPr>
          </a:p>
          <a:p>
            <a:pPr indent="0" lvl="0" marL="0" marR="0" rtl="0" algn="ctr">
              <a:lnSpc>
                <a:spcPct val="100000"/>
              </a:lnSpc>
              <a:spcBef>
                <a:spcPts val="0"/>
              </a:spcBef>
              <a:spcAft>
                <a:spcPts val="0"/>
              </a:spcAft>
              <a:buNone/>
            </a:pPr>
            <a:r>
              <a:t/>
            </a:r>
            <a:endParaRPr b="0" i="0" sz="8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rPr b="0" i="0" lang="en-US" sz="2000" u="none" cap="none" strike="noStrike">
                <a:solidFill>
                  <a:schemeClr val="dk1"/>
                </a:solidFill>
                <a:latin typeface="Calibri"/>
                <a:ea typeface="Calibri"/>
                <a:cs typeface="Calibri"/>
                <a:sym typeface="Calibri"/>
              </a:rPr>
              <a:t>Homeless Services Network of Central Florida</a:t>
            </a:r>
            <a:endParaRPr b="0" i="0" sz="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US" sz="2000" u="none" cap="none" strike="noStrike">
                <a:solidFill>
                  <a:schemeClr val="dk1"/>
                </a:solidFill>
                <a:latin typeface="Calibri"/>
                <a:ea typeface="Calibri"/>
                <a:cs typeface="Calibri"/>
                <a:sym typeface="Calibri"/>
              </a:rPr>
              <a:t>4065-D L.B. McLeod Road</a:t>
            </a:r>
            <a:endParaRPr b="0" i="0" sz="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US" sz="2000" u="none" cap="none" strike="noStrike">
                <a:solidFill>
                  <a:schemeClr val="dk1"/>
                </a:solidFill>
                <a:latin typeface="Calibri"/>
                <a:ea typeface="Calibri"/>
                <a:cs typeface="Calibri"/>
                <a:sym typeface="Calibri"/>
              </a:rPr>
              <a:t>Orlando, FL 32811</a:t>
            </a:r>
            <a:endParaRPr b="0" i="0" sz="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US" sz="2000" u="none" cap="none" strike="noStrike">
                <a:solidFill>
                  <a:schemeClr val="dk1"/>
                </a:solidFill>
                <a:latin typeface="Calibri"/>
                <a:ea typeface="Calibri"/>
                <a:cs typeface="Calibri"/>
                <a:sym typeface="Calibri"/>
              </a:rPr>
              <a:t>Phone: (407) 893-0133</a:t>
            </a:r>
            <a:endParaRPr b="0" i="0" sz="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US" sz="2000" u="none" cap="none" strike="noStrike">
                <a:solidFill>
                  <a:schemeClr val="dk1"/>
                </a:solidFill>
                <a:latin typeface="Calibri"/>
                <a:ea typeface="Calibri"/>
                <a:cs typeface="Calibri"/>
                <a:sym typeface="Calibri"/>
              </a:rPr>
              <a:t>Fax: (407) 893-5299</a:t>
            </a:r>
            <a:endParaRPr b="0" i="0" sz="8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0" i="0" lang="en-US" sz="2000" u="none" cap="none" strike="noStrike">
                <a:solidFill>
                  <a:schemeClr val="dk1"/>
                </a:solidFill>
                <a:latin typeface="Calibri"/>
                <a:ea typeface="Calibri"/>
                <a:cs typeface="Calibri"/>
                <a:sym typeface="Calibri"/>
              </a:rPr>
              <a:t>www.hsncfl.org</a:t>
            </a:r>
            <a:endParaRPr b="0" i="0" sz="2800" u="none" cap="none" strike="noStrike">
              <a:solidFill>
                <a:schemeClr val="dk1"/>
              </a:solidFill>
              <a:latin typeface="Calibri"/>
              <a:ea typeface="Calibri"/>
              <a:cs typeface="Calibri"/>
              <a:sym typeface="Calibri"/>
            </a:endParaRPr>
          </a:p>
        </p:txBody>
      </p:sp>
      <p:pic>
        <p:nvPicPr>
          <p:cNvPr id="38" name="Google Shape;38;p8"/>
          <p:cNvPicPr preferRelativeResize="0"/>
          <p:nvPr/>
        </p:nvPicPr>
        <p:blipFill rotWithShape="1">
          <a:blip r:embed="rId2">
            <a:alphaModFix/>
          </a:blip>
          <a:srcRect b="0" l="0" r="0" t="0"/>
          <a:stretch/>
        </p:blipFill>
        <p:spPr>
          <a:xfrm>
            <a:off x="3543142" y="428151"/>
            <a:ext cx="1543284" cy="96797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9" name="Shape 39"/>
        <p:cNvGrpSpPr/>
        <p:nvPr/>
      </p:nvGrpSpPr>
      <p:grpSpPr>
        <a:xfrm>
          <a:off x="0" y="0"/>
          <a:ext cx="0" cy="0"/>
          <a:chOff x="0" y="0"/>
          <a:chExt cx="0" cy="0"/>
        </a:xfrm>
      </p:grpSpPr>
      <p:sp>
        <p:nvSpPr>
          <p:cNvPr id="40" name="Google Shape;40;p9"/>
          <p:cNvSpPr txBox="1"/>
          <p:nvPr>
            <p:ph type="ctrTitle"/>
          </p:nvPr>
        </p:nvSpPr>
        <p:spPr>
          <a:xfrm>
            <a:off x="685800" y="2130425"/>
            <a:ext cx="7772400" cy="14700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2060"/>
              </a:buClr>
              <a:buSzPts val="4400"/>
              <a:buFont typeface="Cabin"/>
              <a:buNone/>
              <a:defRPr b="0" i="0" sz="4400" u="none" cap="none" strike="noStrike">
                <a:solidFill>
                  <a:srgbClr val="002060"/>
                </a:solidFill>
                <a:latin typeface="Cabin"/>
                <a:ea typeface="Cabin"/>
                <a:cs typeface="Cabin"/>
                <a:sym typeface="Cabin"/>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1" name="Google Shape;41;p9"/>
          <p:cNvSpPr txBox="1"/>
          <p:nvPr>
            <p:ph idx="1" type="subTitle"/>
          </p:nvPr>
        </p:nvSpPr>
        <p:spPr>
          <a:xfrm>
            <a:off x="1371600" y="3886200"/>
            <a:ext cx="6400800" cy="17528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640"/>
              </a:spcBef>
              <a:spcAft>
                <a:spcPts val="0"/>
              </a:spcAft>
              <a:buClr>
                <a:srgbClr val="00B8B8"/>
              </a:buClr>
              <a:buSzPts val="3200"/>
              <a:buFont typeface="Arial"/>
              <a:buNone/>
              <a:defRPr b="0" i="0" sz="3200" u="none" cap="none" strike="noStrike">
                <a:solidFill>
                  <a:srgbClr val="00B8B8"/>
                </a:solidFill>
                <a:latin typeface="Calibri"/>
                <a:ea typeface="Calibri"/>
                <a:cs typeface="Calibri"/>
                <a:sym typeface="Calibri"/>
              </a:defRPr>
            </a:lvl1pPr>
            <a:lvl2pPr lvl="1" marR="0" rtl="0" algn="ctr">
              <a:lnSpc>
                <a:spcPct val="100000"/>
              </a:lnSpc>
              <a:spcBef>
                <a:spcPts val="560"/>
              </a:spcBef>
              <a:spcAft>
                <a:spcPts val="0"/>
              </a:spcAft>
              <a:buClr>
                <a:srgbClr val="888888"/>
              </a:buClr>
              <a:buSzPts val="2800"/>
              <a:buFont typeface="Arial"/>
              <a:buNone/>
              <a:defRPr b="0" i="0" sz="2800" u="none" cap="none" strike="noStrike">
                <a:solidFill>
                  <a:srgbClr val="888888"/>
                </a:solidFill>
                <a:latin typeface="Calibri"/>
                <a:ea typeface="Calibri"/>
                <a:cs typeface="Calibri"/>
                <a:sym typeface="Calibri"/>
              </a:defRPr>
            </a:lvl2pPr>
            <a:lvl3pPr lvl="2" marR="0" rtl="0" algn="ctr">
              <a:lnSpc>
                <a:spcPct val="100000"/>
              </a:lnSpc>
              <a:spcBef>
                <a:spcPts val="48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3pPr>
            <a:lvl4pPr lvl="3"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4pPr>
            <a:lvl5pPr lvl="4"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5pPr>
            <a:lvl6pPr lvl="5"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rtl="0" algn="ctr">
              <a:lnSpc>
                <a:spcPct val="100000"/>
              </a:lnSpc>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sp>
        <p:nvSpPr>
          <p:cNvPr id="42" name="Google Shape;42;p9"/>
          <p:cNvSpPr txBox="1"/>
          <p:nvPr>
            <p:ph idx="12" type="sldNum"/>
          </p:nvPr>
        </p:nvSpPr>
        <p:spPr>
          <a:xfrm>
            <a:off x="8123593" y="6369045"/>
            <a:ext cx="563100" cy="2924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3" name="Shape 43"/>
        <p:cNvGrpSpPr/>
        <p:nvPr/>
      </p:nvGrpSpPr>
      <p:grpSpPr>
        <a:xfrm>
          <a:off x="0" y="0"/>
          <a:ext cx="0" cy="0"/>
          <a:chOff x="0" y="0"/>
          <a:chExt cx="0" cy="0"/>
        </a:xfrm>
      </p:grpSpPr>
      <p:sp>
        <p:nvSpPr>
          <p:cNvPr id="44" name="Google Shape;44;p10"/>
          <p:cNvSpPr txBox="1"/>
          <p:nvPr>
            <p:ph type="title"/>
          </p:nvPr>
        </p:nvSpPr>
        <p:spPr>
          <a:xfrm>
            <a:off x="457200" y="274638"/>
            <a:ext cx="8229600" cy="1143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2060"/>
              </a:buClr>
              <a:buSzPts val="4400"/>
              <a:buFont typeface="Cabin"/>
              <a:buNone/>
              <a:defRPr b="0" i="0" sz="4400" u="none" cap="none" strike="noStrike">
                <a:solidFill>
                  <a:srgbClr val="002060"/>
                </a:solidFill>
                <a:latin typeface="Cabin"/>
                <a:ea typeface="Cabin"/>
                <a:cs typeface="Cabin"/>
                <a:sym typeface="Cabin"/>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5" name="Google Shape;45;p10"/>
          <p:cNvSpPr txBox="1"/>
          <p:nvPr>
            <p:ph idx="1" type="body"/>
          </p:nvPr>
        </p:nvSpPr>
        <p:spPr>
          <a:xfrm rot="5400000">
            <a:off x="2309001" y="-251600"/>
            <a:ext cx="4526000" cy="8229600"/>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rgbClr val="002060"/>
              </a:buClr>
              <a:buSzPts val="3200"/>
              <a:buFont typeface="Arial"/>
              <a:buChar char="•"/>
              <a:defRPr b="0" i="0" sz="3200" u="none" cap="none" strike="noStrike">
                <a:solidFill>
                  <a:srgbClr val="002060"/>
                </a:solidFill>
                <a:latin typeface="Calibri"/>
                <a:ea typeface="Calibri"/>
                <a:cs typeface="Calibri"/>
                <a:sym typeface="Calibri"/>
              </a:defRPr>
            </a:lvl1pPr>
            <a:lvl2pPr indent="-406400" lvl="1" marL="914400" marR="0" rtl="0" algn="l">
              <a:lnSpc>
                <a:spcPct val="100000"/>
              </a:lnSpc>
              <a:spcBef>
                <a:spcPts val="560"/>
              </a:spcBef>
              <a:spcAft>
                <a:spcPts val="0"/>
              </a:spcAft>
              <a:buClr>
                <a:srgbClr val="00B8B8"/>
              </a:buClr>
              <a:buSzPts val="2800"/>
              <a:buFont typeface="Arial"/>
              <a:buChar char="–"/>
              <a:defRPr b="0" i="0" sz="2800" u="none" cap="none" strike="noStrike">
                <a:solidFill>
                  <a:srgbClr val="00B8B8"/>
                </a:solidFill>
                <a:latin typeface="Calibri"/>
                <a:ea typeface="Calibri"/>
                <a:cs typeface="Calibri"/>
                <a:sym typeface="Calibri"/>
              </a:defRPr>
            </a:lvl2pPr>
            <a:lvl3pPr indent="-381000" lvl="2" marL="1371600" marR="0" rtl="0" algn="l">
              <a:lnSpc>
                <a:spcPct val="100000"/>
              </a:lnSpc>
              <a:spcBef>
                <a:spcPts val="480"/>
              </a:spcBef>
              <a:spcAft>
                <a:spcPts val="0"/>
              </a:spcAft>
              <a:buClr>
                <a:srgbClr val="E36C09"/>
              </a:buClr>
              <a:buSzPts val="2400"/>
              <a:buFont typeface="Arial"/>
              <a:buChar char="•"/>
              <a:defRPr b="0" i="0" sz="2400" u="none" cap="none" strike="noStrike">
                <a:solidFill>
                  <a:srgbClr val="E36C09"/>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46" name="Google Shape;46;p10"/>
          <p:cNvSpPr txBox="1"/>
          <p:nvPr>
            <p:ph idx="12" type="sldNum"/>
          </p:nvPr>
        </p:nvSpPr>
        <p:spPr>
          <a:xfrm>
            <a:off x="8123593" y="6369045"/>
            <a:ext cx="563100" cy="2924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7" name="Shape 47"/>
        <p:cNvGrpSpPr/>
        <p:nvPr/>
      </p:nvGrpSpPr>
      <p:grpSpPr>
        <a:xfrm>
          <a:off x="0" y="0"/>
          <a:ext cx="0" cy="0"/>
          <a:chOff x="0" y="0"/>
          <a:chExt cx="0" cy="0"/>
        </a:xfrm>
      </p:grpSpPr>
      <p:sp>
        <p:nvSpPr>
          <p:cNvPr id="48" name="Google Shape;48;p11"/>
          <p:cNvSpPr txBox="1"/>
          <p:nvPr>
            <p:ph type="title"/>
          </p:nvPr>
        </p:nvSpPr>
        <p:spPr>
          <a:xfrm rot="5400000">
            <a:off x="4732151" y="2171589"/>
            <a:ext cx="5851600" cy="2057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2060"/>
              </a:buClr>
              <a:buSzPts val="3200"/>
              <a:buFont typeface="Cabin"/>
              <a:buNone/>
              <a:defRPr b="0" i="0" sz="3200" u="none" cap="none" strike="noStrike">
                <a:solidFill>
                  <a:srgbClr val="002060"/>
                </a:solidFill>
                <a:latin typeface="Cabin"/>
                <a:ea typeface="Cabin"/>
                <a:cs typeface="Cabin"/>
                <a:sym typeface="Cabin"/>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9" name="Google Shape;49;p11"/>
          <p:cNvSpPr txBox="1"/>
          <p:nvPr>
            <p:ph idx="1" type="body"/>
          </p:nvPr>
        </p:nvSpPr>
        <p:spPr>
          <a:xfrm rot="5400000">
            <a:off x="541450" y="190689"/>
            <a:ext cx="5851600" cy="6019500"/>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rgbClr val="00B8B8"/>
              </a:buClr>
              <a:buSzPts val="3200"/>
              <a:buFont typeface="Arial"/>
              <a:buChar char="•"/>
              <a:defRPr b="0" i="0" sz="3200" u="none" cap="none" strike="noStrike">
                <a:solidFill>
                  <a:srgbClr val="00B8B8"/>
                </a:solidFill>
                <a:latin typeface="Calibri"/>
                <a:ea typeface="Calibri"/>
                <a:cs typeface="Calibri"/>
                <a:sym typeface="Calibri"/>
              </a:defRPr>
            </a:lvl1pPr>
            <a:lvl2pPr indent="-406400" lvl="1" marL="914400" marR="0" rtl="0" algn="l">
              <a:lnSpc>
                <a:spcPct val="100000"/>
              </a:lnSpc>
              <a:spcBef>
                <a:spcPts val="560"/>
              </a:spcBef>
              <a:spcAft>
                <a:spcPts val="0"/>
              </a:spcAft>
              <a:buClr>
                <a:srgbClr val="00B8B8"/>
              </a:buClr>
              <a:buSzPts val="2800"/>
              <a:buFont typeface="Arial"/>
              <a:buChar char="–"/>
              <a:defRPr b="0" i="0" sz="2800" u="none" cap="none" strike="noStrike">
                <a:solidFill>
                  <a:srgbClr val="00B8B8"/>
                </a:solidFill>
                <a:latin typeface="Calibri"/>
                <a:ea typeface="Calibri"/>
                <a:cs typeface="Calibri"/>
                <a:sym typeface="Calibri"/>
              </a:defRPr>
            </a:lvl2pPr>
            <a:lvl3pPr indent="-381000" lvl="2" marL="1371600" marR="0" rtl="0" algn="l">
              <a:lnSpc>
                <a:spcPct val="100000"/>
              </a:lnSpc>
              <a:spcBef>
                <a:spcPts val="480"/>
              </a:spcBef>
              <a:spcAft>
                <a:spcPts val="0"/>
              </a:spcAft>
              <a:buClr>
                <a:srgbClr val="E36C09"/>
              </a:buClr>
              <a:buSzPts val="2400"/>
              <a:buFont typeface="Arial"/>
              <a:buChar char="•"/>
              <a:defRPr b="0" i="0" sz="2400" u="none" cap="none" strike="noStrike">
                <a:solidFill>
                  <a:srgbClr val="E36C09"/>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0" name="Google Shape;50;p11"/>
          <p:cNvSpPr txBox="1"/>
          <p:nvPr>
            <p:ph idx="12" type="sldNum"/>
          </p:nvPr>
        </p:nvSpPr>
        <p:spPr>
          <a:xfrm>
            <a:off x="8123593" y="6369045"/>
            <a:ext cx="563100" cy="2924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image" Target="../media/image3.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image" Target="../media/image3.png"/><Relationship Id="rId3" Type="http://schemas.openxmlformats.org/officeDocument/2006/relationships/slideLayout" Target="../slideLayouts/slideLayout6.xml"/><Relationship Id="rId4" Type="http://schemas.openxmlformats.org/officeDocument/2006/relationships/slideLayout" Target="../slideLayouts/slideLayout7.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20000"/>
          </a:blip>
          <a:stretch>
            <a:fillRect/>
          </a:stretch>
        </a:blipFill>
      </p:bgPr>
    </p:bg>
    <p:spTree>
      <p:nvGrpSpPr>
        <p:cNvPr id="5" name="Shape 5"/>
        <p:cNvGrpSpPr/>
        <p:nvPr/>
      </p:nvGrpSpPr>
      <p:grpSpPr>
        <a:xfrm>
          <a:off x="0" y="0"/>
          <a:ext cx="0" cy="0"/>
          <a:chOff x="0" y="0"/>
          <a:chExt cx="0" cy="0"/>
        </a:xfrm>
      </p:grpSpPr>
      <p:sp>
        <p:nvSpPr>
          <p:cNvPr id="6" name="Google Shape;6;p1"/>
          <p:cNvSpPr/>
          <p:nvPr/>
        </p:nvSpPr>
        <p:spPr>
          <a:xfrm>
            <a:off x="3107477" y="-1798"/>
            <a:ext cx="6029712" cy="6859801"/>
          </a:xfrm>
          <a:custGeom>
            <a:rect b="b" l="l" r="r" t="t"/>
            <a:pathLst>
              <a:path extrusionOk="0" h="6859801" w="6029712">
                <a:moveTo>
                  <a:pt x="0" y="291"/>
                </a:moveTo>
                <a:lnTo>
                  <a:pt x="6029712" y="0"/>
                </a:lnTo>
                <a:lnTo>
                  <a:pt x="6029712" y="6858001"/>
                </a:lnTo>
                <a:lnTo>
                  <a:pt x="1024828" y="6859801"/>
                </a:lnTo>
                <a:lnTo>
                  <a:pt x="0" y="291"/>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 name="Google Shape;7;p1"/>
          <p:cNvSpPr/>
          <p:nvPr/>
        </p:nvSpPr>
        <p:spPr>
          <a:xfrm>
            <a:off x="2218094" y="-899"/>
            <a:ext cx="1202613" cy="6856730"/>
          </a:xfrm>
          <a:custGeom>
            <a:rect b="b" l="l" r="r" t="t"/>
            <a:pathLst>
              <a:path extrusionOk="0" h="6856730" w="1202613">
                <a:moveTo>
                  <a:pt x="0" y="820"/>
                </a:moveTo>
                <a:lnTo>
                  <a:pt x="182705" y="0"/>
                </a:lnTo>
                <a:lnTo>
                  <a:pt x="1202613" y="6856730"/>
                </a:lnTo>
                <a:lnTo>
                  <a:pt x="1016387" y="6856729"/>
                </a:lnTo>
                <a:lnTo>
                  <a:pt x="0" y="82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 name="Google Shape;8;p1"/>
          <p:cNvSpPr txBox="1"/>
          <p:nvPr>
            <p:ph idx="10" type="dt"/>
          </p:nvPr>
        </p:nvSpPr>
        <p:spPr>
          <a:xfrm>
            <a:off x="457200" y="6356748"/>
            <a:ext cx="2133600" cy="364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pic>
        <p:nvPicPr>
          <p:cNvPr id="9" name="Google Shape;9;p1"/>
          <p:cNvPicPr preferRelativeResize="0"/>
          <p:nvPr/>
        </p:nvPicPr>
        <p:blipFill>
          <a:blip r:embed="rId2">
            <a:alphaModFix/>
          </a:blip>
          <a:stretch>
            <a:fillRect/>
          </a:stretch>
        </p:blipFill>
        <p:spPr>
          <a:xfrm>
            <a:off x="7831000" y="139325"/>
            <a:ext cx="1114225" cy="6762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20000"/>
          </a:blip>
          <a:stretch>
            <a:fillRect/>
          </a:stretch>
        </a:blipFill>
      </p:bgPr>
    </p:bg>
    <p:spTree>
      <p:nvGrpSpPr>
        <p:cNvPr id="31" name="Shape 31"/>
        <p:cNvGrpSpPr/>
        <p:nvPr/>
      </p:nvGrpSpPr>
      <p:grpSpPr>
        <a:xfrm>
          <a:off x="0" y="0"/>
          <a:ext cx="0" cy="0"/>
          <a:chOff x="0" y="0"/>
          <a:chExt cx="0" cy="0"/>
        </a:xfrm>
      </p:grpSpPr>
      <p:sp>
        <p:nvSpPr>
          <p:cNvPr id="32" name="Google Shape;32;p7"/>
          <p:cNvSpPr/>
          <p:nvPr/>
        </p:nvSpPr>
        <p:spPr>
          <a:xfrm>
            <a:off x="3107477" y="-1798"/>
            <a:ext cx="6029712" cy="6859801"/>
          </a:xfrm>
          <a:custGeom>
            <a:rect b="b" l="l" r="r" t="t"/>
            <a:pathLst>
              <a:path extrusionOk="0" h="6859801" w="6029712">
                <a:moveTo>
                  <a:pt x="0" y="291"/>
                </a:moveTo>
                <a:lnTo>
                  <a:pt x="6029712" y="0"/>
                </a:lnTo>
                <a:lnTo>
                  <a:pt x="6029712" y="6858001"/>
                </a:lnTo>
                <a:lnTo>
                  <a:pt x="1024828" y="6859801"/>
                </a:lnTo>
                <a:lnTo>
                  <a:pt x="0" y="291"/>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 name="Google Shape;33;p7"/>
          <p:cNvSpPr/>
          <p:nvPr/>
        </p:nvSpPr>
        <p:spPr>
          <a:xfrm>
            <a:off x="2218094" y="-899"/>
            <a:ext cx="1202613" cy="6856730"/>
          </a:xfrm>
          <a:custGeom>
            <a:rect b="b" l="l" r="r" t="t"/>
            <a:pathLst>
              <a:path extrusionOk="0" h="6856730" w="1202613">
                <a:moveTo>
                  <a:pt x="0" y="820"/>
                </a:moveTo>
                <a:lnTo>
                  <a:pt x="182705" y="0"/>
                </a:lnTo>
                <a:lnTo>
                  <a:pt x="1202613" y="6856730"/>
                </a:lnTo>
                <a:lnTo>
                  <a:pt x="1016387" y="6856729"/>
                </a:lnTo>
                <a:lnTo>
                  <a:pt x="0" y="82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 name="Google Shape;34;p7"/>
          <p:cNvSpPr txBox="1"/>
          <p:nvPr>
            <p:ph idx="10" type="dt"/>
          </p:nvPr>
        </p:nvSpPr>
        <p:spPr>
          <a:xfrm>
            <a:off x="457200" y="6356748"/>
            <a:ext cx="2133600" cy="3640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pic>
        <p:nvPicPr>
          <p:cNvPr id="35" name="Google Shape;35;p7"/>
          <p:cNvPicPr preferRelativeResize="0"/>
          <p:nvPr/>
        </p:nvPicPr>
        <p:blipFill>
          <a:blip r:embed="rId2">
            <a:alphaModFix/>
          </a:blip>
          <a:stretch>
            <a:fillRect/>
          </a:stretch>
        </p:blipFill>
        <p:spPr>
          <a:xfrm>
            <a:off x="7831000" y="139333"/>
            <a:ext cx="1005800" cy="7299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3" r:id="rId3"/>
    <p:sldLayoutId id="2147483654" r:id="rId4"/>
    <p:sldLayoutId id="2147483655" r:id="rId5"/>
    <p:sldLayoutId id="2147483656" r:id="rId6"/>
    <p:sldLayoutId id="2147483657"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hyperlink" Target="https://calendly.com/hmisfl507/hmis-dq-monitor" TargetMode="External"/><Relationship Id="rId4" Type="http://schemas.openxmlformats.org/officeDocument/2006/relationships/hyperlink" Target="mailto:hmis@hsncfl.org" TargetMode="External"/><Relationship Id="rId5" Type="http://schemas.openxmlformats.org/officeDocument/2006/relationships/hyperlink" Target="http://www.hmiscfl.org" TargetMode="External"/><Relationship Id="rId6"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hyperlink" Target="https://zoom.us/j/97407205687" TargetMode="External"/><Relationship Id="rId4" Type="http://schemas.openxmlformats.org/officeDocument/2006/relationships/hyperlink" Target="http://www.hmiscfl.org" TargetMode="External"/><Relationship Id="rId5"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hyperlink" Target="mailto:access@hsncfl.org"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 Id="rId3" Type="http://schemas.openxmlformats.org/officeDocument/2006/relationships/hyperlink" Target="mailto:hmis-advisory@hsncfl.org"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 Id="rId3" Type="http://schemas.openxmlformats.org/officeDocument/2006/relationships/hyperlink" Target="http://hmiscfl.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www.hmiscfl.org/hmis-release-of-information-agreement/"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3"/>
          <p:cNvSpPr txBox="1"/>
          <p:nvPr>
            <p:ph type="ctrTitle"/>
          </p:nvPr>
        </p:nvSpPr>
        <p:spPr>
          <a:xfrm>
            <a:off x="685800" y="1620150"/>
            <a:ext cx="7772400" cy="1470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4400"/>
              <a:buFont typeface="Calibri"/>
              <a:buNone/>
            </a:pPr>
            <a:r>
              <a:rPr b="1" lang="en-US"/>
              <a:t>HMIS Advisory </a:t>
            </a:r>
            <a:endParaRPr b="1"/>
          </a:p>
          <a:p>
            <a:pPr indent="0" lvl="0" marL="0" rtl="0" algn="ctr">
              <a:spcBef>
                <a:spcPts val="0"/>
              </a:spcBef>
              <a:spcAft>
                <a:spcPts val="0"/>
              </a:spcAft>
              <a:buClr>
                <a:schemeClr val="dk1"/>
              </a:buClr>
              <a:buSzPts val="4400"/>
              <a:buFont typeface="Calibri"/>
              <a:buNone/>
            </a:pPr>
            <a:r>
              <a:rPr b="1" lang="en-US"/>
              <a:t>Committee Meeting</a:t>
            </a:r>
            <a:endParaRPr b="1"/>
          </a:p>
        </p:txBody>
      </p:sp>
      <p:sp>
        <p:nvSpPr>
          <p:cNvPr id="62" name="Google Shape;62;p13"/>
          <p:cNvSpPr txBox="1"/>
          <p:nvPr>
            <p:ph idx="1" type="subTitle"/>
          </p:nvPr>
        </p:nvSpPr>
        <p:spPr>
          <a:xfrm>
            <a:off x="849100" y="3486150"/>
            <a:ext cx="7543800" cy="17526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888888"/>
              </a:buClr>
              <a:buSzPts val="3200"/>
              <a:buNone/>
            </a:pPr>
            <a:r>
              <a:rPr lang="en-US">
                <a:solidFill>
                  <a:schemeClr val="dk1"/>
                </a:solidFill>
              </a:rPr>
              <a:t>Central Florida Commission on Homelessness (CFCH)</a:t>
            </a:r>
            <a:endParaRPr>
              <a:solidFill>
                <a:schemeClr val="dk1"/>
              </a:solidFill>
            </a:endParaRPr>
          </a:p>
          <a:p>
            <a:pPr indent="0" lvl="0" marL="0" rtl="0" algn="ctr">
              <a:spcBef>
                <a:spcPts val="0"/>
              </a:spcBef>
              <a:spcAft>
                <a:spcPts val="0"/>
              </a:spcAft>
              <a:buClr>
                <a:srgbClr val="888888"/>
              </a:buClr>
              <a:buSzPts val="3200"/>
              <a:buNone/>
            </a:pPr>
            <a:r>
              <a:rPr lang="en-US">
                <a:solidFill>
                  <a:schemeClr val="dk1"/>
                </a:solidFill>
              </a:rPr>
              <a:t>CoC </a:t>
            </a:r>
            <a:r>
              <a:rPr lang="en-US">
                <a:solidFill>
                  <a:schemeClr val="dk1"/>
                </a:solidFill>
              </a:rPr>
              <a:t>FL-507</a:t>
            </a:r>
            <a:endParaRPr>
              <a:solidFill>
                <a:schemeClr val="dk1"/>
              </a:solidFill>
            </a:endParaRPr>
          </a:p>
          <a:p>
            <a:pPr indent="0" lvl="0" marL="0" rtl="0" algn="ctr">
              <a:spcBef>
                <a:spcPts val="0"/>
              </a:spcBef>
              <a:spcAft>
                <a:spcPts val="0"/>
              </a:spcAft>
              <a:buClr>
                <a:srgbClr val="888888"/>
              </a:buClr>
              <a:buSzPts val="3200"/>
              <a:buNone/>
            </a:pPr>
            <a:r>
              <a:rPr lang="en-US">
                <a:solidFill>
                  <a:schemeClr val="dk1"/>
                </a:solidFill>
              </a:rPr>
              <a:t>Sept 13th, 2022</a:t>
            </a:r>
            <a:br>
              <a:rPr lang="en-US">
                <a:solidFill>
                  <a:schemeClr val="dk1"/>
                </a:solidFill>
              </a:rPr>
            </a:br>
            <a:endParaRPr sz="1800">
              <a:solidFill>
                <a:schemeClr val="dk1"/>
              </a:solidFill>
            </a:endParaRPr>
          </a:p>
          <a:p>
            <a:pPr indent="0" lvl="0" marL="0" rtl="0" algn="ctr">
              <a:spcBef>
                <a:spcPts val="0"/>
              </a:spcBef>
              <a:spcAft>
                <a:spcPts val="0"/>
              </a:spcAft>
              <a:buClr>
                <a:srgbClr val="888888"/>
              </a:buClr>
              <a:buSzPts val="3200"/>
              <a:buNone/>
            </a:pPr>
            <a:r>
              <a:t/>
            </a:r>
            <a:endParaRPr sz="2700">
              <a:solidFill>
                <a:schemeClr val="dk1"/>
              </a:solidFill>
            </a:endParaRPr>
          </a:p>
          <a:p>
            <a:pPr indent="0" lvl="0" marL="0" rtl="0" algn="ctr">
              <a:spcBef>
                <a:spcPts val="0"/>
              </a:spcBef>
              <a:spcAft>
                <a:spcPts val="0"/>
              </a:spcAft>
              <a:buClr>
                <a:srgbClr val="888888"/>
              </a:buClr>
              <a:buSzPts val="3200"/>
              <a:buNone/>
            </a:pPr>
            <a:r>
              <a:rPr lang="en-US" sz="2700">
                <a:solidFill>
                  <a:schemeClr val="dk1"/>
                </a:solidFill>
              </a:rPr>
              <a:t>Wyatt Haro, Committee Chair</a:t>
            </a:r>
            <a:endParaRPr sz="270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2"/>
          <p:cNvSpPr txBox="1"/>
          <p:nvPr>
            <p:ph type="ctrTitle"/>
          </p:nvPr>
        </p:nvSpPr>
        <p:spPr>
          <a:xfrm>
            <a:off x="685800" y="1005125"/>
            <a:ext cx="7772400" cy="948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Incomplete </a:t>
            </a:r>
            <a:r>
              <a:rPr lang="en-US"/>
              <a:t>Client ROI Example</a:t>
            </a:r>
            <a:endParaRPr/>
          </a:p>
        </p:txBody>
      </p:sp>
      <p:pic>
        <p:nvPicPr>
          <p:cNvPr id="120" name="Google Shape;120;p22"/>
          <p:cNvPicPr preferRelativeResize="0"/>
          <p:nvPr/>
        </p:nvPicPr>
        <p:blipFill>
          <a:blip r:embed="rId3">
            <a:alphaModFix/>
          </a:blip>
          <a:stretch>
            <a:fillRect/>
          </a:stretch>
        </p:blipFill>
        <p:spPr>
          <a:xfrm>
            <a:off x="152400" y="1882900"/>
            <a:ext cx="8839200" cy="46990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3"/>
          <p:cNvSpPr txBox="1"/>
          <p:nvPr>
            <p:ph type="ctrTitle"/>
          </p:nvPr>
        </p:nvSpPr>
        <p:spPr>
          <a:xfrm>
            <a:off x="685800" y="1005125"/>
            <a:ext cx="7772400" cy="147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Client ROI Examples</a:t>
            </a:r>
            <a:endParaRPr/>
          </a:p>
        </p:txBody>
      </p:sp>
      <p:sp>
        <p:nvSpPr>
          <p:cNvPr id="126" name="Google Shape;126;p23"/>
          <p:cNvSpPr txBox="1"/>
          <p:nvPr>
            <p:ph idx="1" type="subTitle"/>
          </p:nvPr>
        </p:nvSpPr>
        <p:spPr>
          <a:xfrm>
            <a:off x="978800" y="3126763"/>
            <a:ext cx="2471400" cy="24942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rPr lang="en-US">
                <a:solidFill>
                  <a:schemeClr val="dk1"/>
                </a:solidFill>
              </a:rPr>
              <a:t>This image shows a client with a signed ROI</a:t>
            </a:r>
            <a:endParaRPr>
              <a:solidFill>
                <a:schemeClr val="dk1"/>
              </a:solidFill>
            </a:endParaRPr>
          </a:p>
        </p:txBody>
      </p:sp>
      <p:pic>
        <p:nvPicPr>
          <p:cNvPr id="127" name="Google Shape;127;p23"/>
          <p:cNvPicPr preferRelativeResize="0"/>
          <p:nvPr/>
        </p:nvPicPr>
        <p:blipFill>
          <a:blip r:embed="rId3">
            <a:alphaModFix/>
          </a:blip>
          <a:stretch>
            <a:fillRect/>
          </a:stretch>
        </p:blipFill>
        <p:spPr>
          <a:xfrm>
            <a:off x="3522038" y="2064038"/>
            <a:ext cx="5114925" cy="46196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4"/>
          <p:cNvSpPr txBox="1"/>
          <p:nvPr>
            <p:ph type="ctrTitle"/>
          </p:nvPr>
        </p:nvSpPr>
        <p:spPr>
          <a:xfrm>
            <a:off x="685800" y="1005125"/>
            <a:ext cx="7772400" cy="948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Client ROI Example</a:t>
            </a:r>
            <a:endParaRPr/>
          </a:p>
        </p:txBody>
      </p:sp>
      <p:pic>
        <p:nvPicPr>
          <p:cNvPr id="133" name="Google Shape;133;p24"/>
          <p:cNvPicPr preferRelativeResize="0"/>
          <p:nvPr/>
        </p:nvPicPr>
        <p:blipFill>
          <a:blip r:embed="rId3">
            <a:alphaModFix/>
          </a:blip>
          <a:stretch>
            <a:fillRect/>
          </a:stretch>
        </p:blipFill>
        <p:spPr>
          <a:xfrm>
            <a:off x="318225" y="2080750"/>
            <a:ext cx="8206500" cy="46409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5"/>
          <p:cNvSpPr txBox="1"/>
          <p:nvPr>
            <p:ph type="ctrTitle"/>
          </p:nvPr>
        </p:nvSpPr>
        <p:spPr>
          <a:xfrm>
            <a:off x="685800" y="1111300"/>
            <a:ext cx="7772400" cy="767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Client ROI Data Quality Tips</a:t>
            </a:r>
            <a:endParaRPr/>
          </a:p>
        </p:txBody>
      </p:sp>
      <p:sp>
        <p:nvSpPr>
          <p:cNvPr id="139" name="Google Shape;139;p25"/>
          <p:cNvSpPr txBox="1"/>
          <p:nvPr>
            <p:ph idx="1" type="subTitle"/>
          </p:nvPr>
        </p:nvSpPr>
        <p:spPr>
          <a:xfrm>
            <a:off x="1371600" y="1932850"/>
            <a:ext cx="6400800" cy="2366700"/>
          </a:xfrm>
          <a:prstGeom prst="rect">
            <a:avLst/>
          </a:prstGeom>
        </p:spPr>
        <p:txBody>
          <a:bodyPr anchorCtr="0" anchor="t" bIns="91425" lIns="91425" spcFirstLastPara="1" rIns="91425" wrap="square" tIns="91425">
            <a:noAutofit/>
          </a:bodyPr>
          <a:lstStyle/>
          <a:p>
            <a:pPr indent="-355600" lvl="0" marL="457200" rtl="0" algn="l">
              <a:spcBef>
                <a:spcPts val="640"/>
              </a:spcBef>
              <a:spcAft>
                <a:spcPts val="0"/>
              </a:spcAft>
              <a:buClr>
                <a:schemeClr val="dk1"/>
              </a:buClr>
              <a:buSzPts val="2000"/>
              <a:buChar char="●"/>
            </a:pPr>
            <a:r>
              <a:rPr lang="en-US" sz="2000">
                <a:solidFill>
                  <a:schemeClr val="dk1"/>
                </a:solidFill>
              </a:rPr>
              <a:t>Do not change “Information Release #” field!</a:t>
            </a:r>
            <a:endParaRPr sz="2000">
              <a:solidFill>
                <a:schemeClr val="dk1"/>
              </a:solidFill>
            </a:endParaRPr>
          </a:p>
          <a:p>
            <a:pPr indent="-355600" lvl="0" marL="457200" rtl="0" algn="l">
              <a:spcBef>
                <a:spcPts val="0"/>
              </a:spcBef>
              <a:spcAft>
                <a:spcPts val="0"/>
              </a:spcAft>
              <a:buClr>
                <a:schemeClr val="dk1"/>
              </a:buClr>
              <a:buSzPts val="2000"/>
              <a:buChar char="●"/>
            </a:pPr>
            <a:r>
              <a:rPr lang="en-US" sz="2000">
                <a:solidFill>
                  <a:schemeClr val="dk1"/>
                </a:solidFill>
              </a:rPr>
              <a:t>Do not set the start and end dates to the same date. If left as same date, client record becomes hidden.</a:t>
            </a:r>
            <a:endParaRPr sz="2000">
              <a:solidFill>
                <a:schemeClr val="dk1"/>
              </a:solidFill>
            </a:endParaRPr>
          </a:p>
          <a:p>
            <a:pPr indent="-355600" lvl="0" marL="457200" rtl="0" algn="l">
              <a:spcBef>
                <a:spcPts val="0"/>
              </a:spcBef>
              <a:spcAft>
                <a:spcPts val="0"/>
              </a:spcAft>
              <a:buClr>
                <a:schemeClr val="dk1"/>
              </a:buClr>
              <a:buSzPts val="2000"/>
              <a:buChar char="●"/>
            </a:pPr>
            <a:r>
              <a:rPr lang="en-US" sz="2000">
                <a:solidFill>
                  <a:schemeClr val="dk1"/>
                </a:solidFill>
              </a:rPr>
              <a:t>If client refuses to share </a:t>
            </a:r>
            <a:r>
              <a:rPr lang="en-US" sz="2000">
                <a:solidFill>
                  <a:schemeClr val="dk1"/>
                </a:solidFill>
              </a:rPr>
              <a:t>their</a:t>
            </a:r>
            <a:r>
              <a:rPr lang="en-US" sz="2000">
                <a:solidFill>
                  <a:schemeClr val="dk1"/>
                </a:solidFill>
              </a:rPr>
              <a:t> data, submit a new ticket to the HMIS Helpdesk.</a:t>
            </a:r>
            <a:endParaRPr sz="20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6"/>
          <p:cNvSpPr txBox="1"/>
          <p:nvPr>
            <p:ph type="ctrTitle"/>
          </p:nvPr>
        </p:nvSpPr>
        <p:spPr>
          <a:xfrm>
            <a:off x="685800" y="2130425"/>
            <a:ext cx="7772400" cy="147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Workgroup Updates</a:t>
            </a:r>
            <a:endParaRPr/>
          </a:p>
        </p:txBody>
      </p:sp>
      <p:sp>
        <p:nvSpPr>
          <p:cNvPr id="145" name="Google Shape;145;p26"/>
          <p:cNvSpPr txBox="1"/>
          <p:nvPr>
            <p:ph idx="1" type="subTitle"/>
          </p:nvPr>
        </p:nvSpPr>
        <p:spPr>
          <a:xfrm>
            <a:off x="1371600" y="3886200"/>
            <a:ext cx="6400800" cy="17529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t/>
            </a:r>
            <a:endParaRPr/>
          </a:p>
          <a:p>
            <a:pPr indent="0" lvl="0" marL="0" rtl="0" algn="ctr">
              <a:spcBef>
                <a:spcPts val="64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7"/>
          <p:cNvSpPr txBox="1"/>
          <p:nvPr>
            <p:ph type="ctrTitle"/>
          </p:nvPr>
        </p:nvSpPr>
        <p:spPr>
          <a:xfrm>
            <a:off x="648050" y="479600"/>
            <a:ext cx="7772400" cy="1470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US" sz="4100"/>
              <a:t>Data Quality Workgroup</a:t>
            </a:r>
            <a:endParaRPr b="1" sz="4100"/>
          </a:p>
        </p:txBody>
      </p:sp>
      <p:sp>
        <p:nvSpPr>
          <p:cNvPr id="151" name="Google Shape;151;p27"/>
          <p:cNvSpPr txBox="1"/>
          <p:nvPr>
            <p:ph idx="1" type="subTitle"/>
          </p:nvPr>
        </p:nvSpPr>
        <p:spPr>
          <a:xfrm>
            <a:off x="1139650" y="1631625"/>
            <a:ext cx="6633300" cy="1752900"/>
          </a:xfrm>
          <a:prstGeom prst="rect">
            <a:avLst/>
          </a:prstGeom>
        </p:spPr>
        <p:txBody>
          <a:bodyPr anchorCtr="0" anchor="t" bIns="91425" lIns="91425" spcFirstLastPara="1" rIns="91425" wrap="square" tIns="91425">
            <a:noAutofit/>
          </a:bodyPr>
          <a:lstStyle/>
          <a:p>
            <a:pPr indent="-387350" lvl="0" marL="457200" rtl="0" algn="l">
              <a:spcBef>
                <a:spcPts val="640"/>
              </a:spcBef>
              <a:spcAft>
                <a:spcPts val="0"/>
              </a:spcAft>
              <a:buClr>
                <a:srgbClr val="000000"/>
              </a:buClr>
              <a:buSzPts val="2500"/>
              <a:buChar char="●"/>
            </a:pPr>
            <a:r>
              <a:rPr lang="en-US" sz="2500">
                <a:solidFill>
                  <a:srgbClr val="000000"/>
                </a:solidFill>
              </a:rPr>
              <a:t>Grades over time show gradual decrease in F’s and increase in A’s</a:t>
            </a:r>
            <a:endParaRPr sz="2500">
              <a:solidFill>
                <a:srgbClr val="000000"/>
              </a:solidFill>
            </a:endParaRPr>
          </a:p>
          <a:p>
            <a:pPr indent="-387350" lvl="0" marL="457200" rtl="0" algn="l">
              <a:spcBef>
                <a:spcPts val="0"/>
              </a:spcBef>
              <a:spcAft>
                <a:spcPts val="0"/>
              </a:spcAft>
              <a:buClr>
                <a:srgbClr val="000000"/>
              </a:buClr>
              <a:buSzPts val="2500"/>
              <a:buChar char="●"/>
            </a:pPr>
            <a:r>
              <a:rPr lang="en-US" sz="2500">
                <a:solidFill>
                  <a:srgbClr val="000000"/>
                </a:solidFill>
              </a:rPr>
              <a:t>Don’t forget to complete Annual Assessments!</a:t>
            </a:r>
            <a:endParaRPr sz="2500">
              <a:solidFill>
                <a:srgbClr val="000000"/>
              </a:solidFill>
            </a:endParaRPr>
          </a:p>
        </p:txBody>
      </p:sp>
      <p:pic>
        <p:nvPicPr>
          <p:cNvPr id="152" name="Google Shape;152;p27"/>
          <p:cNvPicPr preferRelativeResize="0"/>
          <p:nvPr/>
        </p:nvPicPr>
        <p:blipFill>
          <a:blip r:embed="rId3">
            <a:alphaModFix/>
          </a:blip>
          <a:stretch>
            <a:fillRect/>
          </a:stretch>
        </p:blipFill>
        <p:spPr>
          <a:xfrm>
            <a:off x="1721326" y="3187900"/>
            <a:ext cx="5701350" cy="34314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28"/>
          <p:cNvSpPr txBox="1"/>
          <p:nvPr>
            <p:ph type="ctrTitle"/>
          </p:nvPr>
        </p:nvSpPr>
        <p:spPr>
          <a:xfrm>
            <a:off x="685800" y="2130425"/>
            <a:ext cx="7772400" cy="147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HMIS Training and Monitoring</a:t>
            </a:r>
            <a:endParaRPr/>
          </a:p>
        </p:txBody>
      </p:sp>
      <p:sp>
        <p:nvSpPr>
          <p:cNvPr id="158" name="Google Shape;158;p28"/>
          <p:cNvSpPr txBox="1"/>
          <p:nvPr>
            <p:ph idx="1" type="subTitle"/>
          </p:nvPr>
        </p:nvSpPr>
        <p:spPr>
          <a:xfrm>
            <a:off x="1371600" y="3886200"/>
            <a:ext cx="6400800" cy="17529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rPr lang="en-US"/>
              <a:t>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9"/>
          <p:cNvSpPr txBox="1"/>
          <p:nvPr>
            <p:ph type="title"/>
          </p:nvPr>
        </p:nvSpPr>
        <p:spPr>
          <a:xfrm>
            <a:off x="457200" y="274650"/>
            <a:ext cx="74118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959"/>
              <a:buFont typeface="Calibri"/>
              <a:buNone/>
            </a:pPr>
            <a:r>
              <a:rPr b="1" lang="en-US" sz="3600">
                <a:solidFill>
                  <a:srgbClr val="002060"/>
                </a:solidFill>
                <a:latin typeface="Cabin"/>
                <a:ea typeface="Cabin"/>
                <a:cs typeface="Cabin"/>
                <a:sym typeface="Cabin"/>
              </a:rPr>
              <a:t>HMIS Data Quality Monitoring</a:t>
            </a:r>
            <a:endParaRPr b="1" sz="2400"/>
          </a:p>
        </p:txBody>
      </p:sp>
      <p:sp>
        <p:nvSpPr>
          <p:cNvPr id="164" name="Google Shape;164;p29"/>
          <p:cNvSpPr txBox="1"/>
          <p:nvPr>
            <p:ph idx="1" type="body"/>
          </p:nvPr>
        </p:nvSpPr>
        <p:spPr>
          <a:xfrm>
            <a:off x="960075" y="1417650"/>
            <a:ext cx="7506000" cy="50118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0"/>
              </a:spcBef>
              <a:spcAft>
                <a:spcPts val="0"/>
              </a:spcAft>
              <a:buNone/>
            </a:pPr>
            <a:r>
              <a:t/>
            </a:r>
            <a:endParaRPr b="1" sz="2400"/>
          </a:p>
          <a:p>
            <a:pPr indent="0" lvl="0" marL="0" rtl="0" algn="l">
              <a:lnSpc>
                <a:spcPct val="115000"/>
              </a:lnSpc>
              <a:spcBef>
                <a:spcPts val="1000"/>
              </a:spcBef>
              <a:spcAft>
                <a:spcPts val="0"/>
              </a:spcAft>
              <a:buNone/>
            </a:pPr>
            <a:r>
              <a:t/>
            </a:r>
            <a:endParaRPr b="1" sz="2400"/>
          </a:p>
          <a:p>
            <a:pPr indent="0" lvl="0" marL="0" rtl="0" algn="l">
              <a:lnSpc>
                <a:spcPct val="115000"/>
              </a:lnSpc>
              <a:spcBef>
                <a:spcPts val="1000"/>
              </a:spcBef>
              <a:spcAft>
                <a:spcPts val="0"/>
              </a:spcAft>
              <a:buNone/>
            </a:pPr>
            <a:r>
              <a:rPr b="1" lang="en-US" sz="2400"/>
              <a:t>What to expect?</a:t>
            </a:r>
            <a:endParaRPr b="1" sz="2400"/>
          </a:p>
          <a:p>
            <a:pPr indent="-355600" lvl="0" marL="457200" marR="0" rtl="0" algn="l">
              <a:lnSpc>
                <a:spcPct val="100000"/>
              </a:lnSpc>
              <a:spcBef>
                <a:spcPts val="1000"/>
              </a:spcBef>
              <a:spcAft>
                <a:spcPts val="0"/>
              </a:spcAft>
              <a:buSzPts val="2000"/>
              <a:buChar char="●"/>
            </a:pPr>
            <a:r>
              <a:rPr lang="en-US" sz="2000"/>
              <a:t>Data Quality Monitors Scheduled for 2022</a:t>
            </a:r>
            <a:endParaRPr sz="2000"/>
          </a:p>
          <a:p>
            <a:pPr indent="-228600" lvl="2" marL="1143000" rtl="0" algn="l">
              <a:lnSpc>
                <a:spcPct val="115000"/>
              </a:lnSpc>
              <a:spcBef>
                <a:spcPts val="0"/>
              </a:spcBef>
              <a:spcAft>
                <a:spcPts val="0"/>
              </a:spcAft>
              <a:buSzPts val="1800"/>
              <a:buChar char="■"/>
            </a:pPr>
            <a:r>
              <a:rPr b="1" lang="en-US" sz="1800"/>
              <a:t>Communicated via agency liaisons</a:t>
            </a:r>
            <a:endParaRPr b="1" sz="1800"/>
          </a:p>
          <a:p>
            <a:pPr indent="-228600" lvl="2" marL="1143000" rtl="0" algn="l">
              <a:lnSpc>
                <a:spcPct val="115000"/>
              </a:lnSpc>
              <a:spcBef>
                <a:spcPts val="1000"/>
              </a:spcBef>
              <a:spcAft>
                <a:spcPts val="0"/>
              </a:spcAft>
              <a:buSzPts val="1800"/>
              <a:buChar char="■"/>
            </a:pPr>
            <a:r>
              <a:rPr b="1" lang="en-US" sz="1800"/>
              <a:t>Primarily focuses on the CoC APR</a:t>
            </a:r>
            <a:endParaRPr b="1" sz="1800"/>
          </a:p>
          <a:p>
            <a:pPr indent="-285750" lvl="1" marL="742950" rtl="0" algn="l">
              <a:lnSpc>
                <a:spcPct val="115000"/>
              </a:lnSpc>
              <a:spcBef>
                <a:spcPts val="1000"/>
              </a:spcBef>
              <a:spcAft>
                <a:spcPts val="0"/>
              </a:spcAft>
              <a:buSzPts val="1800"/>
              <a:buChar char="○"/>
            </a:pPr>
            <a:r>
              <a:rPr b="1" lang="en-US" sz="1800"/>
              <a:t>Recommendations for improvements and a timeline for addressing data quality issues</a:t>
            </a:r>
            <a:endParaRPr b="1" sz="1800"/>
          </a:p>
          <a:p>
            <a:pPr indent="-285750" lvl="1" marL="742950" rtl="0" algn="l">
              <a:lnSpc>
                <a:spcPct val="115000"/>
              </a:lnSpc>
              <a:spcBef>
                <a:spcPts val="1000"/>
              </a:spcBef>
              <a:spcAft>
                <a:spcPts val="0"/>
              </a:spcAft>
              <a:buSzPts val="1800"/>
              <a:buChar char="○"/>
            </a:pPr>
            <a:r>
              <a:rPr b="1" lang="en-US" sz="1800"/>
              <a:t>Follow up with a scorecard (grading system)</a:t>
            </a:r>
            <a:endParaRPr b="1" sz="1800"/>
          </a:p>
          <a:p>
            <a:pPr indent="-285750" lvl="1" marL="742950" rtl="0" algn="l">
              <a:lnSpc>
                <a:spcPct val="115000"/>
              </a:lnSpc>
              <a:spcBef>
                <a:spcPts val="1000"/>
              </a:spcBef>
              <a:spcAft>
                <a:spcPts val="0"/>
              </a:spcAft>
              <a:buSzPts val="1800"/>
              <a:buChar char="○"/>
            </a:pPr>
            <a:r>
              <a:rPr b="1" lang="en-US" sz="1800"/>
              <a:t>We are almost through with monitors for Q3 of FY21-22. If you have not scheduled your last one for this year, please do so with this link:</a:t>
            </a:r>
            <a:endParaRPr b="1" sz="1800"/>
          </a:p>
          <a:p>
            <a:pPr indent="0" lvl="0" marL="742950" rtl="0" algn="l">
              <a:lnSpc>
                <a:spcPct val="115000"/>
              </a:lnSpc>
              <a:spcBef>
                <a:spcPts val="1000"/>
              </a:spcBef>
              <a:spcAft>
                <a:spcPts val="0"/>
              </a:spcAft>
              <a:buNone/>
            </a:pPr>
            <a:r>
              <a:rPr b="1" lang="en-US" sz="1800" u="sng">
                <a:solidFill>
                  <a:schemeClr val="hlink"/>
                </a:solidFill>
                <a:hlinkClick r:id="rId3"/>
              </a:rPr>
              <a:t>https://calendly.com/hmisfl507/hmis-dq-monitor</a:t>
            </a:r>
            <a:r>
              <a:rPr b="1" lang="en-US" sz="1800"/>
              <a:t> </a:t>
            </a:r>
            <a:endParaRPr b="1" sz="1800"/>
          </a:p>
          <a:p>
            <a:pPr indent="0" lvl="0" marL="0" rtl="0" algn="l">
              <a:lnSpc>
                <a:spcPct val="115000"/>
              </a:lnSpc>
              <a:spcBef>
                <a:spcPts val="1000"/>
              </a:spcBef>
              <a:spcAft>
                <a:spcPts val="0"/>
              </a:spcAft>
              <a:buNone/>
            </a:pPr>
            <a:r>
              <a:rPr i="1" lang="en-US" sz="1900"/>
              <a:t>Interested in sitting in on a DQM? Let us know at </a:t>
            </a:r>
            <a:r>
              <a:rPr i="1" lang="en-US" sz="1900" u="sng">
                <a:solidFill>
                  <a:schemeClr val="hlink"/>
                </a:solidFill>
                <a:hlinkClick r:id="rId4"/>
              </a:rPr>
              <a:t>hmis@hsncfl.org</a:t>
            </a:r>
            <a:r>
              <a:rPr i="1" lang="en-US" sz="1900"/>
              <a:t>!</a:t>
            </a:r>
            <a:endParaRPr i="1" sz="1900"/>
          </a:p>
          <a:p>
            <a:pPr indent="0" lvl="0" marL="742950" rtl="0" algn="l">
              <a:lnSpc>
                <a:spcPct val="115000"/>
              </a:lnSpc>
              <a:spcBef>
                <a:spcPts val="1000"/>
              </a:spcBef>
              <a:spcAft>
                <a:spcPts val="0"/>
              </a:spcAft>
              <a:buNone/>
            </a:pPr>
            <a:r>
              <a:t/>
            </a:r>
            <a:endParaRPr b="1" sz="2400"/>
          </a:p>
          <a:p>
            <a:pPr indent="0" lvl="0" marL="342900" rtl="0" algn="l">
              <a:lnSpc>
                <a:spcPct val="115000"/>
              </a:lnSpc>
              <a:spcBef>
                <a:spcPts val="1000"/>
              </a:spcBef>
              <a:spcAft>
                <a:spcPts val="1000"/>
              </a:spcAft>
              <a:buNone/>
            </a:pPr>
            <a:r>
              <a:t/>
            </a:r>
            <a:endParaRPr sz="2400">
              <a:solidFill>
                <a:schemeClr val="dk1"/>
              </a:solidFill>
            </a:endParaRPr>
          </a:p>
        </p:txBody>
      </p:sp>
      <p:pic>
        <p:nvPicPr>
          <p:cNvPr id="165" name="Google Shape;165;p29">
            <a:hlinkClick r:id="rId5"/>
          </p:cNvPr>
          <p:cNvPicPr preferRelativeResize="0"/>
          <p:nvPr/>
        </p:nvPicPr>
        <p:blipFill>
          <a:blip r:embed="rId6">
            <a:alphaModFix/>
          </a:blip>
          <a:stretch>
            <a:fillRect/>
          </a:stretch>
        </p:blipFill>
        <p:spPr>
          <a:xfrm>
            <a:off x="7740175" y="6308713"/>
            <a:ext cx="1220106" cy="42703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0"/>
          <p:cNvSpPr txBox="1"/>
          <p:nvPr>
            <p:ph type="title"/>
          </p:nvPr>
        </p:nvSpPr>
        <p:spPr>
          <a:xfrm>
            <a:off x="457200" y="0"/>
            <a:ext cx="8229600" cy="9573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959"/>
              <a:buFont typeface="Calibri"/>
              <a:buNone/>
            </a:pPr>
            <a:r>
              <a:rPr b="1" lang="en-US" sz="3600">
                <a:solidFill>
                  <a:srgbClr val="002060"/>
                </a:solidFill>
                <a:latin typeface="Cabin"/>
                <a:ea typeface="Cabin"/>
                <a:cs typeface="Cabin"/>
                <a:sym typeface="Cabin"/>
              </a:rPr>
              <a:t>HMIS Training &amp; Support</a:t>
            </a:r>
            <a:endParaRPr b="1" sz="3600"/>
          </a:p>
        </p:txBody>
      </p:sp>
      <p:sp>
        <p:nvSpPr>
          <p:cNvPr id="171" name="Google Shape;171;p30"/>
          <p:cNvSpPr txBox="1"/>
          <p:nvPr>
            <p:ph idx="1" type="body"/>
          </p:nvPr>
        </p:nvSpPr>
        <p:spPr>
          <a:xfrm>
            <a:off x="759900" y="2354825"/>
            <a:ext cx="7926900" cy="43032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640"/>
              </a:spcBef>
              <a:spcAft>
                <a:spcPts val="0"/>
              </a:spcAft>
              <a:buNone/>
            </a:pPr>
            <a:r>
              <a:t/>
            </a:r>
            <a:endParaRPr b="1" sz="200"/>
          </a:p>
          <a:p>
            <a:pPr indent="0" lvl="0" marL="0" rtl="0" algn="l">
              <a:lnSpc>
                <a:spcPct val="115000"/>
              </a:lnSpc>
              <a:spcBef>
                <a:spcPts val="640"/>
              </a:spcBef>
              <a:spcAft>
                <a:spcPts val="0"/>
              </a:spcAft>
              <a:buNone/>
            </a:pPr>
            <a:r>
              <a:rPr b="1" lang="en-US" sz="1700">
                <a:solidFill>
                  <a:schemeClr val="dk1"/>
                </a:solidFill>
              </a:rPr>
              <a:t>We have resumed our r</a:t>
            </a:r>
            <a:r>
              <a:rPr b="1" lang="en-US" sz="1700">
                <a:solidFill>
                  <a:schemeClr val="dk1"/>
                </a:solidFill>
              </a:rPr>
              <a:t>outine monthly training calendar:</a:t>
            </a:r>
            <a:endParaRPr sz="1700">
              <a:solidFill>
                <a:schemeClr val="dk1"/>
              </a:solidFill>
            </a:endParaRPr>
          </a:p>
          <a:p>
            <a:pPr indent="0" lvl="0" marL="0" rtl="0" algn="l">
              <a:lnSpc>
                <a:spcPct val="115000"/>
              </a:lnSpc>
              <a:spcBef>
                <a:spcPts val="640"/>
              </a:spcBef>
              <a:spcAft>
                <a:spcPts val="0"/>
              </a:spcAft>
              <a:buNone/>
            </a:pPr>
            <a:r>
              <a:rPr lang="en-US" sz="1700">
                <a:solidFill>
                  <a:schemeClr val="dk1"/>
                </a:solidFill>
              </a:rPr>
              <a:t>1st &amp; 3rd Tuesday: HMIS 101 New User Training (9a - 2p)</a:t>
            </a:r>
            <a:endParaRPr i="1" sz="1700">
              <a:solidFill>
                <a:schemeClr val="dk1"/>
              </a:solidFill>
              <a:highlight>
                <a:srgbClr val="FFFF00"/>
              </a:highlight>
            </a:endParaRPr>
          </a:p>
          <a:p>
            <a:pPr indent="0" lvl="0" marL="0" rtl="0" algn="l">
              <a:lnSpc>
                <a:spcPct val="115000"/>
              </a:lnSpc>
              <a:spcBef>
                <a:spcPts val="640"/>
              </a:spcBef>
              <a:spcAft>
                <a:spcPts val="0"/>
              </a:spcAft>
              <a:buNone/>
            </a:pPr>
            <a:r>
              <a:rPr lang="en-US" sz="1700">
                <a:solidFill>
                  <a:schemeClr val="dk1"/>
                </a:solidFill>
              </a:rPr>
              <a:t>2nd &amp; 4th Wednesday: HMIS 101/102 Refreshers (2p - 4p)</a:t>
            </a:r>
            <a:endParaRPr sz="1700">
              <a:solidFill>
                <a:schemeClr val="dk1"/>
              </a:solidFill>
            </a:endParaRPr>
          </a:p>
          <a:p>
            <a:pPr indent="0" lvl="0" marL="0" rtl="0" algn="l">
              <a:lnSpc>
                <a:spcPct val="115000"/>
              </a:lnSpc>
              <a:spcBef>
                <a:spcPts val="640"/>
              </a:spcBef>
              <a:spcAft>
                <a:spcPts val="0"/>
              </a:spcAft>
              <a:buNone/>
            </a:pPr>
            <a:r>
              <a:rPr lang="en-US" sz="1700">
                <a:solidFill>
                  <a:schemeClr val="dk1"/>
                </a:solidFill>
              </a:rPr>
              <a:t>1st &amp; 3rd Tuesday: ClientTrack Introduction to Reports Training</a:t>
            </a:r>
            <a:r>
              <a:rPr lang="en-US" sz="1700">
                <a:solidFill>
                  <a:schemeClr val="dk1"/>
                </a:solidFill>
              </a:rPr>
              <a:t> (3p - 4:30p)</a:t>
            </a:r>
            <a:endParaRPr sz="2000">
              <a:solidFill>
                <a:schemeClr val="dk1"/>
              </a:solidFill>
            </a:endParaRPr>
          </a:p>
          <a:p>
            <a:pPr indent="0" lvl="0" marL="0" rtl="0" algn="l">
              <a:lnSpc>
                <a:spcPct val="115000"/>
              </a:lnSpc>
              <a:spcBef>
                <a:spcPts val="640"/>
              </a:spcBef>
              <a:spcAft>
                <a:spcPts val="0"/>
              </a:spcAft>
              <a:buNone/>
            </a:pPr>
            <a:r>
              <a:rPr i="1" lang="en-US" sz="1500">
                <a:solidFill>
                  <a:schemeClr val="dk1"/>
                </a:solidFill>
              </a:rPr>
              <a:t>* Additional training sessions may be requested as needed.</a:t>
            </a:r>
            <a:endParaRPr i="1" sz="1700">
              <a:solidFill>
                <a:schemeClr val="dk1"/>
              </a:solidFill>
            </a:endParaRPr>
          </a:p>
          <a:p>
            <a:pPr indent="0" lvl="0" marL="0" rtl="0" algn="l">
              <a:lnSpc>
                <a:spcPct val="115000"/>
              </a:lnSpc>
              <a:spcBef>
                <a:spcPts val="640"/>
              </a:spcBef>
              <a:spcAft>
                <a:spcPts val="0"/>
              </a:spcAft>
              <a:buNone/>
            </a:pPr>
            <a:r>
              <a:t/>
            </a:r>
            <a:endParaRPr i="1" sz="400">
              <a:solidFill>
                <a:schemeClr val="dk1"/>
              </a:solidFill>
            </a:endParaRPr>
          </a:p>
          <a:p>
            <a:pPr indent="0" lvl="0" marL="0" rtl="0" algn="l">
              <a:lnSpc>
                <a:spcPct val="115000"/>
              </a:lnSpc>
              <a:spcBef>
                <a:spcPts val="640"/>
              </a:spcBef>
              <a:spcAft>
                <a:spcPts val="0"/>
              </a:spcAft>
              <a:buNone/>
            </a:pPr>
            <a:r>
              <a:rPr lang="en-US" sz="1500" u="sng">
                <a:solidFill>
                  <a:schemeClr val="hlink"/>
                </a:solidFill>
                <a:hlinkClick r:id="rId3"/>
              </a:rPr>
              <a:t>Join</a:t>
            </a:r>
            <a:r>
              <a:rPr lang="en-US" sz="1500">
                <a:solidFill>
                  <a:schemeClr val="dk1"/>
                </a:solidFill>
              </a:rPr>
              <a:t> us for our office hours M/W from 1p - 2p for additional one-on-one HMIS support.</a:t>
            </a:r>
            <a:endParaRPr sz="1500">
              <a:solidFill>
                <a:schemeClr val="dk1"/>
              </a:solidFill>
            </a:endParaRPr>
          </a:p>
          <a:p>
            <a:pPr indent="0" lvl="0" marL="0" rtl="0" algn="l">
              <a:lnSpc>
                <a:spcPct val="115000"/>
              </a:lnSpc>
              <a:spcBef>
                <a:spcPts val="640"/>
              </a:spcBef>
              <a:spcAft>
                <a:spcPts val="0"/>
              </a:spcAft>
              <a:buNone/>
            </a:pPr>
            <a:r>
              <a:t/>
            </a:r>
            <a:endParaRPr b="1" sz="400">
              <a:solidFill>
                <a:srgbClr val="FF0000"/>
              </a:solidFill>
            </a:endParaRPr>
          </a:p>
          <a:p>
            <a:pPr indent="0" lvl="0" marL="0" rtl="0" algn="l">
              <a:lnSpc>
                <a:spcPct val="115000"/>
              </a:lnSpc>
              <a:spcBef>
                <a:spcPts val="640"/>
              </a:spcBef>
              <a:spcAft>
                <a:spcPts val="0"/>
              </a:spcAft>
              <a:buNone/>
            </a:pPr>
            <a:r>
              <a:rPr b="1" lang="en-US" sz="1500">
                <a:solidFill>
                  <a:srgbClr val="FF0000"/>
                </a:solidFill>
              </a:rPr>
              <a:t>Reminders:</a:t>
            </a:r>
            <a:r>
              <a:rPr b="1" lang="en-US" sz="1500">
                <a:solidFill>
                  <a:schemeClr val="dk1"/>
                </a:solidFill>
              </a:rPr>
              <a:t> </a:t>
            </a:r>
            <a:endParaRPr b="1" sz="1500">
              <a:solidFill>
                <a:schemeClr val="dk1"/>
              </a:solidFill>
            </a:endParaRPr>
          </a:p>
          <a:p>
            <a:pPr indent="0" lvl="0" marL="0" rtl="0" algn="l">
              <a:lnSpc>
                <a:spcPct val="115000"/>
              </a:lnSpc>
              <a:spcBef>
                <a:spcPts val="640"/>
              </a:spcBef>
              <a:spcAft>
                <a:spcPts val="0"/>
              </a:spcAft>
              <a:buNone/>
            </a:pPr>
            <a:r>
              <a:rPr i="1" lang="en-US" sz="1500">
                <a:solidFill>
                  <a:schemeClr val="dk1"/>
                </a:solidFill>
              </a:rPr>
              <a:t>All </a:t>
            </a:r>
            <a:r>
              <a:rPr b="1" i="1" lang="en-US" sz="1500">
                <a:solidFill>
                  <a:schemeClr val="dk1"/>
                </a:solidFill>
              </a:rPr>
              <a:t>new user</a:t>
            </a:r>
            <a:r>
              <a:rPr i="1" lang="en-US" sz="1500">
                <a:solidFill>
                  <a:schemeClr val="dk1"/>
                </a:solidFill>
              </a:rPr>
              <a:t> training requests must come through the Agency Liaison.</a:t>
            </a:r>
            <a:endParaRPr sz="1600"/>
          </a:p>
          <a:p>
            <a:pPr indent="0" lvl="0" marL="0" rtl="0" algn="l">
              <a:lnSpc>
                <a:spcPct val="115000"/>
              </a:lnSpc>
              <a:spcBef>
                <a:spcPts val="640"/>
              </a:spcBef>
              <a:spcAft>
                <a:spcPts val="0"/>
              </a:spcAft>
              <a:buNone/>
            </a:pPr>
            <a:r>
              <a:rPr b="1" i="1" lang="en-US"/>
              <a:t>Agency Liaison</a:t>
            </a:r>
            <a:r>
              <a:rPr i="1" lang="en-US"/>
              <a:t> needs to </a:t>
            </a:r>
            <a:r>
              <a:rPr b="1" i="1" lang="en-US"/>
              <a:t>let the HMIS team know ASAP when someone leaves</a:t>
            </a:r>
            <a:endParaRPr b="1" i="1"/>
          </a:p>
          <a:p>
            <a:pPr indent="0" lvl="0" marL="0" rtl="0" algn="l">
              <a:lnSpc>
                <a:spcPct val="115000"/>
              </a:lnSpc>
              <a:spcBef>
                <a:spcPts val="640"/>
              </a:spcBef>
              <a:spcAft>
                <a:spcPts val="0"/>
              </a:spcAft>
              <a:buNone/>
            </a:pPr>
            <a:r>
              <a:rPr b="1" i="1" lang="en-US"/>
              <a:t>the agency</a:t>
            </a:r>
            <a:r>
              <a:rPr i="1" lang="en-US"/>
              <a:t> so we can inactivate accounts. This is to protect the system and keep an accurate count of available subscriptions for assignment.</a:t>
            </a:r>
            <a:endParaRPr i="1"/>
          </a:p>
        </p:txBody>
      </p:sp>
      <p:pic>
        <p:nvPicPr>
          <p:cNvPr id="172" name="Google Shape;172;p30">
            <a:hlinkClick r:id="rId4"/>
          </p:cNvPr>
          <p:cNvPicPr preferRelativeResize="0"/>
          <p:nvPr/>
        </p:nvPicPr>
        <p:blipFill>
          <a:blip r:embed="rId5">
            <a:alphaModFix/>
          </a:blip>
          <a:stretch>
            <a:fillRect/>
          </a:stretch>
        </p:blipFill>
        <p:spPr>
          <a:xfrm>
            <a:off x="7740175" y="6308713"/>
            <a:ext cx="1220106" cy="427037"/>
          </a:xfrm>
          <a:prstGeom prst="rect">
            <a:avLst/>
          </a:prstGeom>
          <a:noFill/>
          <a:ln>
            <a:noFill/>
          </a:ln>
        </p:spPr>
      </p:pic>
      <p:sp>
        <p:nvSpPr>
          <p:cNvPr id="173" name="Google Shape;173;p30"/>
          <p:cNvSpPr txBox="1"/>
          <p:nvPr/>
        </p:nvSpPr>
        <p:spPr>
          <a:xfrm>
            <a:off x="1028700" y="814425"/>
            <a:ext cx="6858000" cy="1754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700"/>
              <a:t>ClientTrack Training Status</a:t>
            </a:r>
            <a:endParaRPr b="1" sz="1700"/>
          </a:p>
          <a:p>
            <a:pPr indent="-336550" lvl="0" marL="457200" rtl="0" algn="l">
              <a:spcBef>
                <a:spcPts val="0"/>
              </a:spcBef>
              <a:spcAft>
                <a:spcPts val="0"/>
              </a:spcAft>
              <a:buSzPts val="1700"/>
              <a:buChar char="-"/>
            </a:pPr>
            <a:r>
              <a:rPr lang="en-US" sz="1700"/>
              <a:t>A</a:t>
            </a:r>
            <a:r>
              <a:rPr lang="en-US" sz="1700"/>
              <a:t>pprox. 40</a:t>
            </a:r>
            <a:r>
              <a:rPr lang="en-US" sz="1700"/>
              <a:t>  people have not attended a ClientTrack training </a:t>
            </a:r>
            <a:r>
              <a:rPr lang="en-US" sz="1700"/>
              <a:t>and are not active in the new database. </a:t>
            </a:r>
            <a:endParaRPr sz="1700"/>
          </a:p>
          <a:p>
            <a:pPr indent="-336550" lvl="0" marL="457200" rtl="0" algn="l">
              <a:spcBef>
                <a:spcPts val="0"/>
              </a:spcBef>
              <a:spcAft>
                <a:spcPts val="0"/>
              </a:spcAft>
              <a:buSzPts val="1700"/>
              <a:buChar char="-"/>
            </a:pPr>
            <a:r>
              <a:rPr lang="en-US" sz="1700"/>
              <a:t>If you are an agency liaison, please check in with your staff and ensure that everyone has been trained, or has submitted a request to be trained via the helpdesk.</a:t>
            </a:r>
            <a:endParaRPr sz="17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1"/>
          <p:cNvSpPr txBox="1"/>
          <p:nvPr>
            <p:ph type="title"/>
          </p:nvPr>
        </p:nvSpPr>
        <p:spPr>
          <a:xfrm>
            <a:off x="0" y="0"/>
            <a:ext cx="8229600" cy="1595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959"/>
              <a:buFont typeface="Calibri"/>
              <a:buNone/>
            </a:pPr>
            <a:r>
              <a:rPr b="1" lang="en-US" sz="3600">
                <a:solidFill>
                  <a:srgbClr val="002060"/>
                </a:solidFill>
                <a:latin typeface="Cabin"/>
                <a:ea typeface="Cabin"/>
                <a:cs typeface="Cabin"/>
                <a:sym typeface="Cabin"/>
              </a:rPr>
              <a:t>Motion to Amend Committee Charter</a:t>
            </a:r>
            <a:endParaRPr b="1" sz="3600">
              <a:solidFill>
                <a:srgbClr val="002060"/>
              </a:solidFill>
              <a:latin typeface="Cabin"/>
              <a:ea typeface="Cabin"/>
              <a:cs typeface="Cabin"/>
              <a:sym typeface="Cabin"/>
            </a:endParaRPr>
          </a:p>
          <a:p>
            <a:pPr indent="0" lvl="0" marL="0" marR="0" rtl="0" algn="ctr">
              <a:lnSpc>
                <a:spcPct val="100000"/>
              </a:lnSpc>
              <a:spcBef>
                <a:spcPts val="0"/>
              </a:spcBef>
              <a:spcAft>
                <a:spcPts val="0"/>
              </a:spcAft>
              <a:buClr>
                <a:schemeClr val="dk1"/>
              </a:buClr>
              <a:buSzPts val="3959"/>
              <a:buFont typeface="Calibri"/>
              <a:buNone/>
            </a:pPr>
            <a:r>
              <a:rPr b="1" lang="en-US" sz="3600">
                <a:solidFill>
                  <a:srgbClr val="002060"/>
                </a:solidFill>
                <a:latin typeface="Cabin"/>
                <a:ea typeface="Cabin"/>
                <a:cs typeface="Cabin"/>
                <a:sym typeface="Cabin"/>
              </a:rPr>
              <a:t>Public Input Period</a:t>
            </a:r>
            <a:endParaRPr b="1" sz="3600">
              <a:solidFill>
                <a:srgbClr val="002060"/>
              </a:solidFill>
              <a:latin typeface="Cabin"/>
              <a:ea typeface="Cabin"/>
              <a:cs typeface="Cabin"/>
              <a:sym typeface="Cabin"/>
            </a:endParaRPr>
          </a:p>
        </p:txBody>
      </p:sp>
      <p:sp>
        <p:nvSpPr>
          <p:cNvPr id="179" name="Google Shape;179;p31"/>
          <p:cNvSpPr txBox="1"/>
          <p:nvPr>
            <p:ph idx="1" type="body"/>
          </p:nvPr>
        </p:nvSpPr>
        <p:spPr>
          <a:xfrm>
            <a:off x="540375" y="1409150"/>
            <a:ext cx="7640400" cy="4429800"/>
          </a:xfrm>
          <a:prstGeom prst="rect">
            <a:avLst/>
          </a:prstGeom>
          <a:noFill/>
          <a:ln>
            <a:noFill/>
          </a:ln>
        </p:spPr>
        <p:txBody>
          <a:bodyPr anchorCtr="0" anchor="ctr" bIns="45700" lIns="91425" spcFirstLastPara="1" rIns="91425" wrap="square" tIns="45700">
            <a:noAutofit/>
          </a:bodyPr>
          <a:lstStyle/>
          <a:p>
            <a:pPr indent="-355600" lvl="0" marL="457200" rtl="0" algn="l">
              <a:spcBef>
                <a:spcPts val="360"/>
              </a:spcBef>
              <a:spcAft>
                <a:spcPts val="0"/>
              </a:spcAft>
              <a:buSzPts val="2000"/>
              <a:buChar char="●"/>
            </a:pPr>
            <a:r>
              <a:rPr b="1" lang="en-US" sz="2000">
                <a:solidFill>
                  <a:schemeClr val="dk1"/>
                </a:solidFill>
              </a:rPr>
              <a:t>Amendment 1:</a:t>
            </a:r>
            <a:endParaRPr b="1" sz="2000">
              <a:solidFill>
                <a:schemeClr val="dk1"/>
              </a:solidFill>
            </a:endParaRPr>
          </a:p>
          <a:p>
            <a:pPr indent="-355600" lvl="1" marL="914400" rtl="0" algn="l">
              <a:spcBef>
                <a:spcPts val="0"/>
              </a:spcBef>
              <a:spcAft>
                <a:spcPts val="0"/>
              </a:spcAft>
              <a:buSzPts val="2000"/>
              <a:buChar char="○"/>
            </a:pPr>
            <a:r>
              <a:rPr lang="en-US" sz="2000">
                <a:solidFill>
                  <a:schemeClr val="dk1"/>
                </a:solidFill>
              </a:rPr>
              <a:t> “The Committee may proceed with business regardless of total number of committee members, but will permit outside votes, totaling one vote, to count should the committee only have two members, ensuring no deadlock in a vote.”</a:t>
            </a:r>
            <a:endParaRPr sz="2000">
              <a:solidFill>
                <a:schemeClr val="dk1"/>
              </a:solidFill>
            </a:endParaRPr>
          </a:p>
          <a:p>
            <a:pPr indent="0" lvl="0" marL="914400" rtl="0" algn="l">
              <a:spcBef>
                <a:spcPts val="360"/>
              </a:spcBef>
              <a:spcAft>
                <a:spcPts val="0"/>
              </a:spcAft>
              <a:buNone/>
            </a:pPr>
            <a:r>
              <a:t/>
            </a:r>
            <a:endParaRPr sz="2000">
              <a:solidFill>
                <a:schemeClr val="dk1"/>
              </a:solidFill>
            </a:endParaRPr>
          </a:p>
          <a:p>
            <a:pPr indent="0" lvl="0" marL="0" rtl="0" algn="l">
              <a:spcBef>
                <a:spcPts val="360"/>
              </a:spcBef>
              <a:spcAft>
                <a:spcPts val="0"/>
              </a:spcAft>
              <a:buNone/>
            </a:pPr>
            <a:r>
              <a:t/>
            </a:r>
            <a:endParaRPr sz="20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4"/>
          <p:cNvSpPr txBox="1"/>
          <p:nvPr>
            <p:ph type="title"/>
          </p:nvPr>
        </p:nvSpPr>
        <p:spPr>
          <a:xfrm>
            <a:off x="0" y="0"/>
            <a:ext cx="8229600" cy="929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959"/>
              <a:buFont typeface="Calibri"/>
              <a:buNone/>
            </a:pPr>
            <a:r>
              <a:rPr b="1" lang="en-US" sz="3600">
                <a:solidFill>
                  <a:srgbClr val="002060"/>
                </a:solidFill>
                <a:latin typeface="Cabin"/>
                <a:ea typeface="Cabin"/>
                <a:cs typeface="Cabin"/>
                <a:sym typeface="Cabin"/>
              </a:rPr>
              <a:t>HMIS Advisory Committee Mission</a:t>
            </a:r>
            <a:endParaRPr b="1" sz="3600">
              <a:solidFill>
                <a:srgbClr val="002060"/>
              </a:solidFill>
              <a:latin typeface="Cabin"/>
              <a:ea typeface="Cabin"/>
              <a:cs typeface="Cabin"/>
              <a:sym typeface="Cabin"/>
            </a:endParaRPr>
          </a:p>
        </p:txBody>
      </p:sp>
      <p:sp>
        <p:nvSpPr>
          <p:cNvPr id="68" name="Google Shape;68;p14"/>
          <p:cNvSpPr txBox="1"/>
          <p:nvPr>
            <p:ph idx="1" type="body"/>
          </p:nvPr>
        </p:nvSpPr>
        <p:spPr>
          <a:xfrm>
            <a:off x="540375" y="854675"/>
            <a:ext cx="7640400" cy="4429800"/>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640"/>
              </a:spcBef>
              <a:spcAft>
                <a:spcPts val="0"/>
              </a:spcAft>
              <a:buNone/>
            </a:pPr>
            <a:r>
              <a:rPr b="1" lang="en-US" sz="2000"/>
              <a:t>Our mission is to effectively use data, which includes inputs from those in need of services, those providing services, and from members of the community, to eliminate homelessness in Central Florida.</a:t>
            </a:r>
            <a:endParaRPr b="1" sz="2000"/>
          </a:p>
        </p:txBody>
      </p:sp>
      <p:sp>
        <p:nvSpPr>
          <p:cNvPr id="69" name="Google Shape;69;p14"/>
          <p:cNvSpPr txBox="1"/>
          <p:nvPr>
            <p:ph type="title"/>
          </p:nvPr>
        </p:nvSpPr>
        <p:spPr>
          <a:xfrm>
            <a:off x="245775" y="3715975"/>
            <a:ext cx="8229600" cy="929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959"/>
              <a:buFont typeface="Calibri"/>
              <a:buNone/>
            </a:pPr>
            <a:r>
              <a:rPr b="1" lang="en-US" sz="3600">
                <a:solidFill>
                  <a:srgbClr val="002060"/>
                </a:solidFill>
                <a:latin typeface="Cabin"/>
                <a:ea typeface="Cabin"/>
                <a:cs typeface="Cabin"/>
                <a:sym typeface="Cabin"/>
              </a:rPr>
              <a:t>HMIS Advisory Committee Purpose</a:t>
            </a:r>
            <a:endParaRPr b="1" sz="3600">
              <a:solidFill>
                <a:srgbClr val="002060"/>
              </a:solidFill>
              <a:latin typeface="Cabin"/>
              <a:ea typeface="Cabin"/>
              <a:cs typeface="Cabin"/>
              <a:sym typeface="Cabin"/>
            </a:endParaRPr>
          </a:p>
        </p:txBody>
      </p:sp>
      <p:sp>
        <p:nvSpPr>
          <p:cNvPr id="70" name="Google Shape;70;p14"/>
          <p:cNvSpPr txBox="1"/>
          <p:nvPr>
            <p:ph idx="1" type="body"/>
          </p:nvPr>
        </p:nvSpPr>
        <p:spPr>
          <a:xfrm>
            <a:off x="751800" y="4645375"/>
            <a:ext cx="7640400" cy="10131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0"/>
              </a:spcBef>
              <a:spcAft>
                <a:spcPts val="0"/>
              </a:spcAft>
              <a:buNone/>
            </a:pPr>
            <a:r>
              <a:rPr lang="en-US" sz="2500">
                <a:solidFill>
                  <a:schemeClr val="dk1"/>
                </a:solidFill>
              </a:rPr>
              <a:t>Oversee the CoC’s implementation of HMIS, what we do with the data and how we use it.</a:t>
            </a:r>
            <a:endParaRPr sz="250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32"/>
          <p:cNvSpPr txBox="1"/>
          <p:nvPr>
            <p:ph type="ctrTitle"/>
          </p:nvPr>
        </p:nvSpPr>
        <p:spPr>
          <a:xfrm>
            <a:off x="437750" y="2130425"/>
            <a:ext cx="8433900" cy="211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Committee Debate - </a:t>
            </a:r>
            <a:endParaRPr/>
          </a:p>
          <a:p>
            <a:pPr indent="0" lvl="0" marL="0" rtl="0" algn="ctr">
              <a:spcBef>
                <a:spcPts val="0"/>
              </a:spcBef>
              <a:spcAft>
                <a:spcPts val="0"/>
              </a:spcAft>
              <a:buNone/>
            </a:pPr>
            <a:r>
              <a:rPr lang="en-US"/>
              <a:t>Motion to Amend Committee Charter</a:t>
            </a:r>
            <a:endParaRPr/>
          </a:p>
        </p:txBody>
      </p:sp>
      <p:sp>
        <p:nvSpPr>
          <p:cNvPr id="185" name="Google Shape;185;p32"/>
          <p:cNvSpPr txBox="1"/>
          <p:nvPr>
            <p:ph idx="1" type="subTitle"/>
          </p:nvPr>
        </p:nvSpPr>
        <p:spPr>
          <a:xfrm>
            <a:off x="1371600" y="3886200"/>
            <a:ext cx="6400800" cy="17529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rPr lang="en-US"/>
              <a:t>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3"/>
          <p:cNvSpPr txBox="1"/>
          <p:nvPr>
            <p:ph type="title"/>
          </p:nvPr>
        </p:nvSpPr>
        <p:spPr>
          <a:xfrm>
            <a:off x="0" y="0"/>
            <a:ext cx="8229600" cy="15954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US" sz="4400">
                <a:solidFill>
                  <a:srgbClr val="002060"/>
                </a:solidFill>
                <a:latin typeface="Cabin"/>
                <a:ea typeface="Cabin"/>
                <a:cs typeface="Cabin"/>
                <a:sym typeface="Cabin"/>
              </a:rPr>
              <a:t>Public Input Period</a:t>
            </a:r>
            <a:endParaRPr sz="4400">
              <a:solidFill>
                <a:srgbClr val="002060"/>
              </a:solidFill>
              <a:latin typeface="Cabin"/>
              <a:ea typeface="Cabin"/>
              <a:cs typeface="Cabin"/>
              <a:sym typeface="Cabin"/>
            </a:endParaRPr>
          </a:p>
          <a:p>
            <a:pPr indent="0" lvl="0" marL="0" rtl="0" algn="ctr">
              <a:spcBef>
                <a:spcPts val="0"/>
              </a:spcBef>
              <a:spcAft>
                <a:spcPts val="0"/>
              </a:spcAft>
              <a:buClr>
                <a:schemeClr val="dk1"/>
              </a:buClr>
              <a:buSzPts val="1100"/>
              <a:buFont typeface="Arial"/>
              <a:buNone/>
            </a:pPr>
            <a:r>
              <a:rPr lang="en-US" sz="4400">
                <a:solidFill>
                  <a:srgbClr val="002060"/>
                </a:solidFill>
                <a:latin typeface="Cabin"/>
                <a:ea typeface="Cabin"/>
                <a:cs typeface="Cabin"/>
                <a:sym typeface="Cabin"/>
              </a:rPr>
              <a:t>Caseload: HOH or Family</a:t>
            </a:r>
            <a:endParaRPr sz="4400">
              <a:solidFill>
                <a:srgbClr val="002060"/>
              </a:solidFill>
              <a:latin typeface="Cabin"/>
              <a:ea typeface="Cabin"/>
              <a:cs typeface="Cabin"/>
              <a:sym typeface="Cabin"/>
            </a:endParaRPr>
          </a:p>
        </p:txBody>
      </p:sp>
      <p:sp>
        <p:nvSpPr>
          <p:cNvPr id="191" name="Google Shape;191;p33"/>
          <p:cNvSpPr txBox="1"/>
          <p:nvPr>
            <p:ph idx="1" type="body"/>
          </p:nvPr>
        </p:nvSpPr>
        <p:spPr>
          <a:xfrm>
            <a:off x="540375" y="1409150"/>
            <a:ext cx="7640400" cy="3599100"/>
          </a:xfrm>
          <a:prstGeom prst="rect">
            <a:avLst/>
          </a:prstGeom>
          <a:noFill/>
          <a:ln>
            <a:noFill/>
          </a:ln>
        </p:spPr>
        <p:txBody>
          <a:bodyPr anchorCtr="0" anchor="ctr" bIns="45700" lIns="91425" spcFirstLastPara="1" rIns="91425" wrap="square" tIns="45700">
            <a:noAutofit/>
          </a:bodyPr>
          <a:lstStyle/>
          <a:p>
            <a:pPr indent="0" lvl="0" marL="457200" rtl="0" algn="l">
              <a:spcBef>
                <a:spcPts val="360"/>
              </a:spcBef>
              <a:spcAft>
                <a:spcPts val="0"/>
              </a:spcAft>
              <a:buNone/>
            </a:pPr>
            <a:r>
              <a:t/>
            </a:r>
            <a:endParaRPr sz="2000">
              <a:solidFill>
                <a:schemeClr val="dk1"/>
              </a:solidFill>
            </a:endParaRPr>
          </a:p>
          <a:p>
            <a:pPr indent="-355600" lvl="0" marL="457200" rtl="0" algn="l">
              <a:spcBef>
                <a:spcPts val="360"/>
              </a:spcBef>
              <a:spcAft>
                <a:spcPts val="0"/>
              </a:spcAft>
              <a:buSzPts val="2000"/>
              <a:buChar char="●"/>
            </a:pPr>
            <a:r>
              <a:rPr lang="en-US" sz="2000">
                <a:solidFill>
                  <a:schemeClr val="dk1"/>
                </a:solidFill>
              </a:rPr>
              <a:t>S</a:t>
            </a:r>
            <a:r>
              <a:rPr lang="en-US" sz="2000">
                <a:solidFill>
                  <a:schemeClr val="dk1"/>
                </a:solidFill>
              </a:rPr>
              <a:t>hould reports pull in all services provided to all clients, including family members, or only the head of household?</a:t>
            </a:r>
            <a:endParaRPr sz="2000">
              <a:solidFill>
                <a:schemeClr val="dk1"/>
              </a:solidFill>
            </a:endParaRPr>
          </a:p>
          <a:p>
            <a:pPr indent="-355600" lvl="1" marL="914400" rtl="0" algn="l">
              <a:spcBef>
                <a:spcPts val="0"/>
              </a:spcBef>
              <a:spcAft>
                <a:spcPts val="0"/>
              </a:spcAft>
              <a:buClr>
                <a:schemeClr val="dk1"/>
              </a:buClr>
              <a:buSzPts val="2000"/>
              <a:buChar char="○"/>
            </a:pPr>
            <a:r>
              <a:rPr lang="en-US" sz="2000">
                <a:solidFill>
                  <a:schemeClr val="dk1"/>
                </a:solidFill>
              </a:rPr>
              <a:t>Currently data is entered on the Head of Household</a:t>
            </a:r>
            <a:endParaRPr sz="2000">
              <a:solidFill>
                <a:schemeClr val="dk1"/>
              </a:solidFill>
              <a:highlight>
                <a:srgbClr val="FFFF00"/>
              </a:highlight>
            </a:endParaRPr>
          </a:p>
          <a:p>
            <a:pPr indent="-355600" lvl="1" marL="914400" rtl="0" algn="l">
              <a:spcBef>
                <a:spcPts val="0"/>
              </a:spcBef>
              <a:spcAft>
                <a:spcPts val="0"/>
              </a:spcAft>
              <a:buClr>
                <a:schemeClr val="dk1"/>
              </a:buClr>
              <a:buSzPts val="2000"/>
              <a:buChar char="○"/>
            </a:pPr>
            <a:r>
              <a:rPr lang="en-US" sz="2000">
                <a:solidFill>
                  <a:schemeClr val="dk1"/>
                </a:solidFill>
              </a:rPr>
              <a:t>On the Service Summary report, household members are included in separate columns, but not included in the total for unduplicated services </a:t>
            </a:r>
            <a:endParaRPr sz="2000">
              <a:solidFill>
                <a:schemeClr val="dk1"/>
              </a:solidFill>
            </a:endParaRPr>
          </a:p>
          <a:p>
            <a:pPr indent="0" lvl="0" marL="457200" rtl="0" algn="l">
              <a:spcBef>
                <a:spcPts val="360"/>
              </a:spcBef>
              <a:spcAft>
                <a:spcPts val="0"/>
              </a:spcAft>
              <a:buNone/>
            </a:pPr>
            <a:r>
              <a:t/>
            </a:r>
            <a:endParaRPr sz="2000">
              <a:solidFill>
                <a:schemeClr val="dk1"/>
              </a:solidFill>
            </a:endParaRPr>
          </a:p>
          <a:p>
            <a:pPr indent="0" lvl="0" marL="914400" rtl="0" algn="l">
              <a:spcBef>
                <a:spcPts val="360"/>
              </a:spcBef>
              <a:spcAft>
                <a:spcPts val="0"/>
              </a:spcAft>
              <a:buNone/>
            </a:pPr>
            <a:r>
              <a:t/>
            </a:r>
            <a:endParaRPr sz="2000">
              <a:solidFill>
                <a:schemeClr val="dk1"/>
              </a:solidFill>
            </a:endParaRPr>
          </a:p>
          <a:p>
            <a:pPr indent="0" lvl="0" marL="0" rtl="0" algn="l">
              <a:spcBef>
                <a:spcPts val="360"/>
              </a:spcBef>
              <a:spcAft>
                <a:spcPts val="0"/>
              </a:spcAft>
              <a:buNone/>
            </a:pPr>
            <a:r>
              <a:t/>
            </a:r>
            <a:endParaRPr sz="2000">
              <a:solidFill>
                <a:schemeClr val="dk1"/>
              </a:solidFill>
            </a:endParaRPr>
          </a:p>
        </p:txBody>
      </p:sp>
      <p:pic>
        <p:nvPicPr>
          <p:cNvPr id="192" name="Google Shape;192;p33"/>
          <p:cNvPicPr preferRelativeResize="0"/>
          <p:nvPr/>
        </p:nvPicPr>
        <p:blipFill>
          <a:blip r:embed="rId3">
            <a:alphaModFix/>
          </a:blip>
          <a:stretch>
            <a:fillRect/>
          </a:stretch>
        </p:blipFill>
        <p:spPr>
          <a:xfrm>
            <a:off x="540363" y="4134588"/>
            <a:ext cx="8201025" cy="22193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4"/>
          <p:cNvSpPr txBox="1"/>
          <p:nvPr>
            <p:ph type="ctrTitle"/>
          </p:nvPr>
        </p:nvSpPr>
        <p:spPr>
          <a:xfrm>
            <a:off x="685800" y="2130425"/>
            <a:ext cx="7772400" cy="147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Committee Debate</a:t>
            </a:r>
            <a:endParaRPr/>
          </a:p>
          <a:p>
            <a:pPr indent="0" lvl="0" marL="0" rtl="0" algn="ctr">
              <a:spcBef>
                <a:spcPts val="0"/>
              </a:spcBef>
              <a:spcAft>
                <a:spcPts val="0"/>
              </a:spcAft>
              <a:buNone/>
            </a:pPr>
            <a:r>
              <a:rPr lang="en-US"/>
              <a:t>Caseload: HOH or Family</a:t>
            </a:r>
            <a:endParaRPr/>
          </a:p>
        </p:txBody>
      </p:sp>
      <p:sp>
        <p:nvSpPr>
          <p:cNvPr id="198" name="Google Shape;198;p34"/>
          <p:cNvSpPr txBox="1"/>
          <p:nvPr>
            <p:ph idx="1" type="subTitle"/>
          </p:nvPr>
        </p:nvSpPr>
        <p:spPr>
          <a:xfrm>
            <a:off x="1371600" y="3886200"/>
            <a:ext cx="6400800" cy="17529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rPr lang="en-US"/>
              <a:t>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5"/>
          <p:cNvSpPr txBox="1"/>
          <p:nvPr>
            <p:ph type="title"/>
          </p:nvPr>
        </p:nvSpPr>
        <p:spPr>
          <a:xfrm>
            <a:off x="0" y="0"/>
            <a:ext cx="8229600" cy="15954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US" sz="4400">
                <a:solidFill>
                  <a:srgbClr val="002060"/>
                </a:solidFill>
                <a:latin typeface="Cabin"/>
                <a:ea typeface="Cabin"/>
                <a:cs typeface="Cabin"/>
                <a:sym typeface="Cabin"/>
              </a:rPr>
              <a:t>Public Input Period</a:t>
            </a:r>
            <a:endParaRPr sz="4400">
              <a:solidFill>
                <a:srgbClr val="002060"/>
              </a:solidFill>
              <a:latin typeface="Cabin"/>
              <a:ea typeface="Cabin"/>
              <a:cs typeface="Cabin"/>
              <a:sym typeface="Cabin"/>
            </a:endParaRPr>
          </a:p>
          <a:p>
            <a:pPr indent="0" lvl="0" marL="0" rtl="0" algn="ctr">
              <a:spcBef>
                <a:spcPts val="0"/>
              </a:spcBef>
              <a:spcAft>
                <a:spcPts val="0"/>
              </a:spcAft>
              <a:buClr>
                <a:schemeClr val="dk1"/>
              </a:buClr>
              <a:buSzPts val="1100"/>
              <a:buFont typeface="Arial"/>
              <a:buNone/>
            </a:pPr>
            <a:r>
              <a:rPr lang="en-US" sz="4400">
                <a:solidFill>
                  <a:srgbClr val="002060"/>
                </a:solidFill>
                <a:latin typeface="Cabin"/>
                <a:ea typeface="Cabin"/>
                <a:cs typeface="Cabin"/>
                <a:sym typeface="Cabin"/>
              </a:rPr>
              <a:t>Record Delete Authorization</a:t>
            </a:r>
            <a:endParaRPr b="1" sz="3600">
              <a:solidFill>
                <a:srgbClr val="002060"/>
              </a:solidFill>
              <a:latin typeface="Cabin"/>
              <a:ea typeface="Cabin"/>
              <a:cs typeface="Cabin"/>
              <a:sym typeface="Cabin"/>
            </a:endParaRPr>
          </a:p>
        </p:txBody>
      </p:sp>
      <p:sp>
        <p:nvSpPr>
          <p:cNvPr id="204" name="Google Shape;204;p35"/>
          <p:cNvSpPr txBox="1"/>
          <p:nvPr>
            <p:ph idx="1" type="body"/>
          </p:nvPr>
        </p:nvSpPr>
        <p:spPr>
          <a:xfrm>
            <a:off x="589200" y="1743675"/>
            <a:ext cx="7640400" cy="4429800"/>
          </a:xfrm>
          <a:prstGeom prst="rect">
            <a:avLst/>
          </a:prstGeom>
          <a:noFill/>
          <a:ln>
            <a:noFill/>
          </a:ln>
        </p:spPr>
        <p:txBody>
          <a:bodyPr anchorCtr="0" anchor="ctr" bIns="45700" lIns="91425" spcFirstLastPara="1" rIns="91425" wrap="square" tIns="45700">
            <a:noAutofit/>
          </a:bodyPr>
          <a:lstStyle/>
          <a:p>
            <a:pPr indent="0" lvl="0" marL="457200" rtl="0" algn="l">
              <a:spcBef>
                <a:spcPts val="360"/>
              </a:spcBef>
              <a:spcAft>
                <a:spcPts val="0"/>
              </a:spcAft>
              <a:buNone/>
            </a:pPr>
            <a:r>
              <a:t/>
            </a:r>
            <a:endParaRPr sz="2000">
              <a:solidFill>
                <a:schemeClr val="dk1"/>
              </a:solidFill>
            </a:endParaRPr>
          </a:p>
          <a:p>
            <a:pPr indent="-355600" lvl="0" marL="457200" rtl="0" algn="l">
              <a:spcBef>
                <a:spcPts val="360"/>
              </a:spcBef>
              <a:spcAft>
                <a:spcPts val="0"/>
              </a:spcAft>
              <a:buSzPts val="2000"/>
              <a:buChar char="●"/>
            </a:pPr>
            <a:r>
              <a:rPr lang="en-US" sz="2000">
                <a:solidFill>
                  <a:schemeClr val="dk1"/>
                </a:solidFill>
              </a:rPr>
              <a:t>Currently, only HMIS Admins can delete data records</a:t>
            </a:r>
            <a:endParaRPr sz="2000">
              <a:solidFill>
                <a:schemeClr val="dk1"/>
              </a:solidFill>
            </a:endParaRPr>
          </a:p>
          <a:p>
            <a:pPr indent="-355600" lvl="1" marL="914400" rtl="0" algn="l">
              <a:spcBef>
                <a:spcPts val="0"/>
              </a:spcBef>
              <a:spcAft>
                <a:spcPts val="0"/>
              </a:spcAft>
              <a:buClr>
                <a:schemeClr val="dk1"/>
              </a:buClr>
              <a:buSzPts val="2000"/>
              <a:buChar char="○"/>
            </a:pPr>
            <a:r>
              <a:rPr lang="en-US" sz="2000">
                <a:solidFill>
                  <a:schemeClr val="dk1"/>
                </a:solidFill>
              </a:rPr>
              <a:t>Records are deleted if they are requested by a user who can verify that it is incorrect data</a:t>
            </a:r>
            <a:endParaRPr sz="2000">
              <a:solidFill>
                <a:schemeClr val="dk1"/>
              </a:solidFill>
            </a:endParaRPr>
          </a:p>
          <a:p>
            <a:pPr indent="-355600" lvl="1" marL="914400" rtl="0" algn="l">
              <a:spcBef>
                <a:spcPts val="0"/>
              </a:spcBef>
              <a:spcAft>
                <a:spcPts val="0"/>
              </a:spcAft>
              <a:buClr>
                <a:schemeClr val="dk1"/>
              </a:buClr>
              <a:buSzPts val="2000"/>
              <a:buChar char="○"/>
            </a:pPr>
            <a:r>
              <a:rPr lang="en-US" sz="2000">
                <a:solidFill>
                  <a:schemeClr val="dk1"/>
                </a:solidFill>
              </a:rPr>
              <a:t>Types of records that are commonly deleted are: enrollments, services, client files, case notes</a:t>
            </a:r>
            <a:endParaRPr sz="2000">
              <a:solidFill>
                <a:schemeClr val="dk1"/>
              </a:solidFill>
            </a:endParaRPr>
          </a:p>
          <a:p>
            <a:pPr indent="0" lvl="0" marL="0" rtl="0" algn="l">
              <a:spcBef>
                <a:spcPts val="360"/>
              </a:spcBef>
              <a:spcAft>
                <a:spcPts val="0"/>
              </a:spcAft>
              <a:buNone/>
            </a:pPr>
            <a:r>
              <a:t/>
            </a:r>
            <a:endParaRPr sz="2000">
              <a:solidFill>
                <a:schemeClr val="dk1"/>
              </a:solidFill>
            </a:endParaRPr>
          </a:p>
          <a:p>
            <a:pPr indent="-355600" lvl="0" marL="457200" rtl="0" algn="l">
              <a:spcBef>
                <a:spcPts val="360"/>
              </a:spcBef>
              <a:spcAft>
                <a:spcPts val="0"/>
              </a:spcAft>
              <a:buClr>
                <a:schemeClr val="dk1"/>
              </a:buClr>
              <a:buSzPts val="2000"/>
              <a:buChar char="●"/>
            </a:pPr>
            <a:r>
              <a:rPr lang="en-US" sz="2000">
                <a:solidFill>
                  <a:schemeClr val="dk1"/>
                </a:solidFill>
              </a:rPr>
              <a:t>Delete Rights could be granted to the following three “levels”:</a:t>
            </a:r>
            <a:endParaRPr sz="2000">
              <a:solidFill>
                <a:schemeClr val="dk1"/>
              </a:solidFill>
            </a:endParaRPr>
          </a:p>
          <a:p>
            <a:pPr indent="-355600" lvl="1" marL="914400" rtl="0" algn="l">
              <a:spcBef>
                <a:spcPts val="0"/>
              </a:spcBef>
              <a:spcAft>
                <a:spcPts val="0"/>
              </a:spcAft>
              <a:buClr>
                <a:schemeClr val="dk1"/>
              </a:buClr>
              <a:buSzPts val="2000"/>
              <a:buChar char="○"/>
            </a:pPr>
            <a:r>
              <a:rPr lang="en-US" sz="2000">
                <a:solidFill>
                  <a:schemeClr val="dk1"/>
                </a:solidFill>
              </a:rPr>
              <a:t>Users (can delete anything created under their Organization)</a:t>
            </a:r>
            <a:endParaRPr sz="2000">
              <a:solidFill>
                <a:schemeClr val="dk1"/>
              </a:solidFill>
            </a:endParaRPr>
          </a:p>
          <a:p>
            <a:pPr indent="-355600" lvl="1" marL="914400" rtl="0" algn="l">
              <a:spcBef>
                <a:spcPts val="0"/>
              </a:spcBef>
              <a:spcAft>
                <a:spcPts val="0"/>
              </a:spcAft>
              <a:buClr>
                <a:schemeClr val="dk1"/>
              </a:buClr>
              <a:buSzPts val="2000"/>
              <a:buChar char="○"/>
            </a:pPr>
            <a:r>
              <a:rPr lang="en-US" sz="2000">
                <a:solidFill>
                  <a:schemeClr val="dk1"/>
                </a:solidFill>
              </a:rPr>
              <a:t>Agency Liaisons (can delete anything created under their organization)</a:t>
            </a:r>
            <a:endParaRPr sz="2000">
              <a:solidFill>
                <a:schemeClr val="dk1"/>
              </a:solidFill>
            </a:endParaRPr>
          </a:p>
          <a:p>
            <a:pPr indent="-355600" lvl="1" marL="914400" rtl="0" algn="l">
              <a:spcBef>
                <a:spcPts val="0"/>
              </a:spcBef>
              <a:spcAft>
                <a:spcPts val="0"/>
              </a:spcAft>
              <a:buClr>
                <a:schemeClr val="dk1"/>
              </a:buClr>
              <a:buSzPts val="2000"/>
              <a:buChar char="○"/>
            </a:pPr>
            <a:r>
              <a:rPr lang="en-US" sz="2000">
                <a:solidFill>
                  <a:schemeClr val="dk1"/>
                </a:solidFill>
              </a:rPr>
              <a:t>Admins (Can delete anything)</a:t>
            </a:r>
            <a:endParaRPr sz="2000">
              <a:solidFill>
                <a:schemeClr val="dk1"/>
              </a:solidFill>
            </a:endParaRPr>
          </a:p>
          <a:p>
            <a:pPr indent="0" lvl="0" marL="914400" rtl="0" algn="l">
              <a:spcBef>
                <a:spcPts val="360"/>
              </a:spcBef>
              <a:spcAft>
                <a:spcPts val="0"/>
              </a:spcAft>
              <a:buNone/>
            </a:pPr>
            <a:r>
              <a:t/>
            </a:r>
            <a:endParaRPr sz="2000">
              <a:solidFill>
                <a:schemeClr val="dk1"/>
              </a:solidFill>
            </a:endParaRPr>
          </a:p>
          <a:p>
            <a:pPr indent="0" lvl="0" marL="0" rtl="0" algn="l">
              <a:spcBef>
                <a:spcPts val="360"/>
              </a:spcBef>
              <a:spcAft>
                <a:spcPts val="0"/>
              </a:spcAft>
              <a:buNone/>
            </a:pPr>
            <a:r>
              <a:t/>
            </a:r>
            <a:endParaRPr sz="2000">
              <a:solidFill>
                <a:schemeClr val="dk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6"/>
          <p:cNvSpPr txBox="1"/>
          <p:nvPr>
            <p:ph type="ctrTitle"/>
          </p:nvPr>
        </p:nvSpPr>
        <p:spPr>
          <a:xfrm>
            <a:off x="685800" y="2130425"/>
            <a:ext cx="7772400" cy="147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Committee Debate</a:t>
            </a:r>
            <a:endParaRPr/>
          </a:p>
          <a:p>
            <a:pPr indent="0" lvl="0" marL="0" rtl="0" algn="ctr">
              <a:spcBef>
                <a:spcPts val="0"/>
              </a:spcBef>
              <a:spcAft>
                <a:spcPts val="0"/>
              </a:spcAft>
              <a:buNone/>
            </a:pPr>
            <a:r>
              <a:rPr lang="en-US"/>
              <a:t>Record Delete Authorization</a:t>
            </a:r>
            <a:endParaRPr/>
          </a:p>
        </p:txBody>
      </p:sp>
      <p:sp>
        <p:nvSpPr>
          <p:cNvPr id="210" name="Google Shape;210;p36"/>
          <p:cNvSpPr txBox="1"/>
          <p:nvPr>
            <p:ph idx="1" type="subTitle"/>
          </p:nvPr>
        </p:nvSpPr>
        <p:spPr>
          <a:xfrm>
            <a:off x="1371600" y="3886200"/>
            <a:ext cx="6400800" cy="17529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rPr lang="en-US"/>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7"/>
          <p:cNvSpPr txBox="1"/>
          <p:nvPr>
            <p:ph type="ctrTitle"/>
          </p:nvPr>
        </p:nvSpPr>
        <p:spPr>
          <a:xfrm>
            <a:off x="685800" y="2130425"/>
            <a:ext cx="7772400" cy="147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Committee Roll-Call Vote</a:t>
            </a:r>
            <a:endParaRPr/>
          </a:p>
          <a:p>
            <a:pPr indent="0" lvl="0" marL="0" rtl="0" algn="ctr">
              <a:spcBef>
                <a:spcPts val="0"/>
              </a:spcBef>
              <a:spcAft>
                <a:spcPts val="0"/>
              </a:spcAft>
              <a:buNone/>
            </a:pPr>
            <a:r>
              <a:rPr lang="en-US"/>
              <a:t>HMIS Committee Officers</a:t>
            </a:r>
            <a:endParaRPr/>
          </a:p>
        </p:txBody>
      </p:sp>
      <p:sp>
        <p:nvSpPr>
          <p:cNvPr id="216" name="Google Shape;216;p37"/>
          <p:cNvSpPr txBox="1"/>
          <p:nvPr>
            <p:ph idx="1" type="subTitle"/>
          </p:nvPr>
        </p:nvSpPr>
        <p:spPr>
          <a:xfrm>
            <a:off x="1371600" y="3886200"/>
            <a:ext cx="6400800" cy="17529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rPr lang="en-US"/>
              <a:t>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8"/>
          <p:cNvSpPr txBox="1"/>
          <p:nvPr>
            <p:ph type="title"/>
          </p:nvPr>
        </p:nvSpPr>
        <p:spPr>
          <a:xfrm>
            <a:off x="0" y="203425"/>
            <a:ext cx="8229600" cy="929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959"/>
              <a:buFont typeface="Calibri"/>
              <a:buNone/>
            </a:pPr>
            <a:r>
              <a:rPr b="1" lang="en-US" sz="3600">
                <a:solidFill>
                  <a:srgbClr val="002060"/>
                </a:solidFill>
                <a:latin typeface="Cabin"/>
                <a:ea typeface="Cabin"/>
                <a:cs typeface="Cabin"/>
                <a:sym typeface="Cabin"/>
              </a:rPr>
              <a:t>HMIS Advisory Committee </a:t>
            </a:r>
            <a:endParaRPr b="1" sz="3600">
              <a:solidFill>
                <a:srgbClr val="002060"/>
              </a:solidFill>
              <a:latin typeface="Cabin"/>
              <a:ea typeface="Cabin"/>
              <a:cs typeface="Cabin"/>
              <a:sym typeface="Cabin"/>
            </a:endParaRPr>
          </a:p>
          <a:p>
            <a:pPr indent="0" lvl="0" marL="0" marR="0" rtl="0" algn="ctr">
              <a:lnSpc>
                <a:spcPct val="100000"/>
              </a:lnSpc>
              <a:spcBef>
                <a:spcPts val="0"/>
              </a:spcBef>
              <a:spcAft>
                <a:spcPts val="0"/>
              </a:spcAft>
              <a:buClr>
                <a:schemeClr val="dk1"/>
              </a:buClr>
              <a:buSzPts val="3959"/>
              <a:buFont typeface="Calibri"/>
              <a:buNone/>
            </a:pPr>
            <a:r>
              <a:rPr b="1" lang="en-US" sz="3600">
                <a:solidFill>
                  <a:srgbClr val="002060"/>
                </a:solidFill>
                <a:latin typeface="Cabin"/>
                <a:ea typeface="Cabin"/>
                <a:cs typeface="Cabin"/>
                <a:sym typeface="Cabin"/>
              </a:rPr>
              <a:t>Annual Elections</a:t>
            </a:r>
            <a:endParaRPr b="1" sz="3600">
              <a:solidFill>
                <a:srgbClr val="002060"/>
              </a:solidFill>
              <a:latin typeface="Cabin"/>
              <a:ea typeface="Cabin"/>
              <a:cs typeface="Cabin"/>
              <a:sym typeface="Cabin"/>
            </a:endParaRPr>
          </a:p>
        </p:txBody>
      </p:sp>
      <p:sp>
        <p:nvSpPr>
          <p:cNvPr id="222" name="Google Shape;222;p38"/>
          <p:cNvSpPr txBox="1"/>
          <p:nvPr>
            <p:ph idx="1" type="body"/>
          </p:nvPr>
        </p:nvSpPr>
        <p:spPr>
          <a:xfrm>
            <a:off x="540375" y="1409150"/>
            <a:ext cx="7640400" cy="4429800"/>
          </a:xfrm>
          <a:prstGeom prst="rect">
            <a:avLst/>
          </a:prstGeom>
          <a:noFill/>
          <a:ln>
            <a:noFill/>
          </a:ln>
        </p:spPr>
        <p:txBody>
          <a:bodyPr anchorCtr="0" anchor="ctr" bIns="45700" lIns="91425" spcFirstLastPara="1" rIns="91425" wrap="square" tIns="45700">
            <a:noAutofit/>
          </a:bodyPr>
          <a:lstStyle/>
          <a:p>
            <a:pPr indent="-355600" lvl="0" marL="457200" rtl="0" algn="l">
              <a:spcBef>
                <a:spcPts val="360"/>
              </a:spcBef>
              <a:spcAft>
                <a:spcPts val="0"/>
              </a:spcAft>
              <a:buClr>
                <a:schemeClr val="dk1"/>
              </a:buClr>
              <a:buSzPts val="2000"/>
              <a:buChar char="●"/>
            </a:pPr>
            <a:r>
              <a:rPr b="1" lang="en-US" sz="2000">
                <a:solidFill>
                  <a:schemeClr val="dk1"/>
                </a:solidFill>
              </a:rPr>
              <a:t>Chair:</a:t>
            </a:r>
            <a:endParaRPr b="1" sz="2000">
              <a:solidFill>
                <a:schemeClr val="dk1"/>
              </a:solidFill>
            </a:endParaRPr>
          </a:p>
          <a:p>
            <a:pPr indent="-330200" lvl="1" marL="914400" rtl="0" algn="l">
              <a:spcBef>
                <a:spcPts val="0"/>
              </a:spcBef>
              <a:spcAft>
                <a:spcPts val="0"/>
              </a:spcAft>
              <a:buClr>
                <a:schemeClr val="dk1"/>
              </a:buClr>
              <a:buSzPts val="1600"/>
              <a:buChar char="○"/>
            </a:pPr>
            <a:r>
              <a:rPr lang="en-US" sz="1600">
                <a:solidFill>
                  <a:schemeClr val="dk1"/>
                </a:solidFill>
              </a:rPr>
              <a:t>Wyatt Haro</a:t>
            </a:r>
            <a:endParaRPr sz="1600">
              <a:solidFill>
                <a:schemeClr val="dk1"/>
              </a:solidFill>
            </a:endParaRPr>
          </a:p>
          <a:p>
            <a:pPr indent="-330200" lvl="1" marL="914400" rtl="0" algn="l">
              <a:spcBef>
                <a:spcPts val="0"/>
              </a:spcBef>
              <a:spcAft>
                <a:spcPts val="0"/>
              </a:spcAft>
              <a:buClr>
                <a:schemeClr val="dk1"/>
              </a:buClr>
              <a:buSzPts val="1600"/>
              <a:buChar char="○"/>
            </a:pPr>
            <a:r>
              <a:rPr lang="en-US" sz="1600">
                <a:solidFill>
                  <a:schemeClr val="dk1"/>
                </a:solidFill>
              </a:rPr>
              <a:t>No opponent</a:t>
            </a:r>
            <a:endParaRPr sz="1600">
              <a:solidFill>
                <a:schemeClr val="dk1"/>
              </a:solidFill>
            </a:endParaRPr>
          </a:p>
          <a:p>
            <a:pPr indent="0" lvl="0" marL="914400" rtl="0" algn="l">
              <a:spcBef>
                <a:spcPts val="360"/>
              </a:spcBef>
              <a:spcAft>
                <a:spcPts val="0"/>
              </a:spcAft>
              <a:buNone/>
            </a:pPr>
            <a:r>
              <a:t/>
            </a:r>
            <a:endParaRPr sz="1600">
              <a:solidFill>
                <a:schemeClr val="dk1"/>
              </a:solidFill>
            </a:endParaRPr>
          </a:p>
          <a:p>
            <a:pPr indent="-355600" lvl="0" marL="457200" rtl="0" algn="l">
              <a:spcBef>
                <a:spcPts val="360"/>
              </a:spcBef>
              <a:spcAft>
                <a:spcPts val="0"/>
              </a:spcAft>
              <a:buClr>
                <a:schemeClr val="dk1"/>
              </a:buClr>
              <a:buSzPts val="2000"/>
              <a:buChar char="●"/>
            </a:pPr>
            <a:r>
              <a:rPr b="1" lang="en-US" sz="2000">
                <a:solidFill>
                  <a:schemeClr val="dk1"/>
                </a:solidFill>
              </a:rPr>
              <a:t>Vice Chair:</a:t>
            </a:r>
            <a:endParaRPr b="1" sz="2000">
              <a:solidFill>
                <a:schemeClr val="dk1"/>
              </a:solidFill>
            </a:endParaRPr>
          </a:p>
          <a:p>
            <a:pPr indent="-330200" lvl="1" marL="914400" rtl="0" algn="l">
              <a:spcBef>
                <a:spcPts val="0"/>
              </a:spcBef>
              <a:spcAft>
                <a:spcPts val="0"/>
              </a:spcAft>
              <a:buClr>
                <a:schemeClr val="dk1"/>
              </a:buClr>
              <a:buSzPts val="1600"/>
              <a:buChar char="○"/>
            </a:pPr>
            <a:r>
              <a:rPr lang="en-US" sz="1600">
                <a:solidFill>
                  <a:schemeClr val="dk1"/>
                </a:solidFill>
              </a:rPr>
              <a:t>No Nominations</a:t>
            </a:r>
            <a:endParaRPr sz="1600">
              <a:solidFill>
                <a:schemeClr val="dk1"/>
              </a:solidFill>
            </a:endParaRPr>
          </a:p>
          <a:p>
            <a:pPr indent="0" lvl="0" marL="914400" rtl="0" algn="l">
              <a:spcBef>
                <a:spcPts val="360"/>
              </a:spcBef>
              <a:spcAft>
                <a:spcPts val="0"/>
              </a:spcAft>
              <a:buNone/>
            </a:pPr>
            <a:r>
              <a:t/>
            </a:r>
            <a:endParaRPr sz="1600">
              <a:solidFill>
                <a:schemeClr val="dk1"/>
              </a:solidFill>
            </a:endParaRPr>
          </a:p>
          <a:p>
            <a:pPr indent="-355600" lvl="0" marL="457200" rtl="0" algn="l">
              <a:spcBef>
                <a:spcPts val="360"/>
              </a:spcBef>
              <a:spcAft>
                <a:spcPts val="0"/>
              </a:spcAft>
              <a:buClr>
                <a:schemeClr val="dk1"/>
              </a:buClr>
              <a:buSzPts val="2000"/>
              <a:buChar char="●"/>
            </a:pPr>
            <a:r>
              <a:rPr b="1" lang="en-US" sz="2000">
                <a:solidFill>
                  <a:schemeClr val="dk1"/>
                </a:solidFill>
              </a:rPr>
              <a:t>Secretary/Recorder:</a:t>
            </a:r>
            <a:endParaRPr b="1" sz="2000">
              <a:solidFill>
                <a:schemeClr val="dk1"/>
              </a:solidFill>
            </a:endParaRPr>
          </a:p>
          <a:p>
            <a:pPr indent="-330200" lvl="1" marL="914400" rtl="0" algn="l">
              <a:spcBef>
                <a:spcPts val="0"/>
              </a:spcBef>
              <a:spcAft>
                <a:spcPts val="0"/>
              </a:spcAft>
              <a:buClr>
                <a:schemeClr val="dk1"/>
              </a:buClr>
              <a:buSzPts val="1600"/>
              <a:buChar char="○"/>
            </a:pPr>
            <a:r>
              <a:rPr lang="en-US" sz="1600">
                <a:solidFill>
                  <a:schemeClr val="dk1"/>
                </a:solidFill>
              </a:rPr>
              <a:t>No Nominations</a:t>
            </a:r>
            <a:endParaRPr sz="1600">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9"/>
          <p:cNvSpPr txBox="1"/>
          <p:nvPr>
            <p:ph type="ctrTitle"/>
          </p:nvPr>
        </p:nvSpPr>
        <p:spPr>
          <a:xfrm>
            <a:off x="685800" y="2130425"/>
            <a:ext cx="7772400" cy="147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Committee Roll-Call Vote</a:t>
            </a:r>
            <a:endParaRPr/>
          </a:p>
          <a:p>
            <a:pPr indent="0" lvl="0" marL="0" rtl="0" algn="ctr">
              <a:spcBef>
                <a:spcPts val="0"/>
              </a:spcBef>
              <a:spcAft>
                <a:spcPts val="0"/>
              </a:spcAft>
              <a:buNone/>
            </a:pPr>
            <a:r>
              <a:rPr lang="en-US"/>
              <a:t>HMIS Committee Charter</a:t>
            </a:r>
            <a:endParaRPr/>
          </a:p>
          <a:p>
            <a:pPr indent="0" lvl="0" marL="0" rtl="0" algn="ctr">
              <a:spcBef>
                <a:spcPts val="0"/>
              </a:spcBef>
              <a:spcAft>
                <a:spcPts val="0"/>
              </a:spcAft>
              <a:buNone/>
            </a:pPr>
            <a:r>
              <a:rPr lang="en-US"/>
              <a:t>Amendment 1</a:t>
            </a:r>
            <a:endParaRPr/>
          </a:p>
        </p:txBody>
      </p:sp>
      <p:sp>
        <p:nvSpPr>
          <p:cNvPr id="228" name="Google Shape;228;p39"/>
          <p:cNvSpPr txBox="1"/>
          <p:nvPr>
            <p:ph idx="1" type="subTitle"/>
          </p:nvPr>
        </p:nvSpPr>
        <p:spPr>
          <a:xfrm>
            <a:off x="1371600" y="3886200"/>
            <a:ext cx="6400800" cy="17529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rPr lang="en-US"/>
              <a:t>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0"/>
          <p:cNvSpPr txBox="1"/>
          <p:nvPr>
            <p:ph type="ctrTitle"/>
          </p:nvPr>
        </p:nvSpPr>
        <p:spPr>
          <a:xfrm>
            <a:off x="685800" y="2130425"/>
            <a:ext cx="7772400" cy="147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Committee Roll-Call Vote</a:t>
            </a:r>
            <a:endParaRPr/>
          </a:p>
          <a:p>
            <a:pPr indent="0" lvl="0" marL="0" rtl="0" algn="ctr">
              <a:spcBef>
                <a:spcPts val="0"/>
              </a:spcBef>
              <a:spcAft>
                <a:spcPts val="0"/>
              </a:spcAft>
              <a:buNone/>
            </a:pPr>
            <a:r>
              <a:rPr lang="en-US"/>
              <a:t>Caseload - HOH v. Family</a:t>
            </a:r>
            <a:endParaRPr/>
          </a:p>
        </p:txBody>
      </p:sp>
      <p:sp>
        <p:nvSpPr>
          <p:cNvPr id="234" name="Google Shape;234;p40"/>
          <p:cNvSpPr txBox="1"/>
          <p:nvPr>
            <p:ph idx="1" type="subTitle"/>
          </p:nvPr>
        </p:nvSpPr>
        <p:spPr>
          <a:xfrm>
            <a:off x="1371600" y="3886200"/>
            <a:ext cx="6400800" cy="17529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rPr lang="en-US"/>
              <a:t>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1"/>
          <p:cNvSpPr txBox="1"/>
          <p:nvPr>
            <p:ph type="ctrTitle"/>
          </p:nvPr>
        </p:nvSpPr>
        <p:spPr>
          <a:xfrm>
            <a:off x="685800" y="2130425"/>
            <a:ext cx="7772400" cy="147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Committee Roll-Call Vote</a:t>
            </a:r>
            <a:endParaRPr/>
          </a:p>
          <a:p>
            <a:pPr indent="0" lvl="0" marL="0" rtl="0" algn="ctr">
              <a:spcBef>
                <a:spcPts val="0"/>
              </a:spcBef>
              <a:spcAft>
                <a:spcPts val="0"/>
              </a:spcAft>
              <a:buNone/>
            </a:pPr>
            <a:r>
              <a:rPr lang="en-US"/>
              <a:t>Record Deletion Authority</a:t>
            </a:r>
            <a:endParaRPr/>
          </a:p>
        </p:txBody>
      </p:sp>
      <p:sp>
        <p:nvSpPr>
          <p:cNvPr id="240" name="Google Shape;240;p41"/>
          <p:cNvSpPr txBox="1"/>
          <p:nvPr>
            <p:ph idx="1" type="subTitle"/>
          </p:nvPr>
        </p:nvSpPr>
        <p:spPr>
          <a:xfrm>
            <a:off x="1371600" y="3886200"/>
            <a:ext cx="6400800" cy="17529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rPr lang="en-US"/>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5"/>
          <p:cNvSpPr txBox="1"/>
          <p:nvPr>
            <p:ph type="title"/>
          </p:nvPr>
        </p:nvSpPr>
        <p:spPr>
          <a:xfrm>
            <a:off x="0" y="0"/>
            <a:ext cx="8229600" cy="929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959"/>
              <a:buFont typeface="Calibri"/>
              <a:buNone/>
            </a:pPr>
            <a:r>
              <a:rPr b="1" lang="en-US" sz="3600">
                <a:solidFill>
                  <a:srgbClr val="002060"/>
                </a:solidFill>
                <a:latin typeface="Cabin"/>
                <a:ea typeface="Cabin"/>
                <a:cs typeface="Cabin"/>
                <a:sym typeface="Cabin"/>
              </a:rPr>
              <a:t>HMIS Advisory Committee</a:t>
            </a:r>
            <a:endParaRPr b="1" sz="3600">
              <a:solidFill>
                <a:srgbClr val="002060"/>
              </a:solidFill>
              <a:latin typeface="Cabin"/>
              <a:ea typeface="Cabin"/>
              <a:cs typeface="Cabin"/>
              <a:sym typeface="Cabin"/>
            </a:endParaRPr>
          </a:p>
        </p:txBody>
      </p:sp>
      <p:graphicFrame>
        <p:nvGraphicFramePr>
          <p:cNvPr id="76" name="Google Shape;76;p15"/>
          <p:cNvGraphicFramePr/>
          <p:nvPr/>
        </p:nvGraphicFramePr>
        <p:xfrm>
          <a:off x="680363" y="1234550"/>
          <a:ext cx="3000000" cy="3000000"/>
        </p:xfrm>
        <a:graphic>
          <a:graphicData uri="http://schemas.openxmlformats.org/drawingml/2006/table">
            <a:tbl>
              <a:tblPr>
                <a:noFill/>
                <a:tableStyleId>{46E8FB5C-CC02-4FC0-8086-391A3FE06DDE}</a:tableStyleId>
              </a:tblPr>
              <a:tblGrid>
                <a:gridCol w="2461800"/>
                <a:gridCol w="5445175"/>
              </a:tblGrid>
              <a:tr h="457175">
                <a:tc>
                  <a:txBody>
                    <a:bodyPr/>
                    <a:lstStyle/>
                    <a:p>
                      <a:pPr indent="0" lvl="0" marL="0" rtl="0" algn="ctr">
                        <a:spcBef>
                          <a:spcPts val="0"/>
                        </a:spcBef>
                        <a:spcAft>
                          <a:spcPts val="0"/>
                        </a:spcAft>
                        <a:buNone/>
                      </a:pPr>
                      <a:r>
                        <a:rPr b="1" lang="en-US" sz="1800">
                          <a:solidFill>
                            <a:srgbClr val="E36C09"/>
                          </a:solidFill>
                        </a:rPr>
                        <a:t>Chair</a:t>
                      </a:r>
                      <a:endParaRPr b="1" sz="1800">
                        <a:solidFill>
                          <a:srgbClr val="E36C09"/>
                        </a:solidFill>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en-US" sz="1800">
                          <a:solidFill>
                            <a:schemeClr val="dk1"/>
                          </a:solidFill>
                        </a:rPr>
                        <a:t>Wyatt Haro | Miracle of Love</a:t>
                      </a:r>
                      <a:endParaRPr sz="1800"/>
                    </a:p>
                  </a:txBody>
                  <a:tcPr marT="91425" marB="91425" marR="91425" marL="91425"/>
                </a:tc>
              </a:tr>
              <a:tr h="457175">
                <a:tc>
                  <a:txBody>
                    <a:bodyPr/>
                    <a:lstStyle/>
                    <a:p>
                      <a:pPr indent="0" lvl="0" marL="0" rtl="0" algn="ctr">
                        <a:spcBef>
                          <a:spcPts val="0"/>
                        </a:spcBef>
                        <a:spcAft>
                          <a:spcPts val="0"/>
                        </a:spcAft>
                        <a:buNone/>
                      </a:pPr>
                      <a:r>
                        <a:rPr b="1" lang="en-US" sz="1800">
                          <a:solidFill>
                            <a:srgbClr val="E36C09"/>
                          </a:solidFill>
                        </a:rPr>
                        <a:t>Vice Chair</a:t>
                      </a:r>
                      <a:endParaRPr b="1" sz="1800">
                        <a:solidFill>
                          <a:srgbClr val="E36C09"/>
                        </a:solidFill>
                      </a:endParaRPr>
                    </a:p>
                  </a:txBody>
                  <a:tcPr marT="91425" marB="91425" marR="91425" marL="91425"/>
                </a:tc>
                <a:tc>
                  <a:txBody>
                    <a:bodyPr/>
                    <a:lstStyle/>
                    <a:p>
                      <a:pPr indent="0" lvl="0" marL="0" rtl="0" algn="l">
                        <a:spcBef>
                          <a:spcPts val="0"/>
                        </a:spcBef>
                        <a:spcAft>
                          <a:spcPts val="0"/>
                        </a:spcAft>
                        <a:buNone/>
                      </a:pPr>
                      <a:r>
                        <a:rPr lang="en-US" sz="1800">
                          <a:solidFill>
                            <a:schemeClr val="dk2"/>
                          </a:solidFill>
                        </a:rPr>
                        <a:t>Vacant</a:t>
                      </a:r>
                      <a:endParaRPr sz="1800">
                        <a:solidFill>
                          <a:schemeClr val="dk2"/>
                        </a:solidFill>
                      </a:endParaRPr>
                    </a:p>
                  </a:txBody>
                  <a:tcPr marT="91425" marB="91425" marR="91425" marL="91425"/>
                </a:tc>
              </a:tr>
              <a:tr h="457175">
                <a:tc>
                  <a:txBody>
                    <a:bodyPr/>
                    <a:lstStyle/>
                    <a:p>
                      <a:pPr indent="0" lvl="0" marL="0" rtl="0" algn="ctr">
                        <a:spcBef>
                          <a:spcPts val="0"/>
                        </a:spcBef>
                        <a:spcAft>
                          <a:spcPts val="0"/>
                        </a:spcAft>
                        <a:buNone/>
                      </a:pPr>
                      <a:r>
                        <a:rPr b="1" lang="en-US" sz="1800">
                          <a:solidFill>
                            <a:srgbClr val="E36C09"/>
                          </a:solidFill>
                        </a:rPr>
                        <a:t>Secretary/Recorder</a:t>
                      </a:r>
                      <a:endParaRPr b="1" sz="1800">
                        <a:solidFill>
                          <a:srgbClr val="E36C09"/>
                        </a:solidFill>
                      </a:endParaRPr>
                    </a:p>
                  </a:txBody>
                  <a:tcPr marT="91425" marB="91425" marR="91425" marL="91425"/>
                </a:tc>
                <a:tc>
                  <a:txBody>
                    <a:bodyPr/>
                    <a:lstStyle/>
                    <a:p>
                      <a:pPr indent="0" lvl="0" marL="0" rtl="0" algn="l">
                        <a:spcBef>
                          <a:spcPts val="0"/>
                        </a:spcBef>
                        <a:spcAft>
                          <a:spcPts val="0"/>
                        </a:spcAft>
                        <a:buNone/>
                      </a:pPr>
                      <a:r>
                        <a:rPr lang="en-US" sz="1800">
                          <a:solidFill>
                            <a:schemeClr val="dk2"/>
                          </a:solidFill>
                        </a:rPr>
                        <a:t>Vacant</a:t>
                      </a:r>
                      <a:endParaRPr sz="1800">
                        <a:solidFill>
                          <a:schemeClr val="dk2"/>
                        </a:solidFill>
                      </a:endParaRPr>
                    </a:p>
                  </a:txBody>
                  <a:tcPr marT="91425" marB="91425" marR="91425" marL="91425"/>
                </a:tc>
              </a:tr>
              <a:tr h="457175">
                <a:tc>
                  <a:txBody>
                    <a:bodyPr/>
                    <a:lstStyle/>
                    <a:p>
                      <a:pPr indent="0" lvl="0" marL="0" rtl="0" algn="ctr">
                        <a:spcBef>
                          <a:spcPts val="0"/>
                        </a:spcBef>
                        <a:spcAft>
                          <a:spcPts val="0"/>
                        </a:spcAft>
                        <a:buNone/>
                      </a:pPr>
                      <a:r>
                        <a:rPr b="1" lang="en-US" sz="1800">
                          <a:solidFill>
                            <a:srgbClr val="E36C09"/>
                          </a:solidFill>
                        </a:rPr>
                        <a:t>Voting Member</a:t>
                      </a:r>
                      <a:endParaRPr b="1" sz="1800">
                        <a:solidFill>
                          <a:srgbClr val="E36C09"/>
                        </a:solidFill>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en-US" sz="1800">
                          <a:solidFill>
                            <a:schemeClr val="dk1"/>
                          </a:solidFill>
                        </a:rPr>
                        <a:t>Brad Sefter | Health Care Center for the Homeless</a:t>
                      </a:r>
                      <a:endParaRPr sz="1800"/>
                    </a:p>
                  </a:txBody>
                  <a:tcPr marT="91425" marB="91425" marR="91425" marL="91425"/>
                </a:tc>
              </a:tr>
              <a:tr h="454400">
                <a:tc>
                  <a:txBody>
                    <a:bodyPr/>
                    <a:lstStyle/>
                    <a:p>
                      <a:pPr indent="0" lvl="0" marL="0" rtl="0" algn="ctr">
                        <a:spcBef>
                          <a:spcPts val="0"/>
                        </a:spcBef>
                        <a:spcAft>
                          <a:spcPts val="0"/>
                        </a:spcAft>
                        <a:buNone/>
                      </a:pPr>
                      <a:r>
                        <a:rPr b="1" lang="en-US" sz="1800">
                          <a:solidFill>
                            <a:srgbClr val="E36C09"/>
                          </a:solidFill>
                        </a:rPr>
                        <a:t>Voting Member</a:t>
                      </a:r>
                      <a:endParaRPr b="1" sz="1800">
                        <a:solidFill>
                          <a:srgbClr val="E36C09"/>
                        </a:solidFill>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en-US" sz="1800">
                          <a:solidFill>
                            <a:schemeClr val="dk1"/>
                          </a:solidFill>
                        </a:rPr>
                        <a:t>Latoya Sheffield | Wayne Densch</a:t>
                      </a:r>
                      <a:endParaRPr sz="1800"/>
                    </a:p>
                  </a:txBody>
                  <a:tcPr marT="91425" marB="91425" marR="91425" marL="91425"/>
                </a:tc>
              </a:tr>
              <a:tr h="457175">
                <a:tc>
                  <a:txBody>
                    <a:bodyPr/>
                    <a:lstStyle/>
                    <a:p>
                      <a:pPr indent="0" lvl="0" marL="0" rtl="0" algn="ctr">
                        <a:spcBef>
                          <a:spcPts val="0"/>
                        </a:spcBef>
                        <a:spcAft>
                          <a:spcPts val="0"/>
                        </a:spcAft>
                        <a:buNone/>
                      </a:pPr>
                      <a:r>
                        <a:rPr b="1" lang="en-US" sz="1800">
                          <a:solidFill>
                            <a:srgbClr val="E36C09"/>
                          </a:solidFill>
                        </a:rPr>
                        <a:t>Voting Member</a:t>
                      </a:r>
                      <a:endParaRPr b="1" sz="1800">
                        <a:solidFill>
                          <a:srgbClr val="E36C09"/>
                        </a:solidFill>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en-US" sz="1800">
                          <a:solidFill>
                            <a:schemeClr val="dk1"/>
                          </a:solidFill>
                        </a:rPr>
                        <a:t>Danielle Landaal | IDignity</a:t>
                      </a:r>
                      <a:endParaRPr sz="1800">
                        <a:solidFill>
                          <a:schemeClr val="dk1"/>
                        </a:solidFill>
                      </a:endParaRPr>
                    </a:p>
                  </a:txBody>
                  <a:tcPr marT="91425" marB="91425" marR="91425" marL="91425"/>
                </a:tc>
              </a:tr>
              <a:tr h="457175">
                <a:tc>
                  <a:txBody>
                    <a:bodyPr/>
                    <a:lstStyle/>
                    <a:p>
                      <a:pPr indent="0" lvl="0" marL="0" rtl="0" algn="ctr">
                        <a:spcBef>
                          <a:spcPts val="0"/>
                        </a:spcBef>
                        <a:spcAft>
                          <a:spcPts val="0"/>
                        </a:spcAft>
                        <a:buNone/>
                      </a:pPr>
                      <a:r>
                        <a:rPr b="1" lang="en-US" sz="1800">
                          <a:solidFill>
                            <a:srgbClr val="E36C09"/>
                          </a:solidFill>
                        </a:rPr>
                        <a:t>Voting Member</a:t>
                      </a:r>
                      <a:endParaRPr b="1" sz="1800">
                        <a:solidFill>
                          <a:srgbClr val="E36C09"/>
                        </a:solidFill>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en-US" sz="1800">
                          <a:solidFill>
                            <a:schemeClr val="dk2"/>
                          </a:solidFill>
                        </a:rPr>
                        <a:t>Vacant</a:t>
                      </a:r>
                      <a:endParaRPr sz="1800">
                        <a:solidFill>
                          <a:schemeClr val="dk1"/>
                        </a:solidFill>
                      </a:endParaRPr>
                    </a:p>
                  </a:txBody>
                  <a:tcPr marT="91425" marB="91425" marR="91425" marL="91425"/>
                </a:tc>
              </a:tr>
              <a:tr h="457175">
                <a:tc>
                  <a:txBody>
                    <a:bodyPr/>
                    <a:lstStyle/>
                    <a:p>
                      <a:pPr indent="0" lvl="0" marL="0" rtl="0" algn="ctr">
                        <a:spcBef>
                          <a:spcPts val="0"/>
                        </a:spcBef>
                        <a:spcAft>
                          <a:spcPts val="0"/>
                        </a:spcAft>
                        <a:buNone/>
                      </a:pPr>
                      <a:r>
                        <a:rPr b="1" lang="en-US" sz="1800">
                          <a:solidFill>
                            <a:srgbClr val="E36C09"/>
                          </a:solidFill>
                        </a:rPr>
                        <a:t>Voting Member</a:t>
                      </a:r>
                      <a:endParaRPr b="1" sz="1800">
                        <a:solidFill>
                          <a:srgbClr val="E36C09"/>
                        </a:solidFill>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en-US" sz="1800">
                          <a:solidFill>
                            <a:schemeClr val="dk2"/>
                          </a:solidFill>
                        </a:rPr>
                        <a:t>Vacant</a:t>
                      </a:r>
                      <a:endParaRPr sz="1800">
                        <a:solidFill>
                          <a:schemeClr val="dk1"/>
                        </a:solidFill>
                      </a:endParaRPr>
                    </a:p>
                  </a:txBody>
                  <a:tcPr marT="91425" marB="91425" marR="91425" marL="91425"/>
                </a:tc>
              </a:tr>
              <a:tr h="457175">
                <a:tc>
                  <a:txBody>
                    <a:bodyPr/>
                    <a:lstStyle/>
                    <a:p>
                      <a:pPr indent="0" lvl="0" marL="0" rtl="0" algn="ctr">
                        <a:spcBef>
                          <a:spcPts val="0"/>
                        </a:spcBef>
                        <a:spcAft>
                          <a:spcPts val="0"/>
                        </a:spcAft>
                        <a:buNone/>
                      </a:pPr>
                      <a:r>
                        <a:rPr b="1" lang="en-US" sz="1800">
                          <a:solidFill>
                            <a:srgbClr val="E36C09"/>
                          </a:solidFill>
                        </a:rPr>
                        <a:t>HMIS Team Liaison</a:t>
                      </a:r>
                      <a:endParaRPr b="1" sz="1800">
                        <a:solidFill>
                          <a:srgbClr val="E36C09"/>
                        </a:solidFill>
                      </a:endParaRPr>
                    </a:p>
                  </a:txBody>
                  <a:tcPr marT="91425" marB="91425" marR="91425" marL="91425"/>
                </a:tc>
                <a:tc>
                  <a:txBody>
                    <a:bodyPr/>
                    <a:lstStyle/>
                    <a:p>
                      <a:pPr indent="0" lvl="0" marL="0" rtl="0" algn="l">
                        <a:spcBef>
                          <a:spcPts val="0"/>
                        </a:spcBef>
                        <a:spcAft>
                          <a:spcPts val="0"/>
                        </a:spcAft>
                        <a:buNone/>
                      </a:pPr>
                      <a:r>
                        <a:rPr lang="en-US" sz="1800"/>
                        <a:t>Brittney Behr | HSN - HMIS Project Coordinator</a:t>
                      </a:r>
                      <a:endParaRPr sz="1800"/>
                    </a:p>
                  </a:txBody>
                  <a:tcPr marT="91425" marB="91425" marR="91425" marL="91425"/>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2"/>
          <p:cNvSpPr txBox="1"/>
          <p:nvPr>
            <p:ph type="ctrTitle"/>
          </p:nvPr>
        </p:nvSpPr>
        <p:spPr>
          <a:xfrm>
            <a:off x="685800" y="2130425"/>
            <a:ext cx="7772400" cy="147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Committee Roll-Call Vote</a:t>
            </a:r>
            <a:endParaRPr/>
          </a:p>
          <a:p>
            <a:pPr indent="0" lvl="0" marL="0" rtl="0" algn="ctr">
              <a:spcBef>
                <a:spcPts val="0"/>
              </a:spcBef>
              <a:spcAft>
                <a:spcPts val="0"/>
              </a:spcAft>
              <a:buNone/>
            </a:pPr>
            <a:r>
              <a:rPr lang="en-US"/>
              <a:t>Any other motion before committee</a:t>
            </a:r>
            <a:endParaRPr/>
          </a:p>
        </p:txBody>
      </p:sp>
      <p:sp>
        <p:nvSpPr>
          <p:cNvPr id="246" name="Google Shape;246;p42"/>
          <p:cNvSpPr txBox="1"/>
          <p:nvPr>
            <p:ph idx="1" type="subTitle"/>
          </p:nvPr>
        </p:nvSpPr>
        <p:spPr>
          <a:xfrm>
            <a:off x="1371600" y="3886200"/>
            <a:ext cx="6400800" cy="17529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rPr lang="en-US"/>
              <a:t>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3"/>
          <p:cNvSpPr txBox="1"/>
          <p:nvPr>
            <p:ph type="ctrTitle"/>
          </p:nvPr>
        </p:nvSpPr>
        <p:spPr>
          <a:xfrm>
            <a:off x="685800" y="2130425"/>
            <a:ext cx="7772400" cy="147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HMIS Q&amp;A and Transition Updates</a:t>
            </a:r>
            <a:endParaRPr/>
          </a:p>
        </p:txBody>
      </p:sp>
      <p:sp>
        <p:nvSpPr>
          <p:cNvPr id="252" name="Google Shape;252;p43"/>
          <p:cNvSpPr txBox="1"/>
          <p:nvPr>
            <p:ph idx="1" type="subTitle"/>
          </p:nvPr>
        </p:nvSpPr>
        <p:spPr>
          <a:xfrm>
            <a:off x="1371600" y="3886200"/>
            <a:ext cx="6400800" cy="17529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rPr lang="en-US"/>
              <a:t>Self Sufficiency Matrix, Coordinated Entry, Enhancement Ideas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44"/>
          <p:cNvSpPr txBox="1"/>
          <p:nvPr>
            <p:ph type="title"/>
          </p:nvPr>
        </p:nvSpPr>
        <p:spPr>
          <a:xfrm>
            <a:off x="0" y="203425"/>
            <a:ext cx="8229600" cy="929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959"/>
              <a:buFont typeface="Calibri"/>
              <a:buNone/>
            </a:pPr>
            <a:r>
              <a:rPr b="1" lang="en-US" sz="3600">
                <a:solidFill>
                  <a:srgbClr val="002060"/>
                </a:solidFill>
                <a:latin typeface="Cabin"/>
                <a:ea typeface="Cabin"/>
                <a:cs typeface="Cabin"/>
                <a:sym typeface="Cabin"/>
              </a:rPr>
              <a:t>System News</a:t>
            </a:r>
            <a:endParaRPr b="1" sz="3600">
              <a:solidFill>
                <a:srgbClr val="002060"/>
              </a:solidFill>
              <a:latin typeface="Cabin"/>
              <a:ea typeface="Cabin"/>
              <a:cs typeface="Cabin"/>
              <a:sym typeface="Cabin"/>
            </a:endParaRPr>
          </a:p>
        </p:txBody>
      </p:sp>
      <p:sp>
        <p:nvSpPr>
          <p:cNvPr id="258" name="Google Shape;258;p44"/>
          <p:cNvSpPr txBox="1"/>
          <p:nvPr>
            <p:ph idx="1" type="body"/>
          </p:nvPr>
        </p:nvSpPr>
        <p:spPr>
          <a:xfrm>
            <a:off x="540375" y="1409150"/>
            <a:ext cx="7640400" cy="4429800"/>
          </a:xfrm>
          <a:prstGeom prst="rect">
            <a:avLst/>
          </a:prstGeom>
          <a:noFill/>
          <a:ln>
            <a:noFill/>
          </a:ln>
        </p:spPr>
        <p:txBody>
          <a:bodyPr anchorCtr="0" anchor="ctr" bIns="45700" lIns="91425" spcFirstLastPara="1" rIns="91425" wrap="square" tIns="45700">
            <a:noAutofit/>
          </a:bodyPr>
          <a:lstStyle/>
          <a:p>
            <a:pPr indent="0" lvl="0" marL="0" rtl="0" algn="l">
              <a:spcBef>
                <a:spcPts val="360"/>
              </a:spcBef>
              <a:spcAft>
                <a:spcPts val="0"/>
              </a:spcAft>
              <a:buNone/>
            </a:pPr>
            <a:r>
              <a:rPr lang="en-US" sz="1900">
                <a:solidFill>
                  <a:schemeClr val="dk1"/>
                </a:solidFill>
              </a:rPr>
              <a:t>1) Recently we have been receiving quite a few tickets that are just replies to an old ticket. This may seem harmless but this is actually causing issues for the HMIS Admin team. We need to track each ticket separately and when there are replies to tickets with completely separate issues we are not able to properly track the corresponding work that goes into resolving the issue. With this being said we are asking that everyone please create a new ticket for each separate request that you have. Failure to comply with the above will result in a notifying response followed by the ticket being closed.</a:t>
            </a:r>
            <a:endParaRPr sz="1900">
              <a:solidFill>
                <a:schemeClr val="dk1"/>
              </a:solidFill>
            </a:endParaRPr>
          </a:p>
          <a:p>
            <a:pPr indent="0" lvl="0" marL="0" rtl="0" algn="l">
              <a:spcBef>
                <a:spcPts val="360"/>
              </a:spcBef>
              <a:spcAft>
                <a:spcPts val="0"/>
              </a:spcAft>
              <a:buNone/>
            </a:pPr>
            <a:r>
              <a:t/>
            </a:r>
            <a:endParaRPr sz="1900">
              <a:solidFill>
                <a:schemeClr val="dk1"/>
              </a:solidFill>
            </a:endParaRPr>
          </a:p>
          <a:p>
            <a:pPr indent="0" lvl="0" marL="0" rtl="0" algn="l">
              <a:spcBef>
                <a:spcPts val="360"/>
              </a:spcBef>
              <a:spcAft>
                <a:spcPts val="0"/>
              </a:spcAft>
              <a:buNone/>
            </a:pPr>
            <a:r>
              <a:rPr lang="en-US" sz="1900">
                <a:solidFill>
                  <a:schemeClr val="dk1"/>
                </a:solidFill>
              </a:rPr>
              <a:t>2) We have discovered numerous client accounts being created in the training site with live client data. Upon discovery any client data found in the training account will be removed after 3 days. We will send an email to both the violating user and the Agency Liaison notifying them upon discovery so that you will be able to get the proper information into the live site.This is against HMIS Policy and may result in training account suspension for the violating user(s). </a:t>
            </a:r>
            <a:endParaRPr sz="1900">
              <a:solidFill>
                <a:schemeClr val="dk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5"/>
          <p:cNvSpPr txBox="1"/>
          <p:nvPr>
            <p:ph type="title"/>
          </p:nvPr>
        </p:nvSpPr>
        <p:spPr>
          <a:xfrm>
            <a:off x="0" y="203425"/>
            <a:ext cx="8229600" cy="929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959"/>
              <a:buFont typeface="Calibri"/>
              <a:buNone/>
            </a:pPr>
            <a:r>
              <a:rPr b="1" lang="en-US" sz="3600">
                <a:solidFill>
                  <a:srgbClr val="002060"/>
                </a:solidFill>
                <a:latin typeface="Cabin"/>
                <a:ea typeface="Cabin"/>
                <a:cs typeface="Cabin"/>
                <a:sym typeface="Cabin"/>
              </a:rPr>
              <a:t>Transition Updates</a:t>
            </a:r>
            <a:endParaRPr b="1" sz="3600">
              <a:solidFill>
                <a:srgbClr val="002060"/>
              </a:solidFill>
              <a:latin typeface="Cabin"/>
              <a:ea typeface="Cabin"/>
              <a:cs typeface="Cabin"/>
              <a:sym typeface="Cabin"/>
            </a:endParaRPr>
          </a:p>
        </p:txBody>
      </p:sp>
      <p:sp>
        <p:nvSpPr>
          <p:cNvPr id="264" name="Google Shape;264;p45"/>
          <p:cNvSpPr txBox="1"/>
          <p:nvPr>
            <p:ph idx="1" type="body"/>
          </p:nvPr>
        </p:nvSpPr>
        <p:spPr>
          <a:xfrm>
            <a:off x="540375" y="1409150"/>
            <a:ext cx="7640400" cy="4429800"/>
          </a:xfrm>
          <a:prstGeom prst="rect">
            <a:avLst/>
          </a:prstGeom>
          <a:noFill/>
          <a:ln>
            <a:noFill/>
          </a:ln>
        </p:spPr>
        <p:txBody>
          <a:bodyPr anchorCtr="0" anchor="ctr" bIns="45700" lIns="91425" spcFirstLastPara="1" rIns="91425" wrap="square" tIns="45700">
            <a:noAutofit/>
          </a:bodyPr>
          <a:lstStyle/>
          <a:p>
            <a:pPr indent="-330200" lvl="0" marL="457200" rtl="0" algn="l">
              <a:spcBef>
                <a:spcPts val="360"/>
              </a:spcBef>
              <a:spcAft>
                <a:spcPts val="0"/>
              </a:spcAft>
              <a:buClr>
                <a:schemeClr val="dk1"/>
              </a:buClr>
              <a:buSzPts val="1600"/>
              <a:buChar char="●"/>
            </a:pPr>
            <a:r>
              <a:rPr b="1" lang="en-US" sz="1600">
                <a:solidFill>
                  <a:schemeClr val="dk1"/>
                </a:solidFill>
              </a:rPr>
              <a:t>Self Sufficiency Matrix data import</a:t>
            </a:r>
            <a:endParaRPr b="1" sz="1600">
              <a:solidFill>
                <a:schemeClr val="dk1"/>
              </a:solidFill>
            </a:endParaRPr>
          </a:p>
          <a:p>
            <a:pPr indent="-330200" lvl="1" marL="914400" rtl="0" algn="l">
              <a:spcBef>
                <a:spcPts val="0"/>
              </a:spcBef>
              <a:spcAft>
                <a:spcPts val="0"/>
              </a:spcAft>
              <a:buClr>
                <a:schemeClr val="dk1"/>
              </a:buClr>
              <a:buSzPts val="1600"/>
              <a:buChar char="○"/>
            </a:pPr>
            <a:r>
              <a:rPr lang="en-US" sz="1600">
                <a:solidFill>
                  <a:schemeClr val="dk1"/>
                </a:solidFill>
              </a:rPr>
              <a:t>This is in progress with Eccovia - date TBD</a:t>
            </a:r>
            <a:endParaRPr sz="1600">
              <a:solidFill>
                <a:schemeClr val="dk1"/>
              </a:solidFill>
            </a:endParaRPr>
          </a:p>
          <a:p>
            <a:pPr indent="0" lvl="0" marL="914400" rtl="0" algn="l">
              <a:spcBef>
                <a:spcPts val="360"/>
              </a:spcBef>
              <a:spcAft>
                <a:spcPts val="0"/>
              </a:spcAft>
              <a:buNone/>
            </a:pPr>
            <a:r>
              <a:t/>
            </a:r>
            <a:endParaRPr sz="1600">
              <a:solidFill>
                <a:schemeClr val="dk1"/>
              </a:solidFill>
            </a:endParaRPr>
          </a:p>
          <a:p>
            <a:pPr indent="-330200" lvl="0" marL="457200" rtl="0" algn="l">
              <a:spcBef>
                <a:spcPts val="360"/>
              </a:spcBef>
              <a:spcAft>
                <a:spcPts val="0"/>
              </a:spcAft>
              <a:buClr>
                <a:schemeClr val="dk1"/>
              </a:buClr>
              <a:buSzPts val="1600"/>
              <a:buChar char="●"/>
            </a:pPr>
            <a:r>
              <a:rPr b="1" lang="en-US" sz="1600">
                <a:solidFill>
                  <a:schemeClr val="dk1"/>
                </a:solidFill>
              </a:rPr>
              <a:t>Missing Services from ServicePoint</a:t>
            </a:r>
            <a:endParaRPr b="1" sz="1600">
              <a:solidFill>
                <a:schemeClr val="dk1"/>
              </a:solidFill>
            </a:endParaRPr>
          </a:p>
          <a:p>
            <a:pPr indent="-330200" lvl="1" marL="914400" rtl="0" algn="l">
              <a:spcBef>
                <a:spcPts val="0"/>
              </a:spcBef>
              <a:spcAft>
                <a:spcPts val="0"/>
              </a:spcAft>
              <a:buClr>
                <a:schemeClr val="dk1"/>
              </a:buClr>
              <a:buSzPts val="1600"/>
              <a:buChar char="○"/>
            </a:pPr>
            <a:r>
              <a:rPr lang="en-US" sz="1600">
                <a:solidFill>
                  <a:schemeClr val="dk1"/>
                </a:solidFill>
              </a:rPr>
              <a:t>This is in progress with Eccovia - date TBD</a:t>
            </a:r>
            <a:endParaRPr sz="1600">
              <a:solidFill>
                <a:schemeClr val="dk1"/>
              </a:solidFill>
            </a:endParaRPr>
          </a:p>
          <a:p>
            <a:pPr indent="0" lvl="0" marL="914400" rtl="0" algn="l">
              <a:spcBef>
                <a:spcPts val="360"/>
              </a:spcBef>
              <a:spcAft>
                <a:spcPts val="0"/>
              </a:spcAft>
              <a:buNone/>
            </a:pPr>
            <a:r>
              <a:t/>
            </a:r>
            <a:endParaRPr sz="1600">
              <a:solidFill>
                <a:schemeClr val="dk1"/>
              </a:solidFill>
            </a:endParaRPr>
          </a:p>
          <a:p>
            <a:pPr indent="-330200" lvl="0" marL="457200" rtl="0" algn="l">
              <a:spcBef>
                <a:spcPts val="360"/>
              </a:spcBef>
              <a:spcAft>
                <a:spcPts val="0"/>
              </a:spcAft>
              <a:buClr>
                <a:schemeClr val="dk1"/>
              </a:buClr>
              <a:buSzPts val="1600"/>
              <a:buChar char="●"/>
            </a:pPr>
            <a:r>
              <a:rPr b="1" lang="en-US" sz="1600">
                <a:solidFill>
                  <a:schemeClr val="dk1"/>
                </a:solidFill>
              </a:rPr>
              <a:t>Coordinated Entry - Access Points</a:t>
            </a:r>
            <a:endParaRPr b="1" sz="1600">
              <a:solidFill>
                <a:schemeClr val="dk1"/>
              </a:solidFill>
            </a:endParaRPr>
          </a:p>
          <a:p>
            <a:pPr indent="-330200" lvl="1" marL="914400" rtl="0" algn="l">
              <a:spcBef>
                <a:spcPts val="0"/>
              </a:spcBef>
              <a:spcAft>
                <a:spcPts val="0"/>
              </a:spcAft>
              <a:buClr>
                <a:schemeClr val="dk1"/>
              </a:buClr>
              <a:buSzPts val="1600"/>
              <a:buChar char="○"/>
            </a:pPr>
            <a:r>
              <a:rPr lang="en-US" sz="1600">
                <a:solidFill>
                  <a:schemeClr val="dk1"/>
                </a:solidFill>
              </a:rPr>
              <a:t>Training on Coordinated Entry now available </a:t>
            </a:r>
            <a:endParaRPr sz="1600">
              <a:solidFill>
                <a:schemeClr val="dk1"/>
              </a:solidFill>
            </a:endParaRPr>
          </a:p>
          <a:p>
            <a:pPr indent="-330200" lvl="2" marL="1371600" rtl="0" algn="l">
              <a:spcBef>
                <a:spcPts val="0"/>
              </a:spcBef>
              <a:spcAft>
                <a:spcPts val="0"/>
              </a:spcAft>
              <a:buClr>
                <a:schemeClr val="dk1"/>
              </a:buClr>
              <a:buSzPts val="1600"/>
              <a:buChar char="■"/>
            </a:pPr>
            <a:r>
              <a:rPr lang="en-US" sz="1600">
                <a:solidFill>
                  <a:schemeClr val="dk1"/>
                </a:solidFill>
              </a:rPr>
              <a:t>Access and Assessment, Kieara Gaskin</a:t>
            </a:r>
            <a:endParaRPr sz="1600">
              <a:solidFill>
                <a:schemeClr val="dk1"/>
              </a:solidFill>
            </a:endParaRPr>
          </a:p>
          <a:p>
            <a:pPr indent="-330200" lvl="2" marL="1371600" rtl="0" algn="l">
              <a:spcBef>
                <a:spcPts val="0"/>
              </a:spcBef>
              <a:spcAft>
                <a:spcPts val="0"/>
              </a:spcAft>
              <a:buClr>
                <a:schemeClr val="dk1"/>
              </a:buClr>
              <a:buSzPts val="1600"/>
              <a:buChar char="■"/>
            </a:pPr>
            <a:r>
              <a:rPr lang="en-US" sz="1600">
                <a:solidFill>
                  <a:schemeClr val="dk1"/>
                </a:solidFill>
              </a:rPr>
              <a:t>Reach out to </a:t>
            </a:r>
            <a:r>
              <a:rPr lang="en-US" sz="1600" u="sng">
                <a:solidFill>
                  <a:schemeClr val="hlink"/>
                </a:solidFill>
                <a:hlinkClick r:id="rId3"/>
              </a:rPr>
              <a:t>access@hsncfl.org</a:t>
            </a:r>
            <a:r>
              <a:rPr lang="en-US" sz="1600">
                <a:solidFill>
                  <a:schemeClr val="dk1"/>
                </a:solidFill>
              </a:rPr>
              <a:t> if interested in becoming an Access Point and participating in Coordinated Entry</a:t>
            </a:r>
            <a:endParaRPr sz="1600">
              <a:solidFill>
                <a:schemeClr val="dk1"/>
              </a:solidFill>
            </a:endParaRPr>
          </a:p>
          <a:p>
            <a:pPr indent="-330200" lvl="2" marL="1371600" rtl="0" algn="l">
              <a:spcBef>
                <a:spcPts val="0"/>
              </a:spcBef>
              <a:spcAft>
                <a:spcPts val="0"/>
              </a:spcAft>
              <a:buClr>
                <a:schemeClr val="dk1"/>
              </a:buClr>
              <a:buSzPts val="1600"/>
              <a:buChar char="■"/>
            </a:pPr>
            <a:r>
              <a:rPr lang="en-US" sz="1600">
                <a:solidFill>
                  <a:schemeClr val="dk1"/>
                </a:solidFill>
              </a:rPr>
              <a:t>Next training date: Sept 22nd, 10am-3pm</a:t>
            </a:r>
            <a:endParaRPr sz="1600">
              <a:solidFill>
                <a:schemeClr val="dk1"/>
              </a:solidFill>
            </a:endParaRPr>
          </a:p>
          <a:p>
            <a:pPr indent="0" lvl="0" marL="0" rtl="0" algn="l">
              <a:spcBef>
                <a:spcPts val="360"/>
              </a:spcBef>
              <a:spcAft>
                <a:spcPts val="0"/>
              </a:spcAft>
              <a:buNone/>
            </a:pPr>
            <a:r>
              <a:t/>
            </a:r>
            <a:endParaRPr sz="1600">
              <a:solidFill>
                <a:schemeClr val="dk1"/>
              </a:solidFill>
            </a:endParaRPr>
          </a:p>
          <a:p>
            <a:pPr indent="-330200" lvl="0" marL="457200" rtl="0" algn="l">
              <a:spcBef>
                <a:spcPts val="360"/>
              </a:spcBef>
              <a:spcAft>
                <a:spcPts val="0"/>
              </a:spcAft>
              <a:buClr>
                <a:schemeClr val="dk1"/>
              </a:buClr>
              <a:buSzPts val="1600"/>
              <a:buChar char="●"/>
            </a:pPr>
            <a:r>
              <a:rPr b="1" lang="en-US" sz="1600">
                <a:solidFill>
                  <a:schemeClr val="dk1"/>
                </a:solidFill>
              </a:rPr>
              <a:t>Enhancing the User Experience</a:t>
            </a:r>
            <a:endParaRPr b="1" sz="1600">
              <a:solidFill>
                <a:schemeClr val="dk1"/>
              </a:solidFill>
            </a:endParaRPr>
          </a:p>
          <a:p>
            <a:pPr indent="-355600" lvl="1" marL="914400" rtl="0" algn="l">
              <a:spcBef>
                <a:spcPts val="0"/>
              </a:spcBef>
              <a:spcAft>
                <a:spcPts val="0"/>
              </a:spcAft>
              <a:buClr>
                <a:schemeClr val="dk1"/>
              </a:buClr>
              <a:buSzPts val="2000"/>
              <a:buChar char="○"/>
            </a:pPr>
            <a:r>
              <a:rPr lang="en-US" sz="1600">
                <a:solidFill>
                  <a:schemeClr val="dk1"/>
                </a:solidFill>
              </a:rPr>
              <a:t>What are some suggestions of resources or features that would enhance the user experience in ClientTrack</a:t>
            </a:r>
            <a:r>
              <a:rPr lang="en-US" sz="2000">
                <a:solidFill>
                  <a:schemeClr val="dk1"/>
                </a:solidFill>
              </a:rPr>
              <a:t>?</a:t>
            </a:r>
            <a:endParaRPr sz="2000">
              <a:solidFill>
                <a:schemeClr val="dk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6"/>
          <p:cNvSpPr txBox="1"/>
          <p:nvPr>
            <p:ph type="title"/>
          </p:nvPr>
        </p:nvSpPr>
        <p:spPr>
          <a:xfrm>
            <a:off x="0" y="0"/>
            <a:ext cx="8229600" cy="929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959"/>
              <a:buFont typeface="Calibri"/>
              <a:buNone/>
            </a:pPr>
            <a:r>
              <a:rPr b="1" lang="en-US" sz="3600">
                <a:solidFill>
                  <a:srgbClr val="002060"/>
                </a:solidFill>
                <a:latin typeface="Cabin"/>
                <a:ea typeface="Cabin"/>
                <a:cs typeface="Cabin"/>
                <a:sym typeface="Cabin"/>
              </a:rPr>
              <a:t>HMIS Advisory Committee Nominees</a:t>
            </a:r>
            <a:endParaRPr b="1" sz="3600">
              <a:solidFill>
                <a:srgbClr val="002060"/>
              </a:solidFill>
              <a:latin typeface="Cabin"/>
              <a:ea typeface="Cabin"/>
              <a:cs typeface="Cabin"/>
              <a:sym typeface="Cabin"/>
            </a:endParaRPr>
          </a:p>
        </p:txBody>
      </p:sp>
      <p:sp>
        <p:nvSpPr>
          <p:cNvPr id="270" name="Google Shape;270;p46"/>
          <p:cNvSpPr txBox="1"/>
          <p:nvPr>
            <p:ph idx="1" type="body"/>
          </p:nvPr>
        </p:nvSpPr>
        <p:spPr>
          <a:xfrm>
            <a:off x="540375" y="1409150"/>
            <a:ext cx="7640400" cy="4429800"/>
          </a:xfrm>
          <a:prstGeom prst="rect">
            <a:avLst/>
          </a:prstGeom>
          <a:noFill/>
          <a:ln>
            <a:noFill/>
          </a:ln>
        </p:spPr>
        <p:txBody>
          <a:bodyPr anchorCtr="0" anchor="ctr" bIns="45700" lIns="91425" spcFirstLastPara="1" rIns="91425" wrap="square" tIns="45700">
            <a:noAutofit/>
          </a:bodyPr>
          <a:lstStyle/>
          <a:p>
            <a:pPr indent="-355600" lvl="0" marL="457200" rtl="0" algn="l">
              <a:spcBef>
                <a:spcPts val="360"/>
              </a:spcBef>
              <a:spcAft>
                <a:spcPts val="0"/>
              </a:spcAft>
              <a:buSzPts val="2000"/>
              <a:buChar char="●"/>
            </a:pPr>
            <a:r>
              <a:rPr lang="en-US" sz="2000">
                <a:solidFill>
                  <a:schemeClr val="dk1"/>
                </a:solidFill>
              </a:rPr>
              <a:t>Accepting nominations (from supervisors, </a:t>
            </a:r>
            <a:r>
              <a:rPr lang="en-US" sz="2000">
                <a:solidFill>
                  <a:schemeClr val="dk1"/>
                </a:solidFill>
              </a:rPr>
              <a:t>liaisons</a:t>
            </a:r>
            <a:r>
              <a:rPr lang="en-US" sz="2000">
                <a:solidFill>
                  <a:schemeClr val="dk1"/>
                </a:solidFill>
              </a:rPr>
              <a:t>, peers, and self)</a:t>
            </a:r>
            <a:endParaRPr sz="2000">
              <a:solidFill>
                <a:schemeClr val="dk1"/>
              </a:solidFill>
            </a:endParaRPr>
          </a:p>
          <a:p>
            <a:pPr indent="-355600" lvl="1" marL="914400" rtl="0" algn="l">
              <a:spcBef>
                <a:spcPts val="0"/>
              </a:spcBef>
              <a:spcAft>
                <a:spcPts val="0"/>
              </a:spcAft>
              <a:buClr>
                <a:schemeClr val="dk1"/>
              </a:buClr>
              <a:buSzPts val="2000"/>
              <a:buChar char="○"/>
            </a:pPr>
            <a:r>
              <a:rPr lang="en-US" sz="2000">
                <a:solidFill>
                  <a:schemeClr val="dk1"/>
                </a:solidFill>
              </a:rPr>
              <a:t>Email </a:t>
            </a:r>
            <a:r>
              <a:rPr lang="en-US" sz="2000" u="sng">
                <a:solidFill>
                  <a:schemeClr val="hlink"/>
                </a:solidFill>
                <a:hlinkClick r:id="rId3"/>
              </a:rPr>
              <a:t>hmis-advisory@hsncfl.org</a:t>
            </a:r>
            <a:endParaRPr sz="2000">
              <a:solidFill>
                <a:schemeClr val="dk1"/>
              </a:solidFill>
            </a:endParaRPr>
          </a:p>
          <a:p>
            <a:pPr indent="-355600" lvl="2" marL="1371600" rtl="0" algn="l">
              <a:spcBef>
                <a:spcPts val="0"/>
              </a:spcBef>
              <a:spcAft>
                <a:spcPts val="0"/>
              </a:spcAft>
              <a:buClr>
                <a:schemeClr val="dk1"/>
              </a:buClr>
              <a:buSzPts val="2000"/>
              <a:buChar char="■"/>
            </a:pPr>
            <a:r>
              <a:rPr lang="en-US" sz="2000">
                <a:solidFill>
                  <a:schemeClr val="dk1"/>
                </a:solidFill>
              </a:rPr>
              <a:t>Include</a:t>
            </a:r>
            <a:endParaRPr sz="2000">
              <a:solidFill>
                <a:schemeClr val="dk1"/>
              </a:solidFill>
            </a:endParaRPr>
          </a:p>
          <a:p>
            <a:pPr indent="-355600" lvl="3" marL="1828800" rtl="0" algn="l">
              <a:spcBef>
                <a:spcPts val="0"/>
              </a:spcBef>
              <a:spcAft>
                <a:spcPts val="0"/>
              </a:spcAft>
              <a:buClr>
                <a:schemeClr val="dk1"/>
              </a:buClr>
              <a:buSzPts val="2000"/>
              <a:buChar char="●"/>
            </a:pPr>
            <a:r>
              <a:rPr lang="en-US" sz="2000">
                <a:solidFill>
                  <a:schemeClr val="dk1"/>
                </a:solidFill>
              </a:rPr>
              <a:t>Name</a:t>
            </a:r>
            <a:endParaRPr sz="2000">
              <a:solidFill>
                <a:schemeClr val="dk1"/>
              </a:solidFill>
            </a:endParaRPr>
          </a:p>
          <a:p>
            <a:pPr indent="-355600" lvl="3" marL="1828800" rtl="0" algn="l">
              <a:spcBef>
                <a:spcPts val="0"/>
              </a:spcBef>
              <a:spcAft>
                <a:spcPts val="0"/>
              </a:spcAft>
              <a:buClr>
                <a:schemeClr val="dk1"/>
              </a:buClr>
              <a:buSzPts val="2000"/>
              <a:buChar char="●"/>
            </a:pPr>
            <a:r>
              <a:rPr lang="en-US" sz="2000">
                <a:solidFill>
                  <a:schemeClr val="dk1"/>
                </a:solidFill>
              </a:rPr>
              <a:t>Agency</a:t>
            </a:r>
            <a:endParaRPr sz="2000">
              <a:solidFill>
                <a:schemeClr val="dk1"/>
              </a:solidFill>
            </a:endParaRPr>
          </a:p>
          <a:p>
            <a:pPr indent="-355600" lvl="3" marL="1828800" rtl="0" algn="l">
              <a:spcBef>
                <a:spcPts val="0"/>
              </a:spcBef>
              <a:spcAft>
                <a:spcPts val="0"/>
              </a:spcAft>
              <a:buClr>
                <a:schemeClr val="dk1"/>
              </a:buClr>
              <a:buSzPts val="2000"/>
              <a:buChar char="●"/>
            </a:pPr>
            <a:r>
              <a:rPr lang="en-US" sz="2000">
                <a:solidFill>
                  <a:schemeClr val="dk1"/>
                </a:solidFill>
              </a:rPr>
              <a:t>Role with HMIS</a:t>
            </a:r>
            <a:endParaRPr sz="2000">
              <a:solidFill>
                <a:schemeClr val="dk1"/>
              </a:solidFill>
            </a:endParaRPr>
          </a:p>
          <a:p>
            <a:pPr indent="-355600" lvl="3" marL="1828800" rtl="0" algn="l">
              <a:spcBef>
                <a:spcPts val="0"/>
              </a:spcBef>
              <a:spcAft>
                <a:spcPts val="0"/>
              </a:spcAft>
              <a:buClr>
                <a:schemeClr val="dk1"/>
              </a:buClr>
              <a:buSzPts val="2000"/>
              <a:buChar char="●"/>
            </a:pPr>
            <a:r>
              <a:rPr lang="en-US" sz="2000">
                <a:solidFill>
                  <a:schemeClr val="dk1"/>
                </a:solidFill>
              </a:rPr>
              <a:t>How long you have worked in HMIS</a:t>
            </a:r>
            <a:endParaRPr sz="2000">
              <a:solidFill>
                <a:schemeClr val="dk1"/>
              </a:solidFill>
            </a:endParaRPr>
          </a:p>
          <a:p>
            <a:pPr indent="-355600" lvl="3" marL="1828800" rtl="0" algn="l">
              <a:spcBef>
                <a:spcPts val="0"/>
              </a:spcBef>
              <a:spcAft>
                <a:spcPts val="0"/>
              </a:spcAft>
              <a:buClr>
                <a:schemeClr val="dk1"/>
              </a:buClr>
              <a:buSzPts val="2000"/>
              <a:buChar char="●"/>
            </a:pPr>
            <a:r>
              <a:rPr lang="en-US" sz="2000">
                <a:solidFill>
                  <a:schemeClr val="dk1"/>
                </a:solidFill>
              </a:rPr>
              <a:t>Contact Email</a:t>
            </a:r>
            <a:endParaRPr sz="2000">
              <a:solidFill>
                <a:schemeClr val="dk1"/>
              </a:solidFill>
            </a:endParaRPr>
          </a:p>
          <a:p>
            <a:pPr indent="-355600" lvl="3" marL="1828800" rtl="0" algn="l">
              <a:spcBef>
                <a:spcPts val="0"/>
              </a:spcBef>
              <a:spcAft>
                <a:spcPts val="0"/>
              </a:spcAft>
              <a:buClr>
                <a:schemeClr val="dk1"/>
              </a:buClr>
              <a:buSzPts val="2000"/>
              <a:buChar char="●"/>
            </a:pPr>
            <a:r>
              <a:rPr lang="en-US" sz="2000">
                <a:solidFill>
                  <a:schemeClr val="dk1"/>
                </a:solidFill>
              </a:rPr>
              <a:t>Contact Telephone Number</a:t>
            </a:r>
            <a:endParaRPr sz="2000">
              <a:solidFill>
                <a:schemeClr val="dk1"/>
              </a:solidFill>
            </a:endParaRPr>
          </a:p>
          <a:p>
            <a:pPr indent="-355600" lvl="3" marL="1828800" rtl="0" algn="l">
              <a:spcBef>
                <a:spcPts val="0"/>
              </a:spcBef>
              <a:spcAft>
                <a:spcPts val="0"/>
              </a:spcAft>
              <a:buClr>
                <a:schemeClr val="dk1"/>
              </a:buClr>
              <a:buSzPts val="2000"/>
              <a:buChar char="●"/>
            </a:pPr>
            <a:r>
              <a:rPr lang="en-US" sz="2000">
                <a:solidFill>
                  <a:schemeClr val="dk1"/>
                </a:solidFill>
              </a:rPr>
              <a:t>Brief Biography</a:t>
            </a:r>
            <a:endParaRPr sz="2000">
              <a:solidFill>
                <a:schemeClr val="dk1"/>
              </a:solidFill>
            </a:endParaRPr>
          </a:p>
          <a:p>
            <a:pPr indent="-355600" lvl="0" marL="457200" rtl="0" algn="l">
              <a:spcBef>
                <a:spcPts val="0"/>
              </a:spcBef>
              <a:spcAft>
                <a:spcPts val="0"/>
              </a:spcAft>
              <a:buClr>
                <a:schemeClr val="dk1"/>
              </a:buClr>
              <a:buSzPts val="2000"/>
              <a:buChar char="●"/>
            </a:pPr>
            <a:r>
              <a:rPr lang="en-US" sz="2000">
                <a:solidFill>
                  <a:schemeClr val="dk1"/>
                </a:solidFill>
                <a:highlight>
                  <a:srgbClr val="00FF00"/>
                </a:highlight>
              </a:rPr>
              <a:t>Voting on nominations will be done virtually</a:t>
            </a:r>
            <a:endParaRPr sz="2000">
              <a:solidFill>
                <a:schemeClr val="dk1"/>
              </a:solidFill>
              <a:highlight>
                <a:srgbClr val="00FF00"/>
              </a:highlight>
            </a:endParaRPr>
          </a:p>
          <a:p>
            <a:pPr indent="-355600" lvl="0" marL="457200" rtl="0" algn="l">
              <a:spcBef>
                <a:spcPts val="0"/>
              </a:spcBef>
              <a:spcAft>
                <a:spcPts val="0"/>
              </a:spcAft>
              <a:buClr>
                <a:schemeClr val="dk1"/>
              </a:buClr>
              <a:buSzPts val="2000"/>
              <a:buChar char="●"/>
            </a:pPr>
            <a:r>
              <a:rPr b="1" lang="en-US" sz="2000">
                <a:solidFill>
                  <a:schemeClr val="dk1"/>
                </a:solidFill>
              </a:rPr>
              <a:t>Please be sure that any person nominated is able to commit time to the committee and is willing to participate</a:t>
            </a:r>
            <a:endParaRPr b="1" sz="2000">
              <a:solidFill>
                <a:schemeClr val="dk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7"/>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959"/>
              <a:buFont typeface="Calibri"/>
              <a:buNone/>
            </a:pPr>
            <a:r>
              <a:rPr b="1" lang="en-US" sz="3600">
                <a:solidFill>
                  <a:srgbClr val="002060"/>
                </a:solidFill>
                <a:latin typeface="Cabin"/>
                <a:ea typeface="Cabin"/>
                <a:cs typeface="Cabin"/>
                <a:sym typeface="Cabin"/>
              </a:rPr>
              <a:t>HSN HMIS Team</a:t>
            </a:r>
            <a:r>
              <a:rPr b="1" lang="en-US" sz="3959"/>
              <a:t>	</a:t>
            </a:r>
            <a:endParaRPr b="1" sz="3959"/>
          </a:p>
        </p:txBody>
      </p:sp>
      <p:sp>
        <p:nvSpPr>
          <p:cNvPr id="276" name="Google Shape;276;p47"/>
          <p:cNvSpPr txBox="1"/>
          <p:nvPr>
            <p:ph idx="1" type="body"/>
          </p:nvPr>
        </p:nvSpPr>
        <p:spPr>
          <a:xfrm>
            <a:off x="457200" y="1600200"/>
            <a:ext cx="3687300" cy="45261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b="1" lang="en-US" sz="2200"/>
              <a:t>Angel Jones</a:t>
            </a:r>
            <a:endParaRPr b="1" sz="2200"/>
          </a:p>
          <a:p>
            <a:pPr indent="0" lvl="0" marL="0" rtl="0" algn="l">
              <a:spcBef>
                <a:spcPts val="360"/>
              </a:spcBef>
              <a:spcAft>
                <a:spcPts val="0"/>
              </a:spcAft>
              <a:buNone/>
            </a:pPr>
            <a:r>
              <a:rPr lang="en-US" sz="2200"/>
              <a:t>HMIS Operations </a:t>
            </a:r>
            <a:r>
              <a:rPr lang="en-US" sz="2200"/>
              <a:t>Manager</a:t>
            </a:r>
            <a:endParaRPr sz="2200"/>
          </a:p>
          <a:p>
            <a:pPr indent="0" lvl="0" marL="0" rtl="0" algn="l">
              <a:spcBef>
                <a:spcPts val="360"/>
              </a:spcBef>
              <a:spcAft>
                <a:spcPts val="0"/>
              </a:spcAft>
              <a:buNone/>
            </a:pPr>
            <a:r>
              <a:t/>
            </a:r>
            <a:endParaRPr sz="2200"/>
          </a:p>
          <a:p>
            <a:pPr indent="0" lvl="0" marL="0" rtl="0" algn="l">
              <a:spcBef>
                <a:spcPts val="360"/>
              </a:spcBef>
              <a:spcAft>
                <a:spcPts val="0"/>
              </a:spcAft>
              <a:buClr>
                <a:schemeClr val="dk1"/>
              </a:buClr>
              <a:buSzPts val="1100"/>
              <a:buFont typeface="Arial"/>
              <a:buNone/>
            </a:pPr>
            <a:r>
              <a:rPr b="1" lang="en-US" sz="2200">
                <a:solidFill>
                  <a:schemeClr val="dk1"/>
                </a:solidFill>
              </a:rPr>
              <a:t>Agustin “Tino” Paz</a:t>
            </a:r>
            <a:endParaRPr b="1" sz="2200">
              <a:solidFill>
                <a:schemeClr val="dk1"/>
              </a:solidFill>
            </a:endParaRPr>
          </a:p>
          <a:p>
            <a:pPr indent="0" lvl="0" marL="0" rtl="0" algn="l">
              <a:spcBef>
                <a:spcPts val="360"/>
              </a:spcBef>
              <a:spcAft>
                <a:spcPts val="0"/>
              </a:spcAft>
              <a:buClr>
                <a:schemeClr val="dk1"/>
              </a:buClr>
              <a:buSzPts val="1100"/>
              <a:buFont typeface="Arial"/>
              <a:buNone/>
            </a:pPr>
            <a:r>
              <a:rPr lang="en-US" sz="2200">
                <a:solidFill>
                  <a:schemeClr val="dk1"/>
                </a:solidFill>
              </a:rPr>
              <a:t>HMIS Senior Data Analyst</a:t>
            </a:r>
            <a:endParaRPr sz="2200"/>
          </a:p>
          <a:p>
            <a:pPr indent="0" lvl="0" marL="0" rtl="0" algn="l">
              <a:spcBef>
                <a:spcPts val="360"/>
              </a:spcBef>
              <a:spcAft>
                <a:spcPts val="0"/>
              </a:spcAft>
              <a:buNone/>
            </a:pPr>
            <a:r>
              <a:t/>
            </a:r>
            <a:endParaRPr sz="2200"/>
          </a:p>
          <a:p>
            <a:pPr indent="0" lvl="0" marL="0" rtl="0" algn="l">
              <a:spcBef>
                <a:spcPts val="360"/>
              </a:spcBef>
              <a:spcAft>
                <a:spcPts val="0"/>
              </a:spcAft>
              <a:buNone/>
            </a:pPr>
            <a:r>
              <a:rPr b="1" lang="en-US" sz="2200">
                <a:solidFill>
                  <a:schemeClr val="dk1"/>
                </a:solidFill>
              </a:rPr>
              <a:t>Ashley Brozenske</a:t>
            </a:r>
            <a:endParaRPr b="1" sz="2200">
              <a:solidFill>
                <a:schemeClr val="dk1"/>
              </a:solidFill>
            </a:endParaRPr>
          </a:p>
          <a:p>
            <a:pPr indent="0" lvl="0" marL="0" rtl="0" algn="l">
              <a:spcBef>
                <a:spcPts val="360"/>
              </a:spcBef>
              <a:spcAft>
                <a:spcPts val="0"/>
              </a:spcAft>
              <a:buNone/>
            </a:pPr>
            <a:r>
              <a:rPr lang="en-US" sz="2200">
                <a:solidFill>
                  <a:schemeClr val="dk1"/>
                </a:solidFill>
              </a:rPr>
              <a:t>HMIS Data Analyst I</a:t>
            </a:r>
            <a:endParaRPr b="1" sz="2200">
              <a:solidFill>
                <a:schemeClr val="dk1"/>
              </a:solidFill>
            </a:endParaRPr>
          </a:p>
          <a:p>
            <a:pPr indent="0" lvl="0" marL="0" rtl="0" algn="l">
              <a:spcBef>
                <a:spcPts val="360"/>
              </a:spcBef>
              <a:spcAft>
                <a:spcPts val="0"/>
              </a:spcAft>
              <a:buNone/>
            </a:pPr>
            <a:r>
              <a:t/>
            </a:r>
            <a:endParaRPr b="1" sz="2200">
              <a:solidFill>
                <a:schemeClr val="dk1"/>
              </a:solidFill>
            </a:endParaRPr>
          </a:p>
          <a:p>
            <a:pPr indent="0" lvl="0" marL="0" rtl="0" algn="l">
              <a:spcBef>
                <a:spcPts val="360"/>
              </a:spcBef>
              <a:spcAft>
                <a:spcPts val="0"/>
              </a:spcAft>
              <a:buClr>
                <a:schemeClr val="dk1"/>
              </a:buClr>
              <a:buSzPts val="1100"/>
              <a:buFont typeface="Arial"/>
              <a:buNone/>
            </a:pPr>
            <a:r>
              <a:rPr b="1" lang="en-US" sz="2200">
                <a:solidFill>
                  <a:schemeClr val="dk1"/>
                </a:solidFill>
              </a:rPr>
              <a:t>Brittney Behr</a:t>
            </a:r>
            <a:endParaRPr b="1" sz="2200">
              <a:solidFill>
                <a:schemeClr val="dk1"/>
              </a:solidFill>
            </a:endParaRPr>
          </a:p>
          <a:p>
            <a:pPr indent="0" lvl="0" marL="0" rtl="0" algn="l">
              <a:spcBef>
                <a:spcPts val="360"/>
              </a:spcBef>
              <a:spcAft>
                <a:spcPts val="0"/>
              </a:spcAft>
              <a:buClr>
                <a:schemeClr val="dk1"/>
              </a:buClr>
              <a:buSzPts val="1100"/>
              <a:buFont typeface="Arial"/>
              <a:buNone/>
            </a:pPr>
            <a:r>
              <a:rPr lang="en-US" sz="2200">
                <a:solidFill>
                  <a:schemeClr val="dk1"/>
                </a:solidFill>
              </a:rPr>
              <a:t>HMIS Project Coordinator</a:t>
            </a:r>
            <a:endParaRPr sz="2200"/>
          </a:p>
          <a:p>
            <a:pPr indent="0" lvl="0" marL="0" rtl="0" algn="l">
              <a:spcBef>
                <a:spcPts val="360"/>
              </a:spcBef>
              <a:spcAft>
                <a:spcPts val="0"/>
              </a:spcAft>
              <a:buNone/>
            </a:pPr>
            <a:r>
              <a:t/>
            </a:r>
            <a:endParaRPr sz="2400"/>
          </a:p>
          <a:p>
            <a:pPr indent="0" lvl="0" marL="0" rtl="0" algn="l">
              <a:spcBef>
                <a:spcPts val="360"/>
              </a:spcBef>
              <a:spcAft>
                <a:spcPts val="0"/>
              </a:spcAft>
              <a:buNone/>
            </a:pPr>
            <a:r>
              <a:t/>
            </a:r>
            <a:endParaRPr sz="2400"/>
          </a:p>
        </p:txBody>
      </p:sp>
      <p:sp>
        <p:nvSpPr>
          <p:cNvPr id="277" name="Google Shape;277;p47"/>
          <p:cNvSpPr txBox="1"/>
          <p:nvPr>
            <p:ph idx="1" type="body"/>
          </p:nvPr>
        </p:nvSpPr>
        <p:spPr>
          <a:xfrm>
            <a:off x="4450300" y="1600200"/>
            <a:ext cx="4693800" cy="45261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Clr>
                <a:schemeClr val="dk1"/>
              </a:buClr>
              <a:buSzPts val="1100"/>
              <a:buFont typeface="Arial"/>
              <a:buNone/>
            </a:pPr>
            <a:r>
              <a:rPr b="1" lang="en-US" sz="2200">
                <a:solidFill>
                  <a:schemeClr val="dk1"/>
                </a:solidFill>
              </a:rPr>
              <a:t>Chuck Vroman</a:t>
            </a:r>
            <a:endParaRPr b="1" sz="2200">
              <a:solidFill>
                <a:schemeClr val="dk1"/>
              </a:solidFill>
            </a:endParaRPr>
          </a:p>
          <a:p>
            <a:pPr indent="0" lvl="0" marL="0" rtl="0" algn="l">
              <a:spcBef>
                <a:spcPts val="360"/>
              </a:spcBef>
              <a:spcAft>
                <a:spcPts val="0"/>
              </a:spcAft>
              <a:buNone/>
            </a:pPr>
            <a:r>
              <a:rPr lang="en-US" sz="2200">
                <a:solidFill>
                  <a:schemeClr val="dk1"/>
                </a:solidFill>
              </a:rPr>
              <a:t>HMIS System Success Specialist</a:t>
            </a:r>
            <a:endParaRPr sz="2200">
              <a:solidFill>
                <a:schemeClr val="dk1"/>
              </a:solidFill>
            </a:endParaRPr>
          </a:p>
          <a:p>
            <a:pPr indent="0" lvl="0" marL="0" rtl="0" algn="l">
              <a:spcBef>
                <a:spcPts val="360"/>
              </a:spcBef>
              <a:spcAft>
                <a:spcPts val="0"/>
              </a:spcAft>
              <a:buClr>
                <a:schemeClr val="dk1"/>
              </a:buClr>
              <a:buSzPts val="1100"/>
              <a:buFont typeface="Arial"/>
              <a:buNone/>
            </a:pPr>
            <a:r>
              <a:t/>
            </a:r>
            <a:endParaRPr sz="2200">
              <a:solidFill>
                <a:schemeClr val="dk1"/>
              </a:solidFill>
            </a:endParaRPr>
          </a:p>
          <a:p>
            <a:pPr indent="0" lvl="0" marL="0" rtl="0" algn="l">
              <a:spcBef>
                <a:spcPts val="360"/>
              </a:spcBef>
              <a:spcAft>
                <a:spcPts val="0"/>
              </a:spcAft>
              <a:buNone/>
            </a:pPr>
            <a:r>
              <a:rPr b="1" lang="en-US" sz="2200"/>
              <a:t>Racquel McGlashen</a:t>
            </a:r>
            <a:endParaRPr sz="2200"/>
          </a:p>
          <a:p>
            <a:pPr indent="0" lvl="0" marL="0" rtl="0" algn="l">
              <a:spcBef>
                <a:spcPts val="360"/>
              </a:spcBef>
              <a:spcAft>
                <a:spcPts val="0"/>
              </a:spcAft>
              <a:buNone/>
            </a:pPr>
            <a:r>
              <a:rPr lang="en-US" sz="2200"/>
              <a:t>HMIS Partner Success Specialist</a:t>
            </a:r>
            <a:endParaRPr sz="2200"/>
          </a:p>
          <a:p>
            <a:pPr indent="0" lvl="0" marL="0" rtl="0" algn="l">
              <a:spcBef>
                <a:spcPts val="360"/>
              </a:spcBef>
              <a:spcAft>
                <a:spcPts val="0"/>
              </a:spcAft>
              <a:buNone/>
            </a:pPr>
            <a:r>
              <a:t/>
            </a:r>
            <a:endParaRPr sz="2200"/>
          </a:p>
          <a:p>
            <a:pPr indent="0" lvl="0" marL="0" rtl="0" algn="l">
              <a:spcBef>
                <a:spcPts val="360"/>
              </a:spcBef>
              <a:spcAft>
                <a:spcPts val="0"/>
              </a:spcAft>
              <a:buNone/>
            </a:pPr>
            <a:r>
              <a:rPr b="1" lang="en-US" sz="2200"/>
              <a:t>Tyler Claitt</a:t>
            </a:r>
            <a:endParaRPr b="1" sz="2200"/>
          </a:p>
          <a:p>
            <a:pPr indent="0" lvl="0" marL="0" rtl="0" algn="l">
              <a:spcBef>
                <a:spcPts val="360"/>
              </a:spcBef>
              <a:spcAft>
                <a:spcPts val="0"/>
              </a:spcAft>
              <a:buClr>
                <a:schemeClr val="dk1"/>
              </a:buClr>
              <a:buSzPts val="1100"/>
              <a:buFont typeface="Arial"/>
              <a:buNone/>
            </a:pPr>
            <a:r>
              <a:rPr lang="en-US" sz="2200">
                <a:solidFill>
                  <a:schemeClr val="dk1"/>
                </a:solidFill>
              </a:rPr>
              <a:t>HMIS Partner Support Specialist </a:t>
            </a:r>
            <a:endParaRPr sz="2200"/>
          </a:p>
          <a:p>
            <a:pPr indent="0" lvl="0" marL="0" rtl="0" algn="l">
              <a:spcBef>
                <a:spcPts val="360"/>
              </a:spcBef>
              <a:spcAft>
                <a:spcPts val="0"/>
              </a:spcAft>
              <a:buNone/>
            </a:pPr>
            <a:r>
              <a:t/>
            </a:r>
            <a:endParaRPr sz="2400"/>
          </a:p>
          <a:p>
            <a:pPr indent="0" lvl="0" marL="0" rtl="0" algn="l">
              <a:spcBef>
                <a:spcPts val="360"/>
              </a:spcBef>
              <a:spcAft>
                <a:spcPts val="0"/>
              </a:spcAft>
              <a:buNone/>
            </a:pPr>
            <a:r>
              <a:t/>
            </a:r>
            <a:endParaRPr sz="24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48"/>
          <p:cNvSpPr txBox="1"/>
          <p:nvPr>
            <p:ph type="title"/>
          </p:nvPr>
        </p:nvSpPr>
        <p:spPr>
          <a:xfrm>
            <a:off x="0" y="735825"/>
            <a:ext cx="9144000" cy="1085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959"/>
              <a:buFont typeface="Calibri"/>
              <a:buNone/>
            </a:pPr>
            <a:r>
              <a:rPr b="1" lang="en-US" sz="4200">
                <a:solidFill>
                  <a:srgbClr val="002060"/>
                </a:solidFill>
                <a:latin typeface="Cabin"/>
                <a:ea typeface="Cabin"/>
                <a:cs typeface="Cabin"/>
                <a:sym typeface="Cabin"/>
              </a:rPr>
              <a:t>Thank you for Attending!</a:t>
            </a:r>
            <a:endParaRPr b="1" sz="4200"/>
          </a:p>
          <a:p>
            <a:pPr indent="0" lvl="0" marL="0" marR="0" rtl="0" algn="ctr">
              <a:lnSpc>
                <a:spcPct val="100000"/>
              </a:lnSpc>
              <a:spcBef>
                <a:spcPts val="0"/>
              </a:spcBef>
              <a:spcAft>
                <a:spcPts val="0"/>
              </a:spcAft>
              <a:buClr>
                <a:schemeClr val="dk1"/>
              </a:buClr>
              <a:buSzPts val="3959"/>
              <a:buFont typeface="Calibri"/>
              <a:buNone/>
            </a:pPr>
            <a:r>
              <a:t/>
            </a:r>
            <a:endParaRPr b="1" sz="3959"/>
          </a:p>
        </p:txBody>
      </p:sp>
      <p:sp>
        <p:nvSpPr>
          <p:cNvPr id="283" name="Google Shape;283;p48"/>
          <p:cNvSpPr txBox="1"/>
          <p:nvPr>
            <p:ph idx="1" type="body"/>
          </p:nvPr>
        </p:nvSpPr>
        <p:spPr>
          <a:xfrm>
            <a:off x="725850" y="1527300"/>
            <a:ext cx="7524300" cy="3429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640"/>
              </a:spcBef>
              <a:spcAft>
                <a:spcPts val="0"/>
              </a:spcAft>
              <a:buNone/>
            </a:pPr>
            <a:r>
              <a:t/>
            </a:r>
            <a:endParaRPr sz="3600"/>
          </a:p>
          <a:p>
            <a:pPr indent="0" lvl="0" marL="342900" rtl="0" algn="ctr">
              <a:lnSpc>
                <a:spcPct val="90000"/>
              </a:lnSpc>
              <a:spcBef>
                <a:spcPts val="640"/>
              </a:spcBef>
              <a:spcAft>
                <a:spcPts val="0"/>
              </a:spcAft>
              <a:buNone/>
            </a:pPr>
            <a:r>
              <a:rPr lang="en-US" sz="3500"/>
              <a:t>Next meeting date:</a:t>
            </a:r>
            <a:endParaRPr sz="3500"/>
          </a:p>
          <a:p>
            <a:pPr indent="0" lvl="0" marL="342900" rtl="0" algn="ctr">
              <a:lnSpc>
                <a:spcPct val="90000"/>
              </a:lnSpc>
              <a:spcBef>
                <a:spcPts val="640"/>
              </a:spcBef>
              <a:spcAft>
                <a:spcPts val="0"/>
              </a:spcAft>
              <a:buNone/>
            </a:pPr>
            <a:r>
              <a:t/>
            </a:r>
            <a:endParaRPr sz="3500"/>
          </a:p>
          <a:p>
            <a:pPr indent="0" lvl="0" marL="800100" rtl="0" algn="ctr">
              <a:lnSpc>
                <a:spcPct val="90000"/>
              </a:lnSpc>
              <a:spcBef>
                <a:spcPts val="640"/>
              </a:spcBef>
              <a:spcAft>
                <a:spcPts val="0"/>
              </a:spcAft>
              <a:buNone/>
            </a:pPr>
            <a:r>
              <a:rPr b="1" lang="en-US" sz="3500"/>
              <a:t>Tuesday, November 8, 2022</a:t>
            </a:r>
            <a:endParaRPr b="1" sz="3500"/>
          </a:p>
          <a:p>
            <a:pPr indent="0" lvl="0" marL="800100" rtl="0" algn="ctr">
              <a:lnSpc>
                <a:spcPct val="90000"/>
              </a:lnSpc>
              <a:spcBef>
                <a:spcPts val="640"/>
              </a:spcBef>
              <a:spcAft>
                <a:spcPts val="0"/>
              </a:spcAft>
              <a:buNone/>
            </a:pPr>
            <a:r>
              <a:rPr b="1" lang="en-US" sz="3500"/>
              <a:t>10:30 am to 12:00 pm</a:t>
            </a:r>
            <a:endParaRPr b="1" sz="3500"/>
          </a:p>
          <a:p>
            <a:pPr indent="0" lvl="0" marL="800100" rtl="0" algn="ctr">
              <a:lnSpc>
                <a:spcPct val="90000"/>
              </a:lnSpc>
              <a:spcBef>
                <a:spcPts val="640"/>
              </a:spcBef>
              <a:spcAft>
                <a:spcPts val="0"/>
              </a:spcAft>
              <a:buNone/>
            </a:pPr>
            <a:r>
              <a:rPr b="1" lang="en-US" sz="3500">
                <a:solidFill>
                  <a:srgbClr val="FF0000"/>
                </a:solidFill>
              </a:rPr>
              <a:t>Final meeting of 2022</a:t>
            </a:r>
            <a:endParaRPr b="1" sz="3500">
              <a:solidFill>
                <a:srgbClr val="FF0000"/>
              </a:solidFill>
            </a:endParaRPr>
          </a:p>
          <a:p>
            <a:pPr indent="0" lvl="0" marL="342900" rtl="0" algn="ctr">
              <a:lnSpc>
                <a:spcPct val="90000"/>
              </a:lnSpc>
              <a:spcBef>
                <a:spcPts val="640"/>
              </a:spcBef>
              <a:spcAft>
                <a:spcPts val="0"/>
              </a:spcAft>
              <a:buNone/>
            </a:pPr>
            <a:r>
              <a:t/>
            </a:r>
            <a:endParaRPr sz="1300"/>
          </a:p>
        </p:txBody>
      </p:sp>
      <p:sp>
        <p:nvSpPr>
          <p:cNvPr id="284" name="Google Shape;284;p48"/>
          <p:cNvSpPr txBox="1"/>
          <p:nvPr/>
        </p:nvSpPr>
        <p:spPr>
          <a:xfrm>
            <a:off x="0" y="5862600"/>
            <a:ext cx="9144000" cy="995400"/>
          </a:xfrm>
          <a:prstGeom prst="rect">
            <a:avLst/>
          </a:prstGeom>
          <a:noFill/>
          <a:ln>
            <a:noFill/>
          </a:ln>
        </p:spPr>
        <p:txBody>
          <a:bodyPr anchorCtr="0" anchor="t" bIns="91425" lIns="91425" spcFirstLastPara="1" rIns="91425" wrap="square" tIns="91425">
            <a:spAutoFit/>
          </a:bodyPr>
          <a:lstStyle/>
          <a:p>
            <a:pPr indent="0" lvl="0" marL="0" rtl="0" algn="ctr">
              <a:spcBef>
                <a:spcPts val="640"/>
              </a:spcBef>
              <a:spcAft>
                <a:spcPts val="0"/>
              </a:spcAft>
              <a:buNone/>
            </a:pPr>
            <a:r>
              <a:rPr b="1" lang="en-US">
                <a:solidFill>
                  <a:schemeClr val="dk1"/>
                </a:solidFill>
              </a:rPr>
              <a:t>HMIS Guides, Documents, Training, Acronyms &amp; More</a:t>
            </a:r>
            <a:endParaRPr b="1">
              <a:solidFill>
                <a:schemeClr val="dk1"/>
              </a:solidFill>
            </a:endParaRPr>
          </a:p>
          <a:p>
            <a:pPr indent="0" lvl="0" marL="457200" rtl="0" algn="ctr">
              <a:spcBef>
                <a:spcPts val="640"/>
              </a:spcBef>
              <a:spcAft>
                <a:spcPts val="0"/>
              </a:spcAft>
              <a:buNone/>
            </a:pPr>
            <a:r>
              <a:rPr b="1" lang="en-US" u="sng">
                <a:solidFill>
                  <a:schemeClr val="hlink"/>
                </a:solidFill>
                <a:hlinkClick r:id="rId3"/>
              </a:rPr>
              <a:t>hmiscfl.org</a:t>
            </a:r>
            <a:endParaRPr sz="500"/>
          </a:p>
          <a:p>
            <a:pPr indent="0" lvl="0" marL="457200" marR="0" rtl="0" algn="ctr">
              <a:lnSpc>
                <a:spcPct val="100000"/>
              </a:lnSpc>
              <a:spcBef>
                <a:spcPts val="640"/>
              </a:spcBef>
              <a:spcAft>
                <a:spcPts val="0"/>
              </a:spcAft>
              <a:buNone/>
            </a:pPr>
            <a:r>
              <a:rPr b="1" lang="en-US" u="sng">
                <a:solidFill>
                  <a:schemeClr val="hlink"/>
                </a:solidFill>
              </a:rPr>
              <a:t>https://www.hmiscfl.org/training/datadefinitions/</a:t>
            </a:r>
            <a:endParaRPr b="1" u="sng">
              <a:solidFill>
                <a:schemeClr val="hlink"/>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6"/>
          <p:cNvSpPr txBox="1"/>
          <p:nvPr>
            <p:ph type="title"/>
          </p:nvPr>
        </p:nvSpPr>
        <p:spPr>
          <a:xfrm>
            <a:off x="407850" y="0"/>
            <a:ext cx="8229600" cy="929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3959"/>
              <a:buFont typeface="Calibri"/>
              <a:buNone/>
            </a:pPr>
            <a:r>
              <a:rPr b="1" lang="en-US" sz="3600">
                <a:solidFill>
                  <a:srgbClr val="002060"/>
                </a:solidFill>
                <a:latin typeface="Cabin"/>
                <a:ea typeface="Cabin"/>
                <a:cs typeface="Cabin"/>
                <a:sym typeface="Cabin"/>
              </a:rPr>
              <a:t>Agenda</a:t>
            </a:r>
            <a:endParaRPr b="1" sz="3600">
              <a:solidFill>
                <a:srgbClr val="002060"/>
              </a:solidFill>
              <a:latin typeface="Cabin"/>
              <a:ea typeface="Cabin"/>
              <a:cs typeface="Cabin"/>
              <a:sym typeface="Cabin"/>
            </a:endParaRPr>
          </a:p>
        </p:txBody>
      </p:sp>
      <p:sp>
        <p:nvSpPr>
          <p:cNvPr id="82" name="Google Shape;82;p16"/>
          <p:cNvSpPr txBox="1"/>
          <p:nvPr>
            <p:ph idx="1" type="body"/>
          </p:nvPr>
        </p:nvSpPr>
        <p:spPr>
          <a:xfrm>
            <a:off x="462550" y="825475"/>
            <a:ext cx="7640400" cy="5925600"/>
          </a:xfrm>
          <a:prstGeom prst="rect">
            <a:avLst/>
          </a:prstGeom>
          <a:noFill/>
          <a:ln>
            <a:noFill/>
          </a:ln>
        </p:spPr>
        <p:txBody>
          <a:bodyPr anchorCtr="0" anchor="t" bIns="45700" lIns="91425" spcFirstLastPara="1" rIns="91425" wrap="square" tIns="45700">
            <a:noAutofit/>
          </a:bodyPr>
          <a:lstStyle/>
          <a:p>
            <a:pPr indent="-330200" lvl="0" marL="342900" rtl="0" algn="l">
              <a:lnSpc>
                <a:spcPct val="150000"/>
              </a:lnSpc>
              <a:spcBef>
                <a:spcPts val="640"/>
              </a:spcBef>
              <a:spcAft>
                <a:spcPts val="0"/>
              </a:spcAft>
              <a:buClr>
                <a:schemeClr val="dk1"/>
              </a:buClr>
              <a:buSzPts val="1600"/>
              <a:buChar char="●"/>
            </a:pPr>
            <a:r>
              <a:rPr b="1" lang="en-US" sz="1600">
                <a:solidFill>
                  <a:schemeClr val="dk1"/>
                </a:solidFill>
              </a:rPr>
              <a:t>Call to Order</a:t>
            </a:r>
            <a:endParaRPr b="1" sz="1600">
              <a:solidFill>
                <a:schemeClr val="dk1"/>
              </a:solidFill>
            </a:endParaRPr>
          </a:p>
          <a:p>
            <a:pPr indent="-330200" lvl="0" marL="342900" rtl="0" algn="l">
              <a:lnSpc>
                <a:spcPct val="150000"/>
              </a:lnSpc>
              <a:spcBef>
                <a:spcPts val="0"/>
              </a:spcBef>
              <a:spcAft>
                <a:spcPts val="0"/>
              </a:spcAft>
              <a:buClr>
                <a:schemeClr val="dk1"/>
              </a:buClr>
              <a:buSzPts val="1600"/>
              <a:buChar char="●"/>
            </a:pPr>
            <a:r>
              <a:rPr b="1" lang="en-US" sz="1600">
                <a:solidFill>
                  <a:schemeClr val="dk1"/>
                </a:solidFill>
              </a:rPr>
              <a:t>Committee Roll Call</a:t>
            </a:r>
            <a:endParaRPr b="1" sz="1600">
              <a:solidFill>
                <a:schemeClr val="dk1"/>
              </a:solidFill>
            </a:endParaRPr>
          </a:p>
          <a:p>
            <a:pPr indent="-330200" lvl="0" marL="342900" rtl="0" algn="l">
              <a:lnSpc>
                <a:spcPct val="150000"/>
              </a:lnSpc>
              <a:spcBef>
                <a:spcPts val="0"/>
              </a:spcBef>
              <a:spcAft>
                <a:spcPts val="0"/>
              </a:spcAft>
              <a:buClr>
                <a:schemeClr val="dk1"/>
              </a:buClr>
              <a:buSzPts val="1600"/>
              <a:buChar char="●"/>
            </a:pPr>
            <a:r>
              <a:rPr b="1" lang="en-US" sz="1600">
                <a:solidFill>
                  <a:schemeClr val="dk1"/>
                </a:solidFill>
              </a:rPr>
              <a:t>Roll Call Vote - Minutes from July 2022</a:t>
            </a:r>
            <a:endParaRPr b="1" sz="1600">
              <a:solidFill>
                <a:schemeClr val="dk1"/>
              </a:solidFill>
            </a:endParaRPr>
          </a:p>
          <a:p>
            <a:pPr indent="-330200" lvl="0" marL="342900" rtl="0" algn="l">
              <a:lnSpc>
                <a:spcPct val="150000"/>
              </a:lnSpc>
              <a:spcBef>
                <a:spcPts val="0"/>
              </a:spcBef>
              <a:spcAft>
                <a:spcPts val="0"/>
              </a:spcAft>
              <a:buClr>
                <a:schemeClr val="dk1"/>
              </a:buClr>
              <a:buSzPts val="1600"/>
              <a:buChar char="●"/>
            </a:pPr>
            <a:r>
              <a:rPr b="1" lang="en-US" sz="1600">
                <a:solidFill>
                  <a:schemeClr val="dk1"/>
                </a:solidFill>
              </a:rPr>
              <a:t>Roll Call Vote - Agenda for September 13, 2022</a:t>
            </a:r>
            <a:endParaRPr b="1" sz="1600">
              <a:solidFill>
                <a:schemeClr val="dk1"/>
              </a:solidFill>
            </a:endParaRPr>
          </a:p>
          <a:p>
            <a:pPr indent="-330200" lvl="0" marL="342900" rtl="0" algn="l">
              <a:lnSpc>
                <a:spcPct val="150000"/>
              </a:lnSpc>
              <a:spcBef>
                <a:spcPts val="0"/>
              </a:spcBef>
              <a:spcAft>
                <a:spcPts val="0"/>
              </a:spcAft>
              <a:buClr>
                <a:schemeClr val="dk1"/>
              </a:buClr>
              <a:buSzPts val="1600"/>
              <a:buChar char="●"/>
            </a:pPr>
            <a:r>
              <a:rPr b="1" lang="en-US" sz="1600">
                <a:solidFill>
                  <a:schemeClr val="dk1"/>
                </a:solidFill>
              </a:rPr>
              <a:t>HMIS Team Reports:</a:t>
            </a:r>
            <a:endParaRPr b="1" sz="1600">
              <a:solidFill>
                <a:schemeClr val="dk1"/>
              </a:solidFill>
            </a:endParaRPr>
          </a:p>
          <a:p>
            <a:pPr indent="-273050" lvl="1" marL="742950" rtl="0" algn="l">
              <a:lnSpc>
                <a:spcPct val="150000"/>
              </a:lnSpc>
              <a:spcBef>
                <a:spcPts val="0"/>
              </a:spcBef>
              <a:spcAft>
                <a:spcPts val="0"/>
              </a:spcAft>
              <a:buSzPts val="1600"/>
              <a:buChar char="○"/>
            </a:pPr>
            <a:r>
              <a:rPr b="1" lang="en-US" sz="1600">
                <a:solidFill>
                  <a:schemeClr val="dk1"/>
                </a:solidFill>
              </a:rPr>
              <a:t>CoC Project Type Benchmarks</a:t>
            </a:r>
            <a:endParaRPr b="1" sz="1600">
              <a:solidFill>
                <a:schemeClr val="dk1"/>
              </a:solidFill>
            </a:endParaRPr>
          </a:p>
          <a:p>
            <a:pPr indent="-273050" lvl="1" marL="742950" rtl="0" algn="l">
              <a:lnSpc>
                <a:spcPct val="150000"/>
              </a:lnSpc>
              <a:spcBef>
                <a:spcPts val="0"/>
              </a:spcBef>
              <a:spcAft>
                <a:spcPts val="0"/>
              </a:spcAft>
              <a:buSzPts val="1600"/>
              <a:buChar char="○"/>
            </a:pPr>
            <a:r>
              <a:rPr b="1" lang="en-US" sz="1600">
                <a:solidFill>
                  <a:schemeClr val="dk1"/>
                </a:solidFill>
              </a:rPr>
              <a:t>ROI and Procedures Updates</a:t>
            </a:r>
            <a:endParaRPr b="1" sz="1600">
              <a:solidFill>
                <a:schemeClr val="dk1"/>
              </a:solidFill>
            </a:endParaRPr>
          </a:p>
          <a:p>
            <a:pPr indent="-273050" lvl="1" marL="742950" rtl="0" algn="l">
              <a:lnSpc>
                <a:spcPct val="150000"/>
              </a:lnSpc>
              <a:spcBef>
                <a:spcPts val="0"/>
              </a:spcBef>
              <a:spcAft>
                <a:spcPts val="0"/>
              </a:spcAft>
              <a:buSzPts val="1600"/>
              <a:buChar char="○"/>
            </a:pPr>
            <a:r>
              <a:rPr b="1" lang="en-US" sz="1600">
                <a:solidFill>
                  <a:schemeClr val="dk1"/>
                </a:solidFill>
              </a:rPr>
              <a:t>Workgroup Updates</a:t>
            </a:r>
            <a:endParaRPr b="1" sz="1600">
              <a:solidFill>
                <a:schemeClr val="dk1"/>
              </a:solidFill>
            </a:endParaRPr>
          </a:p>
          <a:p>
            <a:pPr indent="-273050" lvl="1" marL="742950" rtl="0" algn="l">
              <a:lnSpc>
                <a:spcPct val="150000"/>
              </a:lnSpc>
              <a:spcBef>
                <a:spcPts val="0"/>
              </a:spcBef>
              <a:spcAft>
                <a:spcPts val="0"/>
              </a:spcAft>
              <a:buClr>
                <a:schemeClr val="dk1"/>
              </a:buClr>
              <a:buSzPts val="1600"/>
              <a:buChar char="○"/>
            </a:pPr>
            <a:r>
              <a:rPr b="1" lang="en-US" sz="1600">
                <a:solidFill>
                  <a:schemeClr val="dk1"/>
                </a:solidFill>
              </a:rPr>
              <a:t>HMIS Training and Reporting</a:t>
            </a:r>
            <a:endParaRPr b="1" sz="1600">
              <a:solidFill>
                <a:schemeClr val="dk1"/>
              </a:solidFill>
            </a:endParaRPr>
          </a:p>
          <a:p>
            <a:pPr indent="-330200" lvl="0" marL="342900" rtl="0" algn="l">
              <a:lnSpc>
                <a:spcPct val="150000"/>
              </a:lnSpc>
              <a:spcBef>
                <a:spcPts val="0"/>
              </a:spcBef>
              <a:spcAft>
                <a:spcPts val="0"/>
              </a:spcAft>
              <a:buSzPts val="1600"/>
              <a:buChar char="●"/>
            </a:pPr>
            <a:r>
              <a:rPr b="1" lang="en-US" sz="1600">
                <a:solidFill>
                  <a:schemeClr val="dk1"/>
                </a:solidFill>
              </a:rPr>
              <a:t>Public Input: Motion to amend Committee Charter</a:t>
            </a:r>
            <a:endParaRPr b="1" sz="1600">
              <a:solidFill>
                <a:schemeClr val="dk1"/>
              </a:solidFill>
            </a:endParaRPr>
          </a:p>
          <a:p>
            <a:pPr indent="-330200" lvl="0" marL="342900" rtl="0" algn="l">
              <a:lnSpc>
                <a:spcPct val="150000"/>
              </a:lnSpc>
              <a:spcBef>
                <a:spcPts val="0"/>
              </a:spcBef>
              <a:spcAft>
                <a:spcPts val="0"/>
              </a:spcAft>
              <a:buClr>
                <a:schemeClr val="dk1"/>
              </a:buClr>
              <a:buSzPts val="1600"/>
              <a:buChar char="●"/>
            </a:pPr>
            <a:r>
              <a:rPr b="1" lang="en-US" sz="1600">
                <a:solidFill>
                  <a:schemeClr val="dk1"/>
                </a:solidFill>
              </a:rPr>
              <a:t>Committee Debate: Motion to amend Committee Charter</a:t>
            </a:r>
            <a:endParaRPr b="1" sz="1600">
              <a:solidFill>
                <a:schemeClr val="dk1"/>
              </a:solidFill>
            </a:endParaRPr>
          </a:p>
          <a:p>
            <a:pPr indent="-330200" lvl="0" marL="342900" rtl="0" algn="l">
              <a:lnSpc>
                <a:spcPct val="150000"/>
              </a:lnSpc>
              <a:spcBef>
                <a:spcPts val="0"/>
              </a:spcBef>
              <a:spcAft>
                <a:spcPts val="0"/>
              </a:spcAft>
              <a:buClr>
                <a:schemeClr val="dk1"/>
              </a:buClr>
              <a:buSzPts val="1600"/>
              <a:buChar char="●"/>
            </a:pPr>
            <a:r>
              <a:rPr b="1" lang="en-US" sz="1600">
                <a:solidFill>
                  <a:schemeClr val="dk1"/>
                </a:solidFill>
              </a:rPr>
              <a:t>Public Input: Caseload - HOH or Family</a:t>
            </a:r>
            <a:endParaRPr b="1" sz="1600">
              <a:solidFill>
                <a:schemeClr val="dk1"/>
              </a:solidFill>
            </a:endParaRPr>
          </a:p>
          <a:p>
            <a:pPr indent="-330200" lvl="0" marL="342900" rtl="0" algn="l">
              <a:lnSpc>
                <a:spcPct val="150000"/>
              </a:lnSpc>
              <a:spcBef>
                <a:spcPts val="0"/>
              </a:spcBef>
              <a:spcAft>
                <a:spcPts val="0"/>
              </a:spcAft>
              <a:buClr>
                <a:schemeClr val="dk1"/>
              </a:buClr>
              <a:buSzPts val="1600"/>
              <a:buChar char="●"/>
            </a:pPr>
            <a:r>
              <a:rPr b="1" lang="en-US" sz="1600">
                <a:solidFill>
                  <a:schemeClr val="dk1"/>
                </a:solidFill>
              </a:rPr>
              <a:t>Committee Debate: Caseload - HOH or Family</a:t>
            </a:r>
            <a:endParaRPr b="1" sz="1600">
              <a:solidFill>
                <a:schemeClr val="dk1"/>
              </a:solidFill>
            </a:endParaRPr>
          </a:p>
          <a:p>
            <a:pPr indent="-330200" lvl="0" marL="342900" rtl="0" algn="l">
              <a:lnSpc>
                <a:spcPct val="150000"/>
              </a:lnSpc>
              <a:spcBef>
                <a:spcPts val="0"/>
              </a:spcBef>
              <a:spcAft>
                <a:spcPts val="0"/>
              </a:spcAft>
              <a:buClr>
                <a:schemeClr val="dk1"/>
              </a:buClr>
              <a:buSzPts val="1600"/>
              <a:buChar char="●"/>
            </a:pPr>
            <a:r>
              <a:rPr b="1" lang="en-US" sz="1600">
                <a:solidFill>
                  <a:schemeClr val="dk1"/>
                </a:solidFill>
              </a:rPr>
              <a:t>Public Input: Record Delete Authorization</a:t>
            </a:r>
            <a:endParaRPr b="1" sz="1600">
              <a:solidFill>
                <a:schemeClr val="dk1"/>
              </a:solidFill>
            </a:endParaRPr>
          </a:p>
          <a:p>
            <a:pPr indent="-330200" lvl="0" marL="342900" rtl="0" algn="l">
              <a:lnSpc>
                <a:spcPct val="150000"/>
              </a:lnSpc>
              <a:spcBef>
                <a:spcPts val="0"/>
              </a:spcBef>
              <a:spcAft>
                <a:spcPts val="0"/>
              </a:spcAft>
              <a:buClr>
                <a:schemeClr val="dk1"/>
              </a:buClr>
              <a:buSzPts val="1600"/>
              <a:buChar char="●"/>
            </a:pPr>
            <a:r>
              <a:rPr b="1" lang="en-US" sz="1600">
                <a:solidFill>
                  <a:schemeClr val="dk1"/>
                </a:solidFill>
              </a:rPr>
              <a:t>Committee Debate: Record Delete Authorization</a:t>
            </a:r>
            <a:endParaRPr b="1" sz="1600">
              <a:solidFill>
                <a:schemeClr val="dk1"/>
              </a:solidFill>
            </a:endParaRPr>
          </a:p>
          <a:p>
            <a:pPr indent="-330200" lvl="0" marL="342900" rtl="0" algn="l">
              <a:lnSpc>
                <a:spcPct val="150000"/>
              </a:lnSpc>
              <a:spcBef>
                <a:spcPts val="0"/>
              </a:spcBef>
              <a:spcAft>
                <a:spcPts val="0"/>
              </a:spcAft>
              <a:buClr>
                <a:schemeClr val="dk1"/>
              </a:buClr>
              <a:buSzPts val="1600"/>
              <a:buChar char="●"/>
            </a:pPr>
            <a:r>
              <a:rPr b="1" lang="en-US" sz="1600">
                <a:solidFill>
                  <a:schemeClr val="dk1"/>
                </a:solidFill>
              </a:rPr>
              <a:t>COMMITTEE VOTE - All motions before committee</a:t>
            </a:r>
            <a:endParaRPr b="1" sz="1600"/>
          </a:p>
          <a:p>
            <a:pPr indent="0" lvl="0" marL="342900" rtl="0" algn="l">
              <a:lnSpc>
                <a:spcPct val="150000"/>
              </a:lnSpc>
              <a:spcBef>
                <a:spcPts val="640"/>
              </a:spcBef>
              <a:spcAft>
                <a:spcPts val="0"/>
              </a:spcAft>
              <a:buNone/>
            </a:pPr>
            <a:r>
              <a:t/>
            </a:r>
            <a:endParaRPr b="1"/>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7"/>
          <p:cNvSpPr txBox="1"/>
          <p:nvPr>
            <p:ph type="ctrTitle"/>
          </p:nvPr>
        </p:nvSpPr>
        <p:spPr>
          <a:xfrm>
            <a:off x="685800" y="2130425"/>
            <a:ext cx="7772400" cy="1470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US"/>
              <a:t>Officer Reports</a:t>
            </a:r>
            <a:endParaRPr/>
          </a:p>
        </p:txBody>
      </p:sp>
      <p:sp>
        <p:nvSpPr>
          <p:cNvPr id="88" name="Google Shape;88;p17"/>
          <p:cNvSpPr txBox="1"/>
          <p:nvPr>
            <p:ph idx="1" type="subTitle"/>
          </p:nvPr>
        </p:nvSpPr>
        <p:spPr>
          <a:xfrm>
            <a:off x="340475" y="3886200"/>
            <a:ext cx="8326800" cy="25242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rPr lang="en-US"/>
              <a:t>CoC Project Type Benchmarks - Tino Paz</a:t>
            </a:r>
            <a:endParaRPr/>
          </a:p>
          <a:p>
            <a:pPr indent="0" lvl="0" marL="0" rtl="0" algn="ctr">
              <a:spcBef>
                <a:spcPts val="640"/>
              </a:spcBef>
              <a:spcAft>
                <a:spcPts val="0"/>
              </a:spcAft>
              <a:buNone/>
            </a:pPr>
            <a:r>
              <a:rPr lang="en-US"/>
              <a:t>ROI and Procedures Update - Chuck Vroman</a:t>
            </a:r>
            <a:endParaRPr/>
          </a:p>
          <a:p>
            <a:pPr indent="0" lvl="0" marL="0" rtl="0" algn="ctr">
              <a:spcBef>
                <a:spcPts val="640"/>
              </a:spcBef>
              <a:spcAft>
                <a:spcPts val="0"/>
              </a:spcAft>
              <a:buNone/>
            </a:pPr>
            <a:r>
              <a:rPr lang="en-US"/>
              <a:t>Workgroup Updates - Ashley Brozenske</a:t>
            </a:r>
            <a:endParaRPr/>
          </a:p>
          <a:p>
            <a:pPr indent="0" lvl="0" marL="0" rtl="0" algn="ctr">
              <a:spcBef>
                <a:spcPts val="640"/>
              </a:spcBef>
              <a:spcAft>
                <a:spcPts val="0"/>
              </a:spcAft>
              <a:buNone/>
            </a:pPr>
            <a:r>
              <a:rPr lang="en-US"/>
              <a:t>HMIS Training and Reporting - Raquel McGlashen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txBox="1"/>
          <p:nvPr>
            <p:ph type="ctrTitle"/>
          </p:nvPr>
        </p:nvSpPr>
        <p:spPr>
          <a:xfrm>
            <a:off x="149250" y="68000"/>
            <a:ext cx="7772400" cy="147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CoC Project Type Benchmarks</a:t>
            </a:r>
            <a:endParaRPr/>
          </a:p>
        </p:txBody>
      </p:sp>
      <p:sp>
        <p:nvSpPr>
          <p:cNvPr id="94" name="Google Shape;94;p18"/>
          <p:cNvSpPr txBox="1"/>
          <p:nvPr>
            <p:ph idx="1" type="subTitle"/>
          </p:nvPr>
        </p:nvSpPr>
        <p:spPr>
          <a:xfrm>
            <a:off x="670700" y="1777375"/>
            <a:ext cx="8232900" cy="4292700"/>
          </a:xfrm>
          <a:prstGeom prst="rect">
            <a:avLst/>
          </a:prstGeom>
        </p:spPr>
        <p:txBody>
          <a:bodyPr anchorCtr="0" anchor="t" bIns="91425" lIns="91425" spcFirstLastPara="1" rIns="91425" wrap="square" tIns="91425">
            <a:noAutofit/>
          </a:bodyPr>
          <a:lstStyle/>
          <a:p>
            <a:pPr indent="-355600" lvl="0" marL="457200" marR="0" rtl="0" algn="l">
              <a:lnSpc>
                <a:spcPct val="100000"/>
              </a:lnSpc>
              <a:spcBef>
                <a:spcPts val="0"/>
              </a:spcBef>
              <a:spcAft>
                <a:spcPts val="0"/>
              </a:spcAft>
              <a:buClr>
                <a:srgbClr val="002060"/>
              </a:buClr>
              <a:buSzPts val="2000"/>
              <a:buChar char="●"/>
            </a:pPr>
            <a:r>
              <a:rPr b="1" lang="en-US" sz="2000">
                <a:solidFill>
                  <a:srgbClr val="002060"/>
                </a:solidFill>
                <a:latin typeface="Arial"/>
                <a:ea typeface="Arial"/>
                <a:cs typeface="Arial"/>
                <a:sym typeface="Arial"/>
              </a:rPr>
              <a:t>Approved by CFCH Technical Expertise Committee</a:t>
            </a:r>
            <a:endParaRPr b="1" sz="2000">
              <a:solidFill>
                <a:srgbClr val="002060"/>
              </a:solidFill>
              <a:latin typeface="Arial"/>
              <a:ea typeface="Arial"/>
              <a:cs typeface="Arial"/>
              <a:sym typeface="Arial"/>
            </a:endParaRPr>
          </a:p>
          <a:p>
            <a:pPr indent="0" lvl="0" marL="0" marR="0" rtl="0" algn="l">
              <a:lnSpc>
                <a:spcPct val="100000"/>
              </a:lnSpc>
              <a:spcBef>
                <a:spcPts val="0"/>
              </a:spcBef>
              <a:spcAft>
                <a:spcPts val="0"/>
              </a:spcAft>
              <a:buNone/>
            </a:pPr>
            <a:r>
              <a:t/>
            </a:r>
            <a:endParaRPr sz="2000">
              <a:solidFill>
                <a:srgbClr val="002060"/>
              </a:solidFill>
              <a:latin typeface="Arial"/>
              <a:ea typeface="Arial"/>
              <a:cs typeface="Arial"/>
              <a:sym typeface="Arial"/>
            </a:endParaRPr>
          </a:p>
          <a:p>
            <a:pPr indent="-355600" lvl="0" marL="457200" marR="0" rtl="0" algn="l">
              <a:lnSpc>
                <a:spcPct val="100000"/>
              </a:lnSpc>
              <a:spcBef>
                <a:spcPts val="0"/>
              </a:spcBef>
              <a:spcAft>
                <a:spcPts val="0"/>
              </a:spcAft>
              <a:buClr>
                <a:srgbClr val="002060"/>
              </a:buClr>
              <a:buSzPts val="2000"/>
              <a:buChar char="●"/>
            </a:pPr>
            <a:r>
              <a:rPr b="1" lang="en-US" sz="2000">
                <a:solidFill>
                  <a:srgbClr val="002060"/>
                </a:solidFill>
                <a:latin typeface="Arial"/>
                <a:ea typeface="Arial"/>
                <a:cs typeface="Arial"/>
                <a:sym typeface="Arial"/>
              </a:rPr>
              <a:t>Each Project Type includes unique benchmarks</a:t>
            </a:r>
            <a:endParaRPr b="1" sz="2000">
              <a:solidFill>
                <a:srgbClr val="002060"/>
              </a:solidFill>
              <a:latin typeface="Arial"/>
              <a:ea typeface="Arial"/>
              <a:cs typeface="Arial"/>
              <a:sym typeface="Arial"/>
            </a:endParaRPr>
          </a:p>
          <a:p>
            <a:pPr indent="-330200" lvl="1" marL="914400" marR="0" rtl="0" algn="l">
              <a:lnSpc>
                <a:spcPct val="100000"/>
              </a:lnSpc>
              <a:spcBef>
                <a:spcPts val="0"/>
              </a:spcBef>
              <a:spcAft>
                <a:spcPts val="0"/>
              </a:spcAft>
              <a:buClr>
                <a:srgbClr val="002060"/>
              </a:buClr>
              <a:buSzPts val="1600"/>
              <a:buFont typeface="Arial"/>
              <a:buChar char="○"/>
            </a:pPr>
            <a:r>
              <a:rPr lang="en-US" sz="1600">
                <a:solidFill>
                  <a:srgbClr val="002060"/>
                </a:solidFill>
                <a:latin typeface="Arial"/>
                <a:ea typeface="Arial"/>
                <a:cs typeface="Arial"/>
                <a:sym typeface="Arial"/>
              </a:rPr>
              <a:t>Emergency </a:t>
            </a:r>
            <a:r>
              <a:rPr lang="en-US" sz="1600">
                <a:solidFill>
                  <a:srgbClr val="002060"/>
                </a:solidFill>
                <a:latin typeface="Arial"/>
                <a:ea typeface="Arial"/>
                <a:cs typeface="Arial"/>
                <a:sym typeface="Arial"/>
              </a:rPr>
              <a:t>Shelter (ES)</a:t>
            </a:r>
            <a:endParaRPr sz="1600">
              <a:solidFill>
                <a:srgbClr val="002060"/>
              </a:solidFill>
              <a:latin typeface="Arial"/>
              <a:ea typeface="Arial"/>
              <a:cs typeface="Arial"/>
              <a:sym typeface="Arial"/>
            </a:endParaRPr>
          </a:p>
          <a:p>
            <a:pPr indent="-330200" lvl="1" marL="914400" marR="0" rtl="0" algn="l">
              <a:lnSpc>
                <a:spcPct val="100000"/>
              </a:lnSpc>
              <a:spcBef>
                <a:spcPts val="0"/>
              </a:spcBef>
              <a:spcAft>
                <a:spcPts val="0"/>
              </a:spcAft>
              <a:buClr>
                <a:srgbClr val="002060"/>
              </a:buClr>
              <a:buSzPts val="1600"/>
              <a:buFont typeface="Arial"/>
              <a:buChar char="○"/>
            </a:pPr>
            <a:r>
              <a:rPr lang="en-US" sz="1600">
                <a:solidFill>
                  <a:srgbClr val="002060"/>
                </a:solidFill>
                <a:latin typeface="Arial"/>
                <a:ea typeface="Arial"/>
                <a:cs typeface="Arial"/>
                <a:sym typeface="Arial"/>
              </a:rPr>
              <a:t>Transitional Housing (TH)</a:t>
            </a:r>
            <a:endParaRPr sz="1600">
              <a:solidFill>
                <a:srgbClr val="002060"/>
              </a:solidFill>
              <a:latin typeface="Arial"/>
              <a:ea typeface="Arial"/>
              <a:cs typeface="Arial"/>
              <a:sym typeface="Arial"/>
            </a:endParaRPr>
          </a:p>
          <a:p>
            <a:pPr indent="-330200" lvl="1" marL="914400" marR="0" rtl="0" algn="l">
              <a:lnSpc>
                <a:spcPct val="100000"/>
              </a:lnSpc>
              <a:spcBef>
                <a:spcPts val="0"/>
              </a:spcBef>
              <a:spcAft>
                <a:spcPts val="0"/>
              </a:spcAft>
              <a:buClr>
                <a:srgbClr val="002060"/>
              </a:buClr>
              <a:buSzPts val="1600"/>
              <a:buFont typeface="Arial"/>
              <a:buChar char="○"/>
            </a:pPr>
            <a:r>
              <a:rPr lang="en-US" sz="1600">
                <a:solidFill>
                  <a:srgbClr val="002060"/>
                </a:solidFill>
                <a:latin typeface="Arial"/>
                <a:ea typeface="Arial"/>
                <a:cs typeface="Arial"/>
                <a:sym typeface="Arial"/>
              </a:rPr>
              <a:t>Street Outreach (SO)</a:t>
            </a:r>
            <a:endParaRPr sz="1600">
              <a:solidFill>
                <a:srgbClr val="002060"/>
              </a:solidFill>
              <a:latin typeface="Arial"/>
              <a:ea typeface="Arial"/>
              <a:cs typeface="Arial"/>
              <a:sym typeface="Arial"/>
            </a:endParaRPr>
          </a:p>
          <a:p>
            <a:pPr indent="-330200" lvl="1" marL="914400" marR="0" rtl="0" algn="l">
              <a:lnSpc>
                <a:spcPct val="100000"/>
              </a:lnSpc>
              <a:spcBef>
                <a:spcPts val="0"/>
              </a:spcBef>
              <a:spcAft>
                <a:spcPts val="0"/>
              </a:spcAft>
              <a:buClr>
                <a:srgbClr val="002060"/>
              </a:buClr>
              <a:buSzPts val="1600"/>
              <a:buFont typeface="Arial"/>
              <a:buChar char="○"/>
            </a:pPr>
            <a:r>
              <a:rPr lang="en-US" sz="1600">
                <a:solidFill>
                  <a:srgbClr val="002060"/>
                </a:solidFill>
                <a:latin typeface="Arial"/>
                <a:ea typeface="Arial"/>
                <a:cs typeface="Arial"/>
                <a:sym typeface="Arial"/>
              </a:rPr>
              <a:t>Permanent</a:t>
            </a:r>
            <a:r>
              <a:rPr lang="en-US" sz="1600">
                <a:solidFill>
                  <a:srgbClr val="002060"/>
                </a:solidFill>
                <a:latin typeface="Arial"/>
                <a:ea typeface="Arial"/>
                <a:cs typeface="Arial"/>
                <a:sym typeface="Arial"/>
              </a:rPr>
              <a:t> Supportive Housing (PSH)</a:t>
            </a:r>
            <a:endParaRPr sz="1600">
              <a:solidFill>
                <a:srgbClr val="002060"/>
              </a:solidFill>
              <a:latin typeface="Arial"/>
              <a:ea typeface="Arial"/>
              <a:cs typeface="Arial"/>
              <a:sym typeface="Arial"/>
            </a:endParaRPr>
          </a:p>
          <a:p>
            <a:pPr indent="-330200" lvl="1" marL="914400" marR="0" rtl="0" algn="l">
              <a:lnSpc>
                <a:spcPct val="100000"/>
              </a:lnSpc>
              <a:spcBef>
                <a:spcPts val="0"/>
              </a:spcBef>
              <a:spcAft>
                <a:spcPts val="0"/>
              </a:spcAft>
              <a:buClr>
                <a:srgbClr val="002060"/>
              </a:buClr>
              <a:buSzPts val="1600"/>
              <a:buFont typeface="Arial"/>
              <a:buChar char="○"/>
            </a:pPr>
            <a:r>
              <a:rPr lang="en-US" sz="1600">
                <a:solidFill>
                  <a:srgbClr val="002060"/>
                </a:solidFill>
                <a:latin typeface="Arial"/>
                <a:ea typeface="Arial"/>
                <a:cs typeface="Arial"/>
                <a:sym typeface="Arial"/>
              </a:rPr>
              <a:t>Rapid Re-Housing (RRO)</a:t>
            </a:r>
            <a:endParaRPr sz="1600">
              <a:solidFill>
                <a:srgbClr val="002060"/>
              </a:solidFill>
              <a:latin typeface="Arial"/>
              <a:ea typeface="Arial"/>
              <a:cs typeface="Arial"/>
              <a:sym typeface="Arial"/>
            </a:endParaRPr>
          </a:p>
          <a:p>
            <a:pPr indent="-330200" lvl="1" marL="914400" marR="0" rtl="0" algn="l">
              <a:lnSpc>
                <a:spcPct val="100000"/>
              </a:lnSpc>
              <a:spcBef>
                <a:spcPts val="0"/>
              </a:spcBef>
              <a:spcAft>
                <a:spcPts val="0"/>
              </a:spcAft>
              <a:buClr>
                <a:srgbClr val="002060"/>
              </a:buClr>
              <a:buSzPts val="1600"/>
              <a:buFont typeface="Arial"/>
              <a:buChar char="○"/>
            </a:pPr>
            <a:r>
              <a:rPr lang="en-US" sz="1600">
                <a:solidFill>
                  <a:srgbClr val="002060"/>
                </a:solidFill>
                <a:latin typeface="Arial"/>
                <a:ea typeface="Arial"/>
                <a:cs typeface="Arial"/>
                <a:sym typeface="Arial"/>
              </a:rPr>
              <a:t>Homelessness Prevention (HP)</a:t>
            </a:r>
            <a:endParaRPr sz="1600">
              <a:solidFill>
                <a:srgbClr val="002060"/>
              </a:solidFill>
              <a:latin typeface="Arial"/>
              <a:ea typeface="Arial"/>
              <a:cs typeface="Arial"/>
              <a:sym typeface="Arial"/>
            </a:endParaRPr>
          </a:p>
          <a:p>
            <a:pPr indent="-330200" lvl="1" marL="914400" marR="0" rtl="0" algn="l">
              <a:lnSpc>
                <a:spcPct val="100000"/>
              </a:lnSpc>
              <a:spcBef>
                <a:spcPts val="0"/>
              </a:spcBef>
              <a:spcAft>
                <a:spcPts val="0"/>
              </a:spcAft>
              <a:buClr>
                <a:srgbClr val="002060"/>
              </a:buClr>
              <a:buSzPts val="1600"/>
              <a:buFont typeface="Arial"/>
              <a:buChar char="○"/>
            </a:pPr>
            <a:r>
              <a:rPr lang="en-US" sz="1600">
                <a:solidFill>
                  <a:srgbClr val="002060"/>
                </a:solidFill>
                <a:latin typeface="Arial"/>
                <a:ea typeface="Arial"/>
                <a:cs typeface="Arial"/>
                <a:sym typeface="Arial"/>
              </a:rPr>
              <a:t>Coordinated Entry (CE)</a:t>
            </a:r>
            <a:endParaRPr sz="1600">
              <a:solidFill>
                <a:srgbClr val="002060"/>
              </a:solidFill>
              <a:latin typeface="Arial"/>
              <a:ea typeface="Arial"/>
              <a:cs typeface="Arial"/>
              <a:sym typeface="Arial"/>
            </a:endParaRPr>
          </a:p>
          <a:p>
            <a:pPr indent="0" lvl="0" marL="0" marR="0" rtl="0" algn="l">
              <a:lnSpc>
                <a:spcPct val="100000"/>
              </a:lnSpc>
              <a:spcBef>
                <a:spcPts val="0"/>
              </a:spcBef>
              <a:spcAft>
                <a:spcPts val="0"/>
              </a:spcAft>
              <a:buNone/>
            </a:pPr>
            <a:r>
              <a:t/>
            </a:r>
            <a:endParaRPr sz="1600">
              <a:solidFill>
                <a:srgbClr val="002060"/>
              </a:solidFill>
              <a:latin typeface="Arial"/>
              <a:ea typeface="Arial"/>
              <a:cs typeface="Arial"/>
              <a:sym typeface="Arial"/>
            </a:endParaRPr>
          </a:p>
          <a:p>
            <a:pPr indent="-355600" lvl="0" marL="457200" marR="0" rtl="0" algn="l">
              <a:lnSpc>
                <a:spcPct val="100000"/>
              </a:lnSpc>
              <a:spcBef>
                <a:spcPts val="0"/>
              </a:spcBef>
              <a:spcAft>
                <a:spcPts val="0"/>
              </a:spcAft>
              <a:buClr>
                <a:srgbClr val="002060"/>
              </a:buClr>
              <a:buSzPts val="2000"/>
              <a:buFont typeface="Arial"/>
              <a:buChar char="●"/>
            </a:pPr>
            <a:r>
              <a:rPr b="1" lang="en-US" sz="2000">
                <a:solidFill>
                  <a:srgbClr val="002060"/>
                </a:solidFill>
                <a:latin typeface="Arial"/>
                <a:ea typeface="Arial"/>
                <a:cs typeface="Arial"/>
                <a:sym typeface="Arial"/>
              </a:rPr>
              <a:t>Uses the System Performance Measures (SPM) and Annual Performance Report (APR) HUD standard reports</a:t>
            </a:r>
            <a:endParaRPr b="1" sz="2000">
              <a:solidFill>
                <a:srgbClr val="002060"/>
              </a:solidFill>
              <a:latin typeface="Arial"/>
              <a:ea typeface="Arial"/>
              <a:cs typeface="Arial"/>
              <a:sym typeface="Arial"/>
            </a:endParaRPr>
          </a:p>
          <a:p>
            <a:pPr indent="0" lvl="0" marL="0" marR="0" rtl="0" algn="l">
              <a:lnSpc>
                <a:spcPct val="100000"/>
              </a:lnSpc>
              <a:spcBef>
                <a:spcPts val="0"/>
              </a:spcBef>
              <a:spcAft>
                <a:spcPts val="0"/>
              </a:spcAft>
              <a:buNone/>
            </a:pPr>
            <a:r>
              <a:t/>
            </a:r>
            <a:endParaRPr b="1" sz="2000">
              <a:solidFill>
                <a:srgbClr val="002060"/>
              </a:solidFill>
              <a:latin typeface="Arial"/>
              <a:ea typeface="Arial"/>
              <a:cs typeface="Arial"/>
              <a:sym typeface="Arial"/>
            </a:endParaRPr>
          </a:p>
          <a:p>
            <a:pPr indent="-355600" lvl="0" marL="457200" rtl="0" algn="l">
              <a:spcBef>
                <a:spcPts val="0"/>
              </a:spcBef>
              <a:spcAft>
                <a:spcPts val="0"/>
              </a:spcAft>
              <a:buClr>
                <a:srgbClr val="002060"/>
              </a:buClr>
              <a:buSzPts val="2000"/>
              <a:buChar char="●"/>
            </a:pPr>
            <a:r>
              <a:rPr b="1" lang="en-US" sz="2000">
                <a:solidFill>
                  <a:srgbClr val="002060"/>
                </a:solidFill>
                <a:latin typeface="Arial"/>
                <a:ea typeface="Arial"/>
                <a:cs typeface="Arial"/>
                <a:sym typeface="Arial"/>
              </a:rPr>
              <a:t>Benchmarks based on previous Fiscal Year performance</a:t>
            </a:r>
            <a:endParaRPr b="1" sz="2000">
              <a:solidFill>
                <a:srgbClr val="002060"/>
              </a:solidFill>
              <a:latin typeface="Arial"/>
              <a:ea typeface="Arial"/>
              <a:cs typeface="Arial"/>
              <a:sym typeface="Arial"/>
            </a:endParaRPr>
          </a:p>
          <a:p>
            <a:pPr indent="0" lvl="0" marL="0" marR="0" rtl="0" algn="l">
              <a:lnSpc>
                <a:spcPct val="100000"/>
              </a:lnSpc>
              <a:spcBef>
                <a:spcPts val="0"/>
              </a:spcBef>
              <a:spcAft>
                <a:spcPts val="0"/>
              </a:spcAft>
              <a:buNone/>
            </a:pPr>
            <a:r>
              <a:t/>
            </a:r>
            <a:endParaRPr sz="2000">
              <a:solidFill>
                <a:srgbClr val="00206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9"/>
          <p:cNvSpPr txBox="1"/>
          <p:nvPr>
            <p:ph type="ctrTitle"/>
          </p:nvPr>
        </p:nvSpPr>
        <p:spPr>
          <a:xfrm>
            <a:off x="0" y="0"/>
            <a:ext cx="7772400" cy="147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Benchmark Sample for ES</a:t>
            </a:r>
            <a:endParaRPr/>
          </a:p>
        </p:txBody>
      </p:sp>
      <p:sp>
        <p:nvSpPr>
          <p:cNvPr id="100" name="Google Shape;100;p19"/>
          <p:cNvSpPr txBox="1"/>
          <p:nvPr>
            <p:ph idx="1" type="subTitle"/>
          </p:nvPr>
        </p:nvSpPr>
        <p:spPr>
          <a:xfrm>
            <a:off x="1371600" y="3886200"/>
            <a:ext cx="6400800" cy="17526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t/>
            </a:r>
            <a:endParaRPr/>
          </a:p>
        </p:txBody>
      </p:sp>
      <p:pic>
        <p:nvPicPr>
          <p:cNvPr id="101" name="Google Shape;101;p19"/>
          <p:cNvPicPr preferRelativeResize="0"/>
          <p:nvPr/>
        </p:nvPicPr>
        <p:blipFill>
          <a:blip r:embed="rId3">
            <a:alphaModFix/>
          </a:blip>
          <a:stretch>
            <a:fillRect/>
          </a:stretch>
        </p:blipFill>
        <p:spPr>
          <a:xfrm>
            <a:off x="152400" y="2628450"/>
            <a:ext cx="8839203" cy="18672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0"/>
          <p:cNvSpPr txBox="1"/>
          <p:nvPr>
            <p:ph type="ctrTitle"/>
          </p:nvPr>
        </p:nvSpPr>
        <p:spPr>
          <a:xfrm>
            <a:off x="685800" y="1079425"/>
            <a:ext cx="7772400" cy="147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ROI </a:t>
            </a:r>
            <a:r>
              <a:rPr lang="en-US"/>
              <a:t>Procedure Update</a:t>
            </a:r>
            <a:endParaRPr/>
          </a:p>
          <a:p>
            <a:pPr indent="0" lvl="0" marL="0" rtl="0" algn="l">
              <a:spcBef>
                <a:spcPts val="0"/>
              </a:spcBef>
              <a:spcAft>
                <a:spcPts val="0"/>
              </a:spcAft>
              <a:buNone/>
            </a:pPr>
            <a:r>
              <a:t/>
            </a:r>
            <a:endParaRPr sz="2000">
              <a:latin typeface="Arial"/>
              <a:ea typeface="Arial"/>
              <a:cs typeface="Arial"/>
              <a:sym typeface="Arial"/>
            </a:endParaRPr>
          </a:p>
        </p:txBody>
      </p:sp>
      <p:sp>
        <p:nvSpPr>
          <p:cNvPr id="107" name="Google Shape;107;p20"/>
          <p:cNvSpPr txBox="1"/>
          <p:nvPr>
            <p:ph idx="1" type="subTitle"/>
          </p:nvPr>
        </p:nvSpPr>
        <p:spPr>
          <a:xfrm>
            <a:off x="828050" y="2368100"/>
            <a:ext cx="7579800" cy="27912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Clr>
                <a:srgbClr val="002060"/>
              </a:buClr>
              <a:buSzPts val="2000"/>
              <a:buFont typeface="Arial"/>
              <a:buChar char="●"/>
            </a:pPr>
            <a:r>
              <a:rPr lang="en-US" sz="2000">
                <a:solidFill>
                  <a:srgbClr val="002060"/>
                </a:solidFill>
                <a:latin typeface="Arial"/>
                <a:ea typeface="Arial"/>
                <a:cs typeface="Arial"/>
                <a:sym typeface="Arial"/>
              </a:rPr>
              <a:t>ROI usage changed with our new software implementation.</a:t>
            </a:r>
            <a:endParaRPr sz="2000">
              <a:solidFill>
                <a:srgbClr val="002060"/>
              </a:solidFill>
              <a:latin typeface="Arial"/>
              <a:ea typeface="Arial"/>
              <a:cs typeface="Arial"/>
              <a:sym typeface="Arial"/>
            </a:endParaRPr>
          </a:p>
          <a:p>
            <a:pPr indent="-355600" lvl="0" marL="457200" rtl="0" algn="l">
              <a:spcBef>
                <a:spcPts val="0"/>
              </a:spcBef>
              <a:spcAft>
                <a:spcPts val="0"/>
              </a:spcAft>
              <a:buClr>
                <a:srgbClr val="002060"/>
              </a:buClr>
              <a:buSzPts val="2000"/>
              <a:buFont typeface="Arial"/>
              <a:buChar char="●"/>
            </a:pPr>
            <a:r>
              <a:rPr lang="en-US" sz="2000">
                <a:solidFill>
                  <a:srgbClr val="002060"/>
                </a:solidFill>
                <a:latin typeface="Arial"/>
                <a:ea typeface="Arial"/>
                <a:cs typeface="Arial"/>
                <a:sym typeface="Arial"/>
              </a:rPr>
              <a:t>Each agency only needs one ROI per client. You no longer need separate ROIs for each project.</a:t>
            </a:r>
            <a:endParaRPr sz="2000">
              <a:solidFill>
                <a:srgbClr val="002060"/>
              </a:solidFill>
              <a:latin typeface="Arial"/>
              <a:ea typeface="Arial"/>
              <a:cs typeface="Arial"/>
              <a:sym typeface="Arial"/>
            </a:endParaRPr>
          </a:p>
          <a:p>
            <a:pPr indent="-355600" lvl="0" marL="457200" rtl="0" algn="l">
              <a:spcBef>
                <a:spcPts val="0"/>
              </a:spcBef>
              <a:spcAft>
                <a:spcPts val="0"/>
              </a:spcAft>
              <a:buClr>
                <a:srgbClr val="002060"/>
              </a:buClr>
              <a:buSzPts val="2000"/>
              <a:buFont typeface="Arial"/>
              <a:buChar char="●"/>
            </a:pPr>
            <a:r>
              <a:rPr lang="en-US" sz="2000">
                <a:solidFill>
                  <a:srgbClr val="002060"/>
                </a:solidFill>
                <a:latin typeface="Arial"/>
                <a:ea typeface="Arial"/>
                <a:cs typeface="Arial"/>
                <a:sym typeface="Arial"/>
              </a:rPr>
              <a:t>The standard ROI is applicable for three years.</a:t>
            </a:r>
            <a:endParaRPr sz="2000">
              <a:solidFill>
                <a:srgbClr val="002060"/>
              </a:solidFill>
              <a:latin typeface="Arial"/>
              <a:ea typeface="Arial"/>
              <a:cs typeface="Arial"/>
              <a:sym typeface="Arial"/>
            </a:endParaRPr>
          </a:p>
          <a:p>
            <a:pPr indent="-355600" lvl="0" marL="457200" rtl="0" algn="l">
              <a:spcBef>
                <a:spcPts val="0"/>
              </a:spcBef>
              <a:spcAft>
                <a:spcPts val="0"/>
              </a:spcAft>
              <a:buClr>
                <a:srgbClr val="002060"/>
              </a:buClr>
              <a:buSzPts val="2000"/>
              <a:buFont typeface="Arial"/>
              <a:buChar char="●"/>
            </a:pPr>
            <a:r>
              <a:rPr lang="en-US" sz="2000">
                <a:solidFill>
                  <a:srgbClr val="002060"/>
                </a:solidFill>
                <a:latin typeface="Arial"/>
                <a:ea typeface="Arial"/>
                <a:cs typeface="Arial"/>
                <a:sym typeface="Arial"/>
              </a:rPr>
              <a:t>Client signature in ClientTrack replaces paper when practical.</a:t>
            </a:r>
            <a:endParaRPr sz="2000">
              <a:solidFill>
                <a:srgbClr val="002060"/>
              </a:solidFill>
              <a:latin typeface="Arial"/>
              <a:ea typeface="Arial"/>
              <a:cs typeface="Arial"/>
              <a:sym typeface="Arial"/>
            </a:endParaRPr>
          </a:p>
          <a:p>
            <a:pPr indent="-355600" lvl="0" marL="457200" rtl="0" algn="l">
              <a:spcBef>
                <a:spcPts val="0"/>
              </a:spcBef>
              <a:spcAft>
                <a:spcPts val="0"/>
              </a:spcAft>
              <a:buClr>
                <a:srgbClr val="002060"/>
              </a:buClr>
              <a:buSzPts val="2000"/>
              <a:buFont typeface="Arial"/>
              <a:buChar char="●"/>
            </a:pPr>
            <a:r>
              <a:rPr lang="en-US" sz="2000">
                <a:solidFill>
                  <a:srgbClr val="002060"/>
                </a:solidFill>
                <a:latin typeface="Arial"/>
                <a:ea typeface="Arial"/>
                <a:cs typeface="Arial"/>
                <a:sym typeface="Arial"/>
              </a:rPr>
              <a:t>ROI Paper copy is available here:</a:t>
            </a:r>
            <a:endParaRPr sz="2000">
              <a:solidFill>
                <a:srgbClr val="002060"/>
              </a:solidFill>
              <a:latin typeface="Arial"/>
              <a:ea typeface="Arial"/>
              <a:cs typeface="Arial"/>
              <a:sym typeface="Arial"/>
            </a:endParaRPr>
          </a:p>
          <a:p>
            <a:pPr indent="-355600" lvl="1" marL="914400" rtl="0" algn="l">
              <a:spcBef>
                <a:spcPts val="0"/>
              </a:spcBef>
              <a:spcAft>
                <a:spcPts val="0"/>
              </a:spcAft>
              <a:buClr>
                <a:srgbClr val="002060"/>
              </a:buClr>
              <a:buSzPts val="2000"/>
              <a:buFont typeface="Arial"/>
              <a:buChar char="○"/>
            </a:pPr>
            <a:r>
              <a:rPr lang="en-US" sz="2000" u="sng">
                <a:solidFill>
                  <a:schemeClr val="hlink"/>
                </a:solidFill>
                <a:latin typeface="Arial"/>
                <a:ea typeface="Arial"/>
                <a:cs typeface="Arial"/>
                <a:sym typeface="Arial"/>
                <a:hlinkClick r:id="rId3"/>
              </a:rPr>
              <a:t>https://www.hmiscfl.org/hmis-release-of-information-agreement/</a:t>
            </a:r>
            <a:endParaRPr sz="2000">
              <a:solidFill>
                <a:srgbClr val="002060"/>
              </a:solidFill>
              <a:latin typeface="Arial"/>
              <a:ea typeface="Arial"/>
              <a:cs typeface="Arial"/>
              <a:sym typeface="Arial"/>
            </a:endParaRPr>
          </a:p>
          <a:p>
            <a:pPr indent="0" lvl="0" marL="457200" rtl="0" algn="l">
              <a:spcBef>
                <a:spcPts val="0"/>
              </a:spcBef>
              <a:spcAft>
                <a:spcPts val="0"/>
              </a:spcAft>
              <a:buNone/>
            </a:pPr>
            <a:r>
              <a:t/>
            </a:r>
            <a:endParaRPr sz="2000">
              <a:solidFill>
                <a:srgbClr val="002060"/>
              </a:solidFill>
              <a:latin typeface="Arial"/>
              <a:ea typeface="Arial"/>
              <a:cs typeface="Arial"/>
              <a:sym typeface="Arial"/>
            </a:endParaRPr>
          </a:p>
          <a:p>
            <a:pPr indent="0" lvl="0" marL="0" rtl="0" algn="ctr">
              <a:spcBef>
                <a:spcPts val="64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1"/>
          <p:cNvSpPr txBox="1"/>
          <p:nvPr>
            <p:ph type="ctrTitle"/>
          </p:nvPr>
        </p:nvSpPr>
        <p:spPr>
          <a:xfrm>
            <a:off x="554175" y="1036975"/>
            <a:ext cx="7772400" cy="746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Incomplete </a:t>
            </a:r>
            <a:r>
              <a:rPr lang="en-US"/>
              <a:t>Client ROI Example</a:t>
            </a:r>
            <a:endParaRPr/>
          </a:p>
        </p:txBody>
      </p:sp>
      <p:sp>
        <p:nvSpPr>
          <p:cNvPr id="113" name="Google Shape;113;p21"/>
          <p:cNvSpPr txBox="1"/>
          <p:nvPr>
            <p:ph idx="1" type="subTitle"/>
          </p:nvPr>
        </p:nvSpPr>
        <p:spPr>
          <a:xfrm>
            <a:off x="554175" y="2557903"/>
            <a:ext cx="2471400" cy="2998800"/>
          </a:xfrm>
          <a:prstGeom prst="rect">
            <a:avLst/>
          </a:prstGeom>
        </p:spPr>
        <p:txBody>
          <a:bodyPr anchorCtr="0" anchor="t" bIns="91425" lIns="91425" spcFirstLastPara="1" rIns="91425" wrap="square" tIns="91425">
            <a:noAutofit/>
          </a:bodyPr>
          <a:lstStyle/>
          <a:p>
            <a:pPr indent="0" lvl="0" marL="0" rtl="0" algn="ctr">
              <a:spcBef>
                <a:spcPts val="640"/>
              </a:spcBef>
              <a:spcAft>
                <a:spcPts val="0"/>
              </a:spcAft>
              <a:buNone/>
            </a:pPr>
            <a:r>
              <a:rPr lang="en-US">
                <a:solidFill>
                  <a:schemeClr val="dk1"/>
                </a:solidFill>
              </a:rPr>
              <a:t>This image shows a client </a:t>
            </a:r>
            <a:r>
              <a:rPr lang="en-US" u="sng">
                <a:solidFill>
                  <a:schemeClr val="dk1"/>
                </a:solidFill>
              </a:rPr>
              <a:t>without</a:t>
            </a:r>
            <a:r>
              <a:rPr lang="en-US">
                <a:solidFill>
                  <a:schemeClr val="dk1"/>
                </a:solidFill>
              </a:rPr>
              <a:t> a signed ROI</a:t>
            </a:r>
            <a:endParaRPr>
              <a:solidFill>
                <a:schemeClr val="dk1"/>
              </a:solidFill>
            </a:endParaRPr>
          </a:p>
        </p:txBody>
      </p:sp>
      <p:pic>
        <p:nvPicPr>
          <p:cNvPr id="114" name="Google Shape;114;p21"/>
          <p:cNvPicPr preferRelativeResize="0"/>
          <p:nvPr/>
        </p:nvPicPr>
        <p:blipFill>
          <a:blip r:embed="rId3">
            <a:alphaModFix/>
          </a:blip>
          <a:stretch>
            <a:fillRect/>
          </a:stretch>
        </p:blipFill>
        <p:spPr>
          <a:xfrm>
            <a:off x="3177975" y="1935775"/>
            <a:ext cx="5467350" cy="44005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2018_HMIS PowerPoint 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2018_HMIS PowerPoint 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