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embeddedFontLst>
    <p:embeddedFont>
      <p:font typeface="Cabin"/>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abin-bold.fntdata"/><Relationship Id="rId11" Type="http://schemas.openxmlformats.org/officeDocument/2006/relationships/slide" Target="slides/slide6.xml"/><Relationship Id="rId22" Type="http://schemas.openxmlformats.org/officeDocument/2006/relationships/font" Target="fonts/Cabin-boldItalic.fntdata"/><Relationship Id="rId10" Type="http://schemas.openxmlformats.org/officeDocument/2006/relationships/slide" Target="slides/slide5.xml"/><Relationship Id="rId21" Type="http://schemas.openxmlformats.org/officeDocument/2006/relationships/font" Target="fonts/Cabin-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Cabin-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 name="Shape 31"/>
        <p:cNvGrpSpPr/>
        <p:nvPr/>
      </p:nvGrpSpPr>
      <p:grpSpPr>
        <a:xfrm>
          <a:off x="0" y="0"/>
          <a:ext cx="0" cy="0"/>
          <a:chOff x="0" y="0"/>
          <a:chExt cx="0" cy="0"/>
        </a:xfrm>
      </p:grpSpPr>
      <p:sp>
        <p:nvSpPr>
          <p:cNvPr id="32" name="Google Shape;3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promote the use of the HMIS web site as the “go to resource” for learning about and interacting with the HMIS Lead Agency for the FL-507</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US">
                <a:solidFill>
                  <a:schemeClr val="dk1"/>
                </a:solidFill>
              </a:rPr>
              <a:t>Action suggestion:  request that meeting attendees submit one suggestion and/or comment (using the [SUPPORT] button) either:</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liked and found useful from the web site or </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don’t understand and couldn’t easily find on the web site</a:t>
            </a:r>
            <a:endParaRPr b="1">
              <a:solidFill>
                <a:schemeClr val="dk1"/>
              </a:solidFill>
            </a:endParaRPr>
          </a:p>
        </p:txBody>
      </p:sp>
      <p:sp>
        <p:nvSpPr>
          <p:cNvPr id="90" name="Google Shape;90;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52932e373e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present the Software Review process as an official requirement which takes time and effort to understand how the functional requirements of HMIS are implemented in difference software.  Today we want to begin gathering feedback and input from current HMIS users.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Pass out Rating Tool. Ask the participants to submit their input via the [SUPPORT] (maybe also add “Software Review” a topic option in ZenDesk?) or by completing Angel’s paper survey.</a:t>
            </a:r>
            <a:endParaRPr b="1"/>
          </a:p>
        </p:txBody>
      </p:sp>
      <p:sp>
        <p:nvSpPr>
          <p:cNvPr id="97" name="Google Shape;97;g52932e373e_1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52932e373e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g52932e373e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52b091bc77_4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52b091bc77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 name="Shape 37"/>
        <p:cNvGrpSpPr/>
        <p:nvPr/>
      </p:nvGrpSpPr>
      <p:grpSpPr>
        <a:xfrm>
          <a:off x="0" y="0"/>
          <a:ext cx="0" cy="0"/>
          <a:chOff x="0" y="0"/>
          <a:chExt cx="0" cy="0"/>
        </a:xfrm>
      </p:grpSpPr>
      <p:sp>
        <p:nvSpPr>
          <p:cNvPr id="38" name="Google Shape;3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 name="Shape 43"/>
        <p:cNvGrpSpPr/>
        <p:nvPr/>
      </p:nvGrpSpPr>
      <p:grpSpPr>
        <a:xfrm>
          <a:off x="0" y="0"/>
          <a:ext cx="0" cy="0"/>
          <a:chOff x="0" y="0"/>
          <a:chExt cx="0" cy="0"/>
        </a:xfrm>
      </p:grpSpPr>
      <p:sp>
        <p:nvSpPr>
          <p:cNvPr id="44" name="Google Shape;4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 name="Shape 49"/>
        <p:cNvGrpSpPr/>
        <p:nvPr/>
      </p:nvGrpSpPr>
      <p:grpSpPr>
        <a:xfrm>
          <a:off x="0" y="0"/>
          <a:ext cx="0" cy="0"/>
          <a:chOff x="0" y="0"/>
          <a:chExt cx="0" cy="0"/>
        </a:xfrm>
      </p:grpSpPr>
      <p:sp>
        <p:nvSpPr>
          <p:cNvPr id="50" name="Google Shape;5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t>Meeting Objective:</a:t>
            </a:r>
            <a:endParaRPr b="1"/>
          </a:p>
          <a:p>
            <a:pPr indent="0" lvl="0" marL="0" rtl="0" algn="l">
              <a:spcBef>
                <a:spcPts val="0"/>
              </a:spcBef>
              <a:spcAft>
                <a:spcPts val="0"/>
              </a:spcAft>
              <a:buNone/>
            </a:pPr>
            <a:r>
              <a:t/>
            </a:r>
            <a:endParaRPr b="1"/>
          </a:p>
          <a:p>
            <a:pPr indent="0" lvl="0" marL="0" rtl="0" algn="l">
              <a:spcBef>
                <a:spcPts val="0"/>
              </a:spcBef>
              <a:spcAft>
                <a:spcPts val="0"/>
              </a:spcAft>
              <a:buClr>
                <a:schemeClr val="dk1"/>
              </a:buClr>
              <a:buSzPts val="1100"/>
              <a:buFont typeface="Arial"/>
              <a:buNone/>
            </a:pPr>
            <a:r>
              <a:rPr b="1" lang="en-US">
                <a:solidFill>
                  <a:schemeClr val="dk1"/>
                </a:solidFill>
              </a:rPr>
              <a:t>Action suggestion:</a:t>
            </a:r>
            <a:endParaRPr b="1"/>
          </a:p>
        </p:txBody>
      </p:sp>
      <p:sp>
        <p:nvSpPr>
          <p:cNvPr id="51" name="Google Shape;5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5d735976e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Liaisons.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57" name="Google Shape;57;g5d735976e2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75719ce00b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Administrator.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64" name="Google Shape;64;g75719ce00b_0_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US">
                <a:solidFill>
                  <a:schemeClr val="dk1"/>
                </a:solidFill>
              </a:rPr>
              <a:t>Meeting Objective:  introduce topics for today’s 15 minutes time for this SECTION (Offical HUD Reports)</a:t>
            </a:r>
            <a:endParaRPr b="1">
              <a:solidFill>
                <a:schemeClr val="dk1"/>
              </a:solidFill>
            </a:endParaRPr>
          </a:p>
          <a:p>
            <a:pPr indent="0" lvl="0" marL="0" rtl="0" algn="l">
              <a:spcBef>
                <a:spcPts val="0"/>
              </a:spcBef>
              <a:spcAft>
                <a:spcPts val="0"/>
              </a:spcAft>
              <a:buClr>
                <a:schemeClr val="dk1"/>
              </a:buClr>
              <a:buSzPts val="1100"/>
              <a:buFont typeface="Arial"/>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LSA:  HUD extending deadline, waiting for vendors to implement various fixes.</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PIT/HIC:  Due at the end of April.</a:t>
            </a:r>
            <a:endParaRPr b="1">
              <a:solidFill>
                <a:schemeClr val="dk1"/>
              </a:solidFill>
            </a:endParaRPr>
          </a:p>
        </p:txBody>
      </p:sp>
      <p:sp>
        <p:nvSpPr>
          <p:cNvPr id="71" name="Google Shape;7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6d6459b31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6d6459b31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6d6459b31f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6d6459b31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10" name="Shape 10"/>
        <p:cNvGrpSpPr/>
        <p:nvPr/>
      </p:nvGrpSpPr>
      <p:grpSpPr>
        <a:xfrm>
          <a:off x="0" y="0"/>
          <a:ext cx="0" cy="0"/>
          <a:chOff x="0" y="0"/>
          <a:chExt cx="0" cy="0"/>
        </a:xfrm>
      </p:grpSpPr>
      <p:sp>
        <p:nvSpPr>
          <p:cNvPr id="11" name="Google Shape;11;p2"/>
          <p:cNvSpPr/>
          <p:nvPr/>
        </p:nvSpPr>
        <p:spPr>
          <a:xfrm>
            <a:off x="0" y="1537930"/>
            <a:ext cx="9144000" cy="483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Introduction to HMIS</a:t>
            </a:r>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Continuum of Care FL-507</a:t>
            </a:r>
            <a:endParaRPr/>
          </a:p>
          <a:p>
            <a:pPr indent="0" lvl="0" marL="0" marR="0" rtl="0" algn="ctr">
              <a:lnSpc>
                <a:spcPct val="100000"/>
              </a:lnSpc>
              <a:spcBef>
                <a:spcPts val="0"/>
              </a:spcBef>
              <a:spcAft>
                <a:spcPts val="0"/>
              </a:spcAft>
              <a:buNone/>
            </a:pPr>
            <a:r>
              <a:t/>
            </a:r>
            <a:endParaRPr b="1" i="0" sz="5400" u="none" cap="none" strike="noStrike">
              <a:solidFill>
                <a:srgbClr val="002060"/>
              </a:solidFill>
              <a:latin typeface="Calibri"/>
              <a:ea typeface="Calibri"/>
              <a:cs typeface="Calibri"/>
              <a:sym typeface="Calibri"/>
            </a:endParaRPr>
          </a:p>
          <a:p>
            <a:pPr indent="0" lvl="0" marL="0" marR="0" rtl="0" algn="ctr">
              <a:lnSpc>
                <a:spcPct val="100000"/>
              </a:lnSpc>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Homeless Services Network of Central Florida</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4065-D L.B. McLeod Road</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Orlando, FL 32811</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Phone: (407) 893-0133</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Fax: (407) 893-5299</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www.hsncfl.org</a:t>
            </a:r>
            <a:endParaRPr b="0" i="0" sz="2800" u="none" cap="none" strike="noStrike">
              <a:solidFill>
                <a:schemeClr val="dk1"/>
              </a:solidFill>
              <a:latin typeface="Calibri"/>
              <a:ea typeface="Calibri"/>
              <a:cs typeface="Calibri"/>
              <a:sym typeface="Calibri"/>
            </a:endParaRPr>
          </a:p>
        </p:txBody>
      </p:sp>
      <p:pic>
        <p:nvPicPr>
          <p:cNvPr id="12" name="Google Shape;12;p2"/>
          <p:cNvPicPr preferRelativeResize="0"/>
          <p:nvPr/>
        </p:nvPicPr>
        <p:blipFill rotWithShape="1">
          <a:blip r:embed="rId2">
            <a:alphaModFix/>
          </a:blip>
          <a:srcRect b="0" l="0" r="0" t="0"/>
          <a:stretch/>
        </p:blipFill>
        <p:spPr>
          <a:xfrm>
            <a:off x="3543142" y="428151"/>
            <a:ext cx="2057713" cy="129063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3" name="Shape 13"/>
        <p:cNvGrpSpPr/>
        <p:nvPr/>
      </p:nvGrpSpPr>
      <p:grpSpPr>
        <a:xfrm>
          <a:off x="0" y="0"/>
          <a:ext cx="0" cy="0"/>
          <a:chOff x="0" y="0"/>
          <a:chExt cx="0" cy="0"/>
        </a:xfrm>
      </p:grpSpPr>
      <p:sp>
        <p:nvSpPr>
          <p:cNvPr id="14" name="Google Shape;14;p3"/>
          <p:cNvSpPr txBox="1"/>
          <p:nvPr>
            <p:ph type="ctrTitle"/>
          </p:nvPr>
        </p:nvSpPr>
        <p:spPr>
          <a:xfrm>
            <a:off x="685800" y="2130425"/>
            <a:ext cx="7772400" cy="1470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5" name="Google Shape;15;p3"/>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640"/>
              </a:spcBef>
              <a:spcAft>
                <a:spcPts val="0"/>
              </a:spcAft>
              <a:buClr>
                <a:srgbClr val="00B0F0"/>
              </a:buClr>
              <a:buSzPts val="3200"/>
              <a:buFont typeface="Arial"/>
              <a:buNone/>
              <a:defRPr b="0" i="0" sz="3200" u="none" cap="none" strike="noStrike">
                <a:solidFill>
                  <a:srgbClr val="00B0F0"/>
                </a:solidFill>
                <a:latin typeface="Calibri"/>
                <a:ea typeface="Calibri"/>
                <a:cs typeface="Calibri"/>
                <a:sym typeface="Calibri"/>
              </a:defRPr>
            </a:lvl1pPr>
            <a:lvl2pPr lvl="1" marR="0" rtl="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6" name="Google Shape;16;p3"/>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7" name="Shape 17"/>
        <p:cNvGrpSpPr/>
        <p:nvPr/>
      </p:nvGrpSpPr>
      <p:grpSpPr>
        <a:xfrm>
          <a:off x="0" y="0"/>
          <a:ext cx="0" cy="0"/>
          <a:chOff x="0" y="0"/>
          <a:chExt cx="0" cy="0"/>
        </a:xfrm>
      </p:grpSpPr>
      <p:sp>
        <p:nvSpPr>
          <p:cNvPr id="18" name="Google Shape;18;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 name="Google Shape;19;p4"/>
          <p:cNvSpPr txBox="1"/>
          <p:nvPr>
            <p:ph idx="1" type="body"/>
          </p:nvPr>
        </p:nvSpPr>
        <p:spPr>
          <a:xfrm rot="5400000">
            <a:off x="2309101" y="-251700"/>
            <a:ext cx="4525800" cy="82296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206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0" name="Google Shape;20;p4"/>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1" name="Shape 21"/>
        <p:cNvGrpSpPr/>
        <p:nvPr/>
      </p:nvGrpSpPr>
      <p:grpSpPr>
        <a:xfrm>
          <a:off x="0" y="0"/>
          <a:ext cx="0" cy="0"/>
          <a:chOff x="0" y="0"/>
          <a:chExt cx="0" cy="0"/>
        </a:xfrm>
      </p:grpSpPr>
      <p:sp>
        <p:nvSpPr>
          <p:cNvPr id="22" name="Google Shape;22;p5"/>
          <p:cNvSpPr txBox="1"/>
          <p:nvPr>
            <p:ph type="title"/>
          </p:nvPr>
        </p:nvSpPr>
        <p:spPr>
          <a:xfrm rot="5400000">
            <a:off x="4732201" y="2171539"/>
            <a:ext cx="5851500" cy="20577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3200"/>
              <a:buFont typeface="Cabin"/>
              <a:buNone/>
              <a:defRPr b="0" i="0" sz="32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3" name="Google Shape;23;p5"/>
          <p:cNvSpPr txBox="1"/>
          <p:nvPr>
            <p:ph idx="1" type="body"/>
          </p:nvPr>
        </p:nvSpPr>
        <p:spPr>
          <a:xfrm rot="5400000">
            <a:off x="541500" y="190639"/>
            <a:ext cx="5851500" cy="60195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B0F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5"/>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5" name="Shape 25"/>
        <p:cNvGrpSpPr/>
        <p:nvPr/>
      </p:nvGrpSpPr>
      <p:grpSpPr>
        <a:xfrm>
          <a:off x="0" y="0"/>
          <a:ext cx="0" cy="0"/>
          <a:chOff x="0" y="0"/>
          <a:chExt cx="0" cy="0"/>
        </a:xfrm>
      </p:grpSpPr>
      <p:sp>
        <p:nvSpPr>
          <p:cNvPr id="26" name="Google Shape;2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Char char="●"/>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7" name="Google Shape;27;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28" name="Google Shape;28;p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9" name="Google Shape;29;p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0" name="Google Shape;30;p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image" Target="../media/image1.jp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mt="20000"/>
          </a:blip>
          <a:stretch>
            <a:fillRect/>
          </a:stretch>
        </a:blipFill>
      </p:bgPr>
    </p:bg>
    <p:spTree>
      <p:nvGrpSpPr>
        <p:cNvPr id="5" name="Shape 5"/>
        <p:cNvGrpSpPr/>
        <p:nvPr/>
      </p:nvGrpSpPr>
      <p:grpSpPr>
        <a:xfrm>
          <a:off x="0" y="0"/>
          <a:ext cx="0" cy="0"/>
          <a:chOff x="0" y="0"/>
          <a:chExt cx="0" cy="0"/>
        </a:xfrm>
      </p:grpSpPr>
      <p:sp>
        <p:nvSpPr>
          <p:cNvPr id="6" name="Google Shape;6;p1"/>
          <p:cNvSpPr/>
          <p:nvPr/>
        </p:nvSpPr>
        <p:spPr>
          <a:xfrm>
            <a:off x="3107477" y="-1798"/>
            <a:ext cx="6029712" cy="6859801"/>
          </a:xfrm>
          <a:custGeom>
            <a:rect b="b" l="l" r="r" t="t"/>
            <a:pathLst>
              <a:path extrusionOk="0" h="6859801" w="6029712">
                <a:moveTo>
                  <a:pt x="0" y="291"/>
                </a:moveTo>
                <a:lnTo>
                  <a:pt x="6029712" y="0"/>
                </a:lnTo>
                <a:lnTo>
                  <a:pt x="6029712" y="6858001"/>
                </a:lnTo>
                <a:lnTo>
                  <a:pt x="1024828" y="6859801"/>
                </a:lnTo>
                <a:lnTo>
                  <a:pt x="0" y="29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 name="Google Shape;7;p1"/>
          <p:cNvSpPr/>
          <p:nvPr/>
        </p:nvSpPr>
        <p:spPr>
          <a:xfrm>
            <a:off x="2218094" y="-899"/>
            <a:ext cx="1202613" cy="6856730"/>
          </a:xfrm>
          <a:custGeom>
            <a:rect b="b" l="l" r="r" t="t"/>
            <a:pathLst>
              <a:path extrusionOk="0" h="6856730" w="1202613">
                <a:moveTo>
                  <a:pt x="0" y="820"/>
                </a:moveTo>
                <a:lnTo>
                  <a:pt x="182705" y="0"/>
                </a:lnTo>
                <a:lnTo>
                  <a:pt x="1202613" y="6856730"/>
                </a:lnTo>
                <a:lnTo>
                  <a:pt x="1016387" y="6856729"/>
                </a:lnTo>
                <a:lnTo>
                  <a:pt x="0" y="82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 name="Google Shape;8;p1"/>
          <p:cNvSpPr txBox="1"/>
          <p:nvPr>
            <p:ph idx="10" type="dt"/>
          </p:nvPr>
        </p:nvSpPr>
        <p:spPr>
          <a:xfrm>
            <a:off x="457200" y="6356748"/>
            <a:ext cx="2133600" cy="3642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pic>
        <p:nvPicPr>
          <p:cNvPr id="9" name="Google Shape;9;p1"/>
          <p:cNvPicPr preferRelativeResize="0"/>
          <p:nvPr/>
        </p:nvPicPr>
        <p:blipFill rotWithShape="1">
          <a:blip r:embed="rId2">
            <a:alphaModFix/>
          </a:blip>
          <a:srcRect b="0" l="0" r="0" t="0"/>
          <a:stretch/>
        </p:blipFill>
        <p:spPr>
          <a:xfrm>
            <a:off x="7772400" y="179239"/>
            <a:ext cx="1136157" cy="71163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hmiscfl.org/training/" TargetMode="External"/><Relationship Id="rId4" Type="http://schemas.openxmlformats.org/officeDocument/2006/relationships/hyperlink" Target="http://www.hmiscfl.org" TargetMode="External"/><Relationship Id="rId5"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hyperlink" Target="https://www.hudexchange.info/programs/hmis/hmis-regulations-and-notic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s://www.hudexchange.info/programs/coc/system-performance-measures/#guidance" TargetMode="External"/><Relationship Id="rId4" Type="http://schemas.openxmlformats.org/officeDocument/2006/relationships/hyperlink" Target="https://www.hmiscfl.org/reports/" TargetMode="External"/><Relationship Id="rId5" Type="http://schemas.openxmlformats.org/officeDocument/2006/relationships/hyperlink" Target="https://www.hmiscfl.org/report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 name="Shape 34"/>
        <p:cNvGrpSpPr/>
        <p:nvPr/>
      </p:nvGrpSpPr>
      <p:grpSpPr>
        <a:xfrm>
          <a:off x="0" y="0"/>
          <a:ext cx="0" cy="0"/>
          <a:chOff x="0" y="0"/>
          <a:chExt cx="0" cy="0"/>
        </a:xfrm>
      </p:grpSpPr>
      <p:sp>
        <p:nvSpPr>
          <p:cNvPr id="35" name="Google Shape;35;p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a:t>HMIS Advisory Committee</a:t>
            </a:r>
            <a:endParaRPr b="1"/>
          </a:p>
        </p:txBody>
      </p:sp>
      <p:sp>
        <p:nvSpPr>
          <p:cNvPr id="36" name="Google Shape;36;p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888888"/>
              </a:buClr>
              <a:buSzPts val="3200"/>
              <a:buNone/>
            </a:pPr>
            <a:r>
              <a:rPr lang="en-US">
                <a:solidFill>
                  <a:schemeClr val="dk1"/>
                </a:solidFill>
              </a:rPr>
              <a:t>FL-507 Continuum of Care</a:t>
            </a:r>
            <a:endParaRPr>
              <a:solidFill>
                <a:schemeClr val="dk1"/>
              </a:solidFill>
            </a:endParaRPr>
          </a:p>
          <a:p>
            <a:pPr indent="0" lvl="0" marL="0" rtl="0" algn="ctr">
              <a:spcBef>
                <a:spcPts val="640"/>
              </a:spcBef>
              <a:spcAft>
                <a:spcPts val="0"/>
              </a:spcAft>
              <a:buClr>
                <a:srgbClr val="888888"/>
              </a:buClr>
              <a:buSzPts val="3200"/>
              <a:buNone/>
            </a:pPr>
            <a:r>
              <a:rPr lang="en-US">
                <a:solidFill>
                  <a:schemeClr val="dk1"/>
                </a:solidFill>
              </a:rPr>
              <a:t>January 14, 2020</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6"/>
          <p:cNvSpPr txBox="1"/>
          <p:nvPr>
            <p:ph type="title"/>
          </p:nvPr>
        </p:nvSpPr>
        <p:spPr>
          <a:xfrm>
            <a:off x="457200" y="265700"/>
            <a:ext cx="8229600" cy="1014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HMIS Training &amp; Support</a:t>
            </a:r>
            <a:endParaRPr b="1" sz="3600"/>
          </a:p>
        </p:txBody>
      </p:sp>
      <p:sp>
        <p:nvSpPr>
          <p:cNvPr id="93" name="Google Shape;93;p16"/>
          <p:cNvSpPr txBox="1"/>
          <p:nvPr>
            <p:ph idx="1" type="body"/>
          </p:nvPr>
        </p:nvSpPr>
        <p:spPr>
          <a:xfrm>
            <a:off x="759800" y="1280600"/>
            <a:ext cx="7926900" cy="48456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640"/>
              </a:spcBef>
              <a:spcAft>
                <a:spcPts val="0"/>
              </a:spcAft>
              <a:buNone/>
            </a:pPr>
            <a:r>
              <a:rPr b="1" lang="en-US" sz="2400"/>
              <a:t>Regular Monthly Training Opportunities </a:t>
            </a:r>
            <a:endParaRPr b="1" sz="2400"/>
          </a:p>
          <a:p>
            <a:pPr indent="0" lvl="0" marL="0" marR="0" rtl="0" algn="l">
              <a:lnSpc>
                <a:spcPct val="150000"/>
              </a:lnSpc>
              <a:spcBef>
                <a:spcPts val="640"/>
              </a:spcBef>
              <a:spcAft>
                <a:spcPts val="0"/>
              </a:spcAft>
              <a:buNone/>
            </a:pPr>
            <a:r>
              <a:rPr b="1" lang="en-US" sz="2400"/>
              <a:t>See current dates at </a:t>
            </a:r>
            <a:r>
              <a:rPr b="1" lang="en-US" sz="2400" u="sng">
                <a:solidFill>
                  <a:schemeClr val="hlink"/>
                </a:solidFill>
                <a:hlinkClick r:id="rId3"/>
              </a:rPr>
              <a:t>hmiscfl.org/training</a:t>
            </a:r>
            <a:endParaRPr b="1" sz="2400"/>
          </a:p>
          <a:p>
            <a:pPr indent="-381000" lvl="0" marL="342900" rtl="0" algn="l">
              <a:lnSpc>
                <a:spcPct val="115000"/>
              </a:lnSpc>
              <a:spcBef>
                <a:spcPts val="640"/>
              </a:spcBef>
              <a:spcAft>
                <a:spcPts val="0"/>
              </a:spcAft>
              <a:buSzPts val="2400"/>
              <a:buChar char="●"/>
            </a:pPr>
            <a:r>
              <a:rPr lang="en-US" sz="2400">
                <a:solidFill>
                  <a:schemeClr val="dk1"/>
                </a:solidFill>
              </a:rPr>
              <a:t>New User Training</a:t>
            </a:r>
            <a:endParaRPr sz="2400">
              <a:solidFill>
                <a:schemeClr val="dk1"/>
              </a:solidFill>
            </a:endParaRPr>
          </a:p>
          <a:p>
            <a:pPr indent="-381000" lvl="0" marL="342900" rtl="0" algn="l">
              <a:lnSpc>
                <a:spcPct val="115000"/>
              </a:lnSpc>
              <a:spcBef>
                <a:spcPts val="640"/>
              </a:spcBef>
              <a:spcAft>
                <a:spcPts val="0"/>
              </a:spcAft>
              <a:buSzPts val="2400"/>
              <a:buChar char="●"/>
            </a:pPr>
            <a:r>
              <a:rPr lang="en-US" sz="2400">
                <a:solidFill>
                  <a:schemeClr val="dk1"/>
                </a:solidFill>
              </a:rPr>
              <a:t>Refresher Training </a:t>
            </a:r>
            <a:endParaRPr sz="2400">
              <a:solidFill>
                <a:schemeClr val="dk1"/>
              </a:solidFill>
            </a:endParaRPr>
          </a:p>
          <a:p>
            <a:pPr indent="-381000" lvl="0" marL="342900" rtl="0" algn="l">
              <a:lnSpc>
                <a:spcPct val="115000"/>
              </a:lnSpc>
              <a:spcBef>
                <a:spcPts val="640"/>
              </a:spcBef>
              <a:spcAft>
                <a:spcPts val="0"/>
              </a:spcAft>
              <a:buSzPts val="2400"/>
              <a:buChar char="●"/>
            </a:pPr>
            <a:r>
              <a:rPr lang="en-US" sz="2400">
                <a:solidFill>
                  <a:schemeClr val="dk1"/>
                </a:solidFill>
              </a:rPr>
              <a:t>Agency Liaison Training</a:t>
            </a:r>
            <a:endParaRPr sz="2400">
              <a:solidFill>
                <a:schemeClr val="dk1"/>
              </a:solidFill>
            </a:endParaRPr>
          </a:p>
          <a:p>
            <a:pPr indent="-323850" lvl="1" marL="742950" rtl="0" algn="l">
              <a:lnSpc>
                <a:spcPct val="115000"/>
              </a:lnSpc>
              <a:spcBef>
                <a:spcPts val="640"/>
              </a:spcBef>
              <a:spcAft>
                <a:spcPts val="0"/>
              </a:spcAft>
              <a:buClr>
                <a:srgbClr val="0000FF"/>
              </a:buClr>
              <a:buSzPts val="2400"/>
              <a:buChar char="○"/>
            </a:pPr>
            <a:r>
              <a:rPr b="1" lang="en-US" sz="2400">
                <a:solidFill>
                  <a:srgbClr val="0000FF"/>
                </a:solidFill>
              </a:rPr>
              <a:t>Housing Inventory Count (HIC)</a:t>
            </a:r>
            <a:endParaRPr b="1" sz="2400">
              <a:solidFill>
                <a:srgbClr val="0000FF"/>
              </a:solidFill>
            </a:endParaRPr>
          </a:p>
          <a:p>
            <a:pPr indent="-381000" lvl="0" marL="342900" rtl="0" algn="l">
              <a:lnSpc>
                <a:spcPct val="115000"/>
              </a:lnSpc>
              <a:spcBef>
                <a:spcPts val="640"/>
              </a:spcBef>
              <a:spcAft>
                <a:spcPts val="0"/>
              </a:spcAft>
              <a:buSzPts val="2400"/>
              <a:buChar char="●"/>
            </a:pPr>
            <a:r>
              <a:rPr lang="en-US" sz="2400"/>
              <a:t>Reporting Training</a:t>
            </a:r>
            <a:endParaRPr sz="2400"/>
          </a:p>
          <a:p>
            <a:pPr indent="-323850" lvl="1" marL="742950" rtl="0" algn="l">
              <a:lnSpc>
                <a:spcPct val="115000"/>
              </a:lnSpc>
              <a:spcBef>
                <a:spcPts val="640"/>
              </a:spcBef>
              <a:spcAft>
                <a:spcPts val="0"/>
              </a:spcAft>
              <a:buSzPts val="2400"/>
              <a:buChar char="○"/>
            </a:pPr>
            <a:r>
              <a:rPr lang="en-US" sz="2400"/>
              <a:t>Data Quality &amp; Performance</a:t>
            </a:r>
            <a:endParaRPr sz="2400"/>
          </a:p>
          <a:p>
            <a:pPr indent="-381000" lvl="0" marL="342900" marR="0" rtl="0" algn="l">
              <a:lnSpc>
                <a:spcPct val="115000"/>
              </a:lnSpc>
              <a:spcBef>
                <a:spcPts val="640"/>
              </a:spcBef>
              <a:spcAft>
                <a:spcPts val="0"/>
              </a:spcAft>
              <a:buSzPts val="2400"/>
              <a:buChar char="●"/>
            </a:pPr>
            <a:r>
              <a:rPr lang="en-US" sz="2400"/>
              <a:t>Other topics </a:t>
            </a:r>
            <a:endParaRPr sz="2400"/>
          </a:p>
          <a:p>
            <a:pPr indent="-323850" lvl="1" marL="742950" marR="0" rtl="0" algn="l">
              <a:lnSpc>
                <a:spcPct val="115000"/>
              </a:lnSpc>
              <a:spcBef>
                <a:spcPts val="640"/>
              </a:spcBef>
              <a:spcAft>
                <a:spcPts val="0"/>
              </a:spcAft>
              <a:buSzPts val="2400"/>
              <a:buChar char="○"/>
            </a:pPr>
            <a:r>
              <a:rPr lang="en-US" sz="2400"/>
              <a:t>New LMS Courses Avail! - HUD UDEs/DQ</a:t>
            </a:r>
            <a:endParaRPr sz="2400"/>
          </a:p>
        </p:txBody>
      </p:sp>
      <p:pic>
        <p:nvPicPr>
          <p:cNvPr id="94" name="Google Shape;94;p16">
            <a:hlinkClick r:id="rId4"/>
          </p:cNvPr>
          <p:cNvPicPr preferRelativeResize="0"/>
          <p:nvPr/>
        </p:nvPicPr>
        <p:blipFill>
          <a:blip r:embed="rId5">
            <a:alphaModFix/>
          </a:blip>
          <a:stretch>
            <a:fillRect/>
          </a:stretch>
        </p:blipFill>
        <p:spPr>
          <a:xfrm>
            <a:off x="7740175" y="6308713"/>
            <a:ext cx="1220106" cy="427037"/>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HMIS Software Review</a:t>
            </a:r>
            <a:endParaRPr b="1" sz="3600"/>
          </a:p>
        </p:txBody>
      </p:sp>
      <p:sp>
        <p:nvSpPr>
          <p:cNvPr id="100" name="Google Shape;100;p17"/>
          <p:cNvSpPr txBox="1"/>
          <p:nvPr>
            <p:ph idx="1" type="body"/>
          </p:nvPr>
        </p:nvSpPr>
        <p:spPr>
          <a:xfrm>
            <a:off x="568675" y="1564075"/>
            <a:ext cx="8345700" cy="41871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1" lang="en-US" sz="2400">
                <a:solidFill>
                  <a:schemeClr val="dk1"/>
                </a:solidFill>
              </a:rPr>
              <a:t>ON HOLD - HUD is recommending that communities NOT </a:t>
            </a:r>
            <a:r>
              <a:rPr b="1" lang="en-US" sz="2400">
                <a:solidFill>
                  <a:schemeClr val="dk1"/>
                </a:solidFill>
              </a:rPr>
              <a:t>transition at this time.</a:t>
            </a:r>
            <a:r>
              <a:rPr b="1" lang="en-US" sz="2400">
                <a:solidFill>
                  <a:schemeClr val="dk1"/>
                </a:solidFill>
              </a:rPr>
              <a:t> </a:t>
            </a:r>
            <a:endParaRPr b="1" sz="2400">
              <a:solidFill>
                <a:schemeClr val="dk1"/>
              </a:solidFill>
            </a:endParaRPr>
          </a:p>
          <a:p>
            <a:pPr indent="0" lvl="0" marL="0" marR="0" rtl="0" algn="l">
              <a:lnSpc>
                <a:spcPct val="150000"/>
              </a:lnSpc>
              <a:spcBef>
                <a:spcPts val="0"/>
              </a:spcBef>
              <a:spcAft>
                <a:spcPts val="0"/>
              </a:spcAft>
              <a:buNone/>
            </a:pPr>
            <a:r>
              <a:t/>
            </a:r>
            <a:endParaRPr b="1" sz="2400">
              <a:solidFill>
                <a:schemeClr val="dk1"/>
              </a:solidFill>
            </a:endParaRPr>
          </a:p>
          <a:p>
            <a:pPr indent="0" lvl="0" marL="0" marR="0" rtl="0" algn="l">
              <a:lnSpc>
                <a:spcPct val="150000"/>
              </a:lnSpc>
              <a:spcBef>
                <a:spcPts val="0"/>
              </a:spcBef>
              <a:spcAft>
                <a:spcPts val="0"/>
              </a:spcAft>
              <a:buNone/>
            </a:pPr>
            <a:r>
              <a:rPr b="1" lang="en-US" sz="2400">
                <a:solidFill>
                  <a:schemeClr val="dk1"/>
                </a:solidFill>
              </a:rPr>
              <a:t>Next steps:  TBD</a:t>
            </a:r>
            <a:endParaRPr b="1" sz="22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18"/>
          <p:cNvSpPr txBox="1"/>
          <p:nvPr>
            <p:ph type="title"/>
          </p:nvPr>
        </p:nvSpPr>
        <p:spPr>
          <a:xfrm>
            <a:off x="0" y="274650"/>
            <a:ext cx="9144000" cy="15465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Questions or </a:t>
            </a:r>
            <a:endParaRPr b="1" sz="3600">
              <a:solidFill>
                <a:srgbClr val="002060"/>
              </a:solidFill>
              <a:latin typeface="Cabin"/>
              <a:ea typeface="Cabin"/>
              <a:cs typeface="Cabin"/>
              <a:sym typeface="Cabin"/>
            </a:endParaRPr>
          </a:p>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New Topics and Issues</a:t>
            </a:r>
            <a:endParaRPr b="1" sz="3600"/>
          </a:p>
          <a:p>
            <a:pPr indent="0" lvl="0" marL="0" marR="0" rtl="0" algn="ctr">
              <a:lnSpc>
                <a:spcPct val="100000"/>
              </a:lnSpc>
              <a:spcBef>
                <a:spcPts val="0"/>
              </a:spcBef>
              <a:spcAft>
                <a:spcPts val="0"/>
              </a:spcAft>
              <a:buClr>
                <a:schemeClr val="dk1"/>
              </a:buClr>
              <a:buSzPts val="3959"/>
              <a:buFont typeface="Calibri"/>
              <a:buNone/>
            </a:pPr>
            <a:r>
              <a:t/>
            </a:r>
            <a:endParaRPr b="1" sz="3959"/>
          </a:p>
        </p:txBody>
      </p:sp>
      <p:sp>
        <p:nvSpPr>
          <p:cNvPr id="106" name="Google Shape;106;p18"/>
          <p:cNvSpPr txBox="1"/>
          <p:nvPr>
            <p:ph idx="1" type="body"/>
          </p:nvPr>
        </p:nvSpPr>
        <p:spPr>
          <a:xfrm>
            <a:off x="919050" y="1821150"/>
            <a:ext cx="7902600" cy="3365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640"/>
              </a:spcBef>
              <a:spcAft>
                <a:spcPts val="0"/>
              </a:spcAft>
              <a:buNone/>
            </a:pPr>
            <a:r>
              <a:t/>
            </a:r>
            <a:endParaRPr sz="3600"/>
          </a:p>
          <a:p>
            <a:pPr indent="0" lvl="0" marL="342900" rtl="0" algn="l">
              <a:lnSpc>
                <a:spcPct val="90000"/>
              </a:lnSpc>
              <a:spcBef>
                <a:spcPts val="640"/>
              </a:spcBef>
              <a:spcAft>
                <a:spcPts val="0"/>
              </a:spcAft>
              <a:buNone/>
            </a:pPr>
            <a:r>
              <a:rPr lang="en-US" sz="3600"/>
              <a:t>Next meeting date:</a:t>
            </a:r>
            <a:endParaRPr sz="3600"/>
          </a:p>
          <a:p>
            <a:pPr indent="0" lvl="0" marL="342900" rtl="0" algn="l">
              <a:lnSpc>
                <a:spcPct val="90000"/>
              </a:lnSpc>
              <a:spcBef>
                <a:spcPts val="640"/>
              </a:spcBef>
              <a:spcAft>
                <a:spcPts val="0"/>
              </a:spcAft>
              <a:buNone/>
            </a:pPr>
            <a:r>
              <a:t/>
            </a:r>
            <a:endParaRPr sz="3600"/>
          </a:p>
          <a:p>
            <a:pPr indent="0" lvl="0" marL="800100" rtl="0" algn="l">
              <a:lnSpc>
                <a:spcPct val="90000"/>
              </a:lnSpc>
              <a:spcBef>
                <a:spcPts val="640"/>
              </a:spcBef>
              <a:spcAft>
                <a:spcPts val="0"/>
              </a:spcAft>
              <a:buNone/>
            </a:pPr>
            <a:r>
              <a:rPr b="1" lang="en-US" sz="3600"/>
              <a:t>Tuesday</a:t>
            </a:r>
            <a:r>
              <a:rPr b="1" lang="en-US" sz="3600"/>
              <a:t>, March 14, 2019</a:t>
            </a:r>
            <a:endParaRPr b="1" sz="3600"/>
          </a:p>
          <a:p>
            <a:pPr indent="0" lvl="0" marL="800100" rtl="0" algn="l">
              <a:lnSpc>
                <a:spcPct val="90000"/>
              </a:lnSpc>
              <a:spcBef>
                <a:spcPts val="640"/>
              </a:spcBef>
              <a:spcAft>
                <a:spcPts val="0"/>
              </a:spcAft>
              <a:buNone/>
            </a:pPr>
            <a:r>
              <a:rPr b="1" lang="en-US" sz="3600"/>
              <a:t>10:30 am to 12:00 pm</a:t>
            </a:r>
            <a:endParaRPr b="1" sz="3600"/>
          </a:p>
          <a:p>
            <a:pPr indent="0" lvl="0" marL="342900" rtl="0" algn="l">
              <a:lnSpc>
                <a:spcPct val="90000"/>
              </a:lnSpc>
              <a:spcBef>
                <a:spcPts val="64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19"/>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HSN HMIS Team</a:t>
            </a:r>
            <a:r>
              <a:rPr b="1" lang="en-US" sz="3959"/>
              <a:t>	</a:t>
            </a:r>
            <a:endParaRPr b="1" sz="3959"/>
          </a:p>
        </p:txBody>
      </p:sp>
      <p:sp>
        <p:nvSpPr>
          <p:cNvPr id="112" name="Google Shape;112;p19"/>
          <p:cNvSpPr txBox="1"/>
          <p:nvPr>
            <p:ph idx="1" type="body"/>
          </p:nvPr>
        </p:nvSpPr>
        <p:spPr>
          <a:xfrm>
            <a:off x="804200" y="1600200"/>
            <a:ext cx="34788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sz="2400"/>
              <a:t>Agustin “Tino” Paz</a:t>
            </a:r>
            <a:endParaRPr b="1" sz="2400"/>
          </a:p>
          <a:p>
            <a:pPr indent="0" lvl="0" marL="0" rtl="0" algn="l">
              <a:spcBef>
                <a:spcPts val="360"/>
              </a:spcBef>
              <a:spcAft>
                <a:spcPts val="0"/>
              </a:spcAft>
              <a:buNone/>
            </a:pPr>
            <a:r>
              <a:rPr lang="en-US" sz="2400"/>
              <a:t>HMIS Operations 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rPr b="1" lang="en-US" sz="2400"/>
              <a:t>Angel Jones</a:t>
            </a:r>
            <a:endParaRPr b="1" sz="2400"/>
          </a:p>
          <a:p>
            <a:pPr indent="0" lvl="0" marL="0" rtl="0" algn="l">
              <a:spcBef>
                <a:spcPts val="360"/>
              </a:spcBef>
              <a:spcAft>
                <a:spcPts val="0"/>
              </a:spcAft>
              <a:buNone/>
            </a:pPr>
            <a:r>
              <a:rPr lang="en-US" sz="2400"/>
              <a:t>HMIS Partner Success </a:t>
            </a:r>
            <a:r>
              <a:rPr lang="en-US" sz="2400"/>
              <a:t>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rPr b="1" lang="en-US" sz="2400"/>
              <a:t>Brittney Behr</a:t>
            </a:r>
            <a:endParaRPr b="1" sz="2400"/>
          </a:p>
          <a:p>
            <a:pPr indent="0" lvl="0" marL="0" rtl="0" algn="l">
              <a:spcBef>
                <a:spcPts val="360"/>
              </a:spcBef>
              <a:spcAft>
                <a:spcPts val="0"/>
              </a:spcAft>
              <a:buNone/>
            </a:pPr>
            <a:r>
              <a:rPr lang="en-US" sz="2400"/>
              <a:t>HMIS Data Analyst</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
        <p:nvSpPr>
          <p:cNvPr id="113" name="Google Shape;113;p19"/>
          <p:cNvSpPr txBox="1"/>
          <p:nvPr>
            <p:ph idx="1" type="body"/>
          </p:nvPr>
        </p:nvSpPr>
        <p:spPr>
          <a:xfrm>
            <a:off x="4898575" y="1600200"/>
            <a:ext cx="40302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Clr>
                <a:schemeClr val="dk1"/>
              </a:buClr>
              <a:buSzPts val="1100"/>
              <a:buFont typeface="Arial"/>
              <a:buNone/>
            </a:pPr>
            <a:r>
              <a:rPr b="1" lang="en-US" sz="2400">
                <a:solidFill>
                  <a:schemeClr val="dk1"/>
                </a:solidFill>
              </a:rPr>
              <a:t>Chuck Vroman</a:t>
            </a:r>
            <a:endParaRPr b="1" sz="2400">
              <a:solidFill>
                <a:schemeClr val="dk1"/>
              </a:solidFill>
            </a:endParaRPr>
          </a:p>
          <a:p>
            <a:pPr indent="0" lvl="0" marL="0" rtl="0" algn="l">
              <a:spcBef>
                <a:spcPts val="360"/>
              </a:spcBef>
              <a:spcAft>
                <a:spcPts val="0"/>
              </a:spcAft>
              <a:buNone/>
            </a:pPr>
            <a:r>
              <a:rPr lang="en-US" sz="2400">
                <a:solidFill>
                  <a:schemeClr val="dk1"/>
                </a:solidFill>
              </a:rPr>
              <a:t>HMIS System Success Specialist</a:t>
            </a:r>
            <a:endParaRPr sz="2400">
              <a:solidFill>
                <a:schemeClr val="dk1"/>
              </a:solidFill>
            </a:endParaRPr>
          </a:p>
          <a:p>
            <a:pPr indent="0" lvl="0" marL="0" rtl="0" algn="l">
              <a:spcBef>
                <a:spcPts val="360"/>
              </a:spcBef>
              <a:spcAft>
                <a:spcPts val="0"/>
              </a:spcAft>
              <a:buClr>
                <a:schemeClr val="dk1"/>
              </a:buClr>
              <a:buSzPts val="1100"/>
              <a:buFont typeface="Arial"/>
              <a:buNone/>
            </a:pPr>
            <a:r>
              <a:t/>
            </a:r>
            <a:endParaRPr sz="2400">
              <a:solidFill>
                <a:schemeClr val="dk1"/>
              </a:solidFill>
            </a:endParaRPr>
          </a:p>
          <a:p>
            <a:pPr indent="0" lvl="0" marL="0" rtl="0" algn="l">
              <a:spcBef>
                <a:spcPts val="360"/>
              </a:spcBef>
              <a:spcAft>
                <a:spcPts val="0"/>
              </a:spcAft>
              <a:buNone/>
            </a:pPr>
            <a:r>
              <a:rPr b="1" lang="en-US" sz="2400"/>
              <a:t>Racquel McGlashen</a:t>
            </a:r>
            <a:endParaRPr sz="2400"/>
          </a:p>
          <a:p>
            <a:pPr indent="0" lvl="0" marL="0" rtl="0" algn="l">
              <a:spcBef>
                <a:spcPts val="360"/>
              </a:spcBef>
              <a:spcAft>
                <a:spcPts val="0"/>
              </a:spcAft>
              <a:buNone/>
            </a:pPr>
            <a:r>
              <a:rPr lang="en-US" sz="2400"/>
              <a:t>HMIS Partner Success Specialist</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 name="Shape 40"/>
        <p:cNvGrpSpPr/>
        <p:nvPr/>
      </p:nvGrpSpPr>
      <p:grpSpPr>
        <a:xfrm>
          <a:off x="0" y="0"/>
          <a:ext cx="0" cy="0"/>
          <a:chOff x="0" y="0"/>
          <a:chExt cx="0" cy="0"/>
        </a:xfrm>
      </p:grpSpPr>
      <p:sp>
        <p:nvSpPr>
          <p:cNvPr id="41" name="Google Shape;41;p8"/>
          <p:cNvSpPr txBox="1"/>
          <p:nvPr>
            <p:ph type="title"/>
          </p:nvPr>
        </p:nvSpPr>
        <p:spPr>
          <a:xfrm>
            <a:off x="407850" y="1272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Agenda</a:t>
            </a:r>
            <a:endParaRPr b="1" sz="3600">
              <a:solidFill>
                <a:srgbClr val="002060"/>
              </a:solidFill>
              <a:latin typeface="Cabin"/>
              <a:ea typeface="Cabin"/>
              <a:cs typeface="Cabin"/>
              <a:sym typeface="Cabin"/>
            </a:endParaRPr>
          </a:p>
        </p:txBody>
      </p:sp>
      <p:sp>
        <p:nvSpPr>
          <p:cNvPr id="42" name="Google Shape;42;p8"/>
          <p:cNvSpPr txBox="1"/>
          <p:nvPr>
            <p:ph idx="1" type="body"/>
          </p:nvPr>
        </p:nvSpPr>
        <p:spPr>
          <a:xfrm>
            <a:off x="527175" y="1132150"/>
            <a:ext cx="7640400" cy="4103700"/>
          </a:xfrm>
          <a:prstGeom prst="rect">
            <a:avLst/>
          </a:prstGeom>
          <a:noFill/>
          <a:ln>
            <a:noFill/>
          </a:ln>
        </p:spPr>
        <p:txBody>
          <a:bodyPr anchorCtr="0" anchor="t" bIns="45700" lIns="91425" spcFirstLastPara="1" rIns="91425" wrap="square" tIns="45700">
            <a:noAutofit/>
          </a:bodyPr>
          <a:lstStyle/>
          <a:p>
            <a:pPr indent="-279400" lvl="0" marL="342900" rtl="0" algn="l">
              <a:lnSpc>
                <a:spcPct val="150000"/>
              </a:lnSpc>
              <a:spcBef>
                <a:spcPts val="0"/>
              </a:spcBef>
              <a:spcAft>
                <a:spcPts val="0"/>
              </a:spcAft>
              <a:buClr>
                <a:schemeClr val="dk1"/>
              </a:buClr>
              <a:buSzPts val="2200"/>
              <a:buChar char="●"/>
            </a:pPr>
            <a:r>
              <a:rPr b="1" lang="en-US" sz="2200"/>
              <a:t>I</a:t>
            </a:r>
            <a:r>
              <a:rPr b="1" lang="en-US" sz="2200"/>
              <a:t>ntroductions (5 mins)</a:t>
            </a:r>
            <a:endParaRPr b="1" sz="2200"/>
          </a:p>
          <a:p>
            <a:pPr indent="-279400" lvl="0" marL="342900" rtl="0" algn="l">
              <a:lnSpc>
                <a:spcPct val="150000"/>
              </a:lnSpc>
              <a:spcBef>
                <a:spcPts val="640"/>
              </a:spcBef>
              <a:spcAft>
                <a:spcPts val="0"/>
              </a:spcAft>
              <a:buClr>
                <a:schemeClr val="dk1"/>
              </a:buClr>
              <a:buSzPts val="2200"/>
              <a:buChar char="●"/>
            </a:pPr>
            <a:r>
              <a:rPr b="1" lang="en-US" sz="2200"/>
              <a:t>HMIS Policy &amp; Procedures</a:t>
            </a:r>
            <a:r>
              <a:rPr b="1" lang="en-US" sz="2200"/>
              <a:t> (30 mins)</a:t>
            </a:r>
            <a:endParaRPr b="1" sz="2200"/>
          </a:p>
          <a:p>
            <a:pPr indent="-285750" lvl="1" marL="742950" rtl="0" algn="l">
              <a:lnSpc>
                <a:spcPct val="100000"/>
              </a:lnSpc>
              <a:spcBef>
                <a:spcPts val="600"/>
              </a:spcBef>
              <a:spcAft>
                <a:spcPts val="0"/>
              </a:spcAft>
              <a:buSzPts val="1800"/>
              <a:buChar char="○"/>
            </a:pPr>
            <a:r>
              <a:rPr b="1" lang="en-US" sz="1800">
                <a:solidFill>
                  <a:schemeClr val="dk1"/>
                </a:solidFill>
              </a:rPr>
              <a:t>Advisory Committee structure</a:t>
            </a:r>
            <a:r>
              <a:rPr b="1" lang="en-US" sz="1200">
                <a:solidFill>
                  <a:schemeClr val="dk1"/>
                </a:solidFill>
              </a:rPr>
              <a:t> </a:t>
            </a:r>
            <a:endParaRPr b="1" sz="1800">
              <a:solidFill>
                <a:schemeClr val="dk1"/>
              </a:solidFill>
            </a:endParaRPr>
          </a:p>
          <a:p>
            <a:pPr indent="-285750" lvl="1" marL="742950" rtl="0" algn="l">
              <a:lnSpc>
                <a:spcPct val="100000"/>
              </a:lnSpc>
              <a:spcBef>
                <a:spcPts val="600"/>
              </a:spcBef>
              <a:spcAft>
                <a:spcPts val="0"/>
              </a:spcAft>
              <a:buSzPts val="1800"/>
              <a:buChar char="○"/>
            </a:pPr>
            <a:r>
              <a:rPr b="1" lang="en-US" sz="1800">
                <a:solidFill>
                  <a:schemeClr val="dk1"/>
                </a:solidFill>
              </a:rPr>
              <a:t>HMIS Participation Requirements </a:t>
            </a:r>
            <a:r>
              <a:rPr lang="en-US" sz="1800">
                <a:solidFill>
                  <a:schemeClr val="dk1"/>
                </a:solidFill>
              </a:rPr>
              <a:t>(was HMIS Inclusion/Exclusion Policy)</a:t>
            </a:r>
            <a:endParaRPr sz="1800">
              <a:solidFill>
                <a:schemeClr val="dk1"/>
              </a:solidFill>
            </a:endParaRPr>
          </a:p>
          <a:p>
            <a:pPr indent="-279400" lvl="0" marL="342900" rtl="0" algn="l">
              <a:lnSpc>
                <a:spcPct val="150000"/>
              </a:lnSpc>
              <a:spcBef>
                <a:spcPts val="640"/>
              </a:spcBef>
              <a:spcAft>
                <a:spcPts val="0"/>
              </a:spcAft>
              <a:buClr>
                <a:schemeClr val="dk1"/>
              </a:buClr>
              <a:buSzPts val="2200"/>
              <a:buChar char="●"/>
            </a:pPr>
            <a:r>
              <a:rPr b="1" lang="en-US" sz="2200"/>
              <a:t>Official HUD Reports</a:t>
            </a:r>
            <a:r>
              <a:rPr b="1" lang="en-US" sz="2200"/>
              <a:t> (5 mins)</a:t>
            </a:r>
            <a:endParaRPr b="1" sz="2200"/>
          </a:p>
          <a:p>
            <a:pPr indent="-279400" lvl="0" marL="342900" rtl="0" algn="l">
              <a:lnSpc>
                <a:spcPct val="150000"/>
              </a:lnSpc>
              <a:spcBef>
                <a:spcPts val="640"/>
              </a:spcBef>
              <a:spcAft>
                <a:spcPts val="0"/>
              </a:spcAft>
              <a:buClr>
                <a:schemeClr val="dk1"/>
              </a:buClr>
              <a:buSzPts val="2200"/>
              <a:buChar char="●"/>
            </a:pPr>
            <a:r>
              <a:rPr b="1" lang="en-US" sz="2200"/>
              <a:t>System Performance Measures</a:t>
            </a:r>
            <a:r>
              <a:rPr b="1" lang="en-US" sz="2200"/>
              <a:t> (10 mins)</a:t>
            </a:r>
            <a:endParaRPr b="1" sz="2200"/>
          </a:p>
          <a:p>
            <a:pPr indent="-311150" lvl="1" marL="742950" rtl="0" algn="l">
              <a:lnSpc>
                <a:spcPct val="150000"/>
              </a:lnSpc>
              <a:spcBef>
                <a:spcPts val="640"/>
              </a:spcBef>
              <a:spcAft>
                <a:spcPts val="0"/>
              </a:spcAft>
              <a:buSzPts val="2200"/>
              <a:buChar char="○"/>
            </a:pPr>
            <a:r>
              <a:rPr b="1" lang="en-US" sz="1800">
                <a:solidFill>
                  <a:schemeClr val="dk1"/>
                </a:solidFill>
              </a:rPr>
              <a:t>SPM - Agency Engagement</a:t>
            </a:r>
            <a:endParaRPr b="1" sz="2200"/>
          </a:p>
          <a:p>
            <a:pPr indent="-279400" lvl="0" marL="342900" rtl="0" algn="l">
              <a:lnSpc>
                <a:spcPct val="150000"/>
              </a:lnSpc>
              <a:spcBef>
                <a:spcPts val="640"/>
              </a:spcBef>
              <a:spcAft>
                <a:spcPts val="0"/>
              </a:spcAft>
              <a:buClr>
                <a:schemeClr val="dk1"/>
              </a:buClr>
              <a:buSzPts val="2200"/>
              <a:buChar char="●"/>
            </a:pPr>
            <a:r>
              <a:rPr b="1" lang="en-US" sz="2200"/>
              <a:t>HMIS Training &amp; Support </a:t>
            </a:r>
            <a:r>
              <a:rPr b="1" lang="en-US" sz="2200">
                <a:solidFill>
                  <a:schemeClr val="dk1"/>
                </a:solidFill>
              </a:rPr>
              <a:t> (5 mins)</a:t>
            </a:r>
            <a:endParaRPr b="1" sz="2200"/>
          </a:p>
          <a:p>
            <a:pPr indent="-279400" lvl="0" marL="342900" rtl="0" algn="l">
              <a:lnSpc>
                <a:spcPct val="150000"/>
              </a:lnSpc>
              <a:spcBef>
                <a:spcPts val="640"/>
              </a:spcBef>
              <a:spcAft>
                <a:spcPts val="0"/>
              </a:spcAft>
              <a:buClr>
                <a:schemeClr val="dk1"/>
              </a:buClr>
              <a:buSzPts val="2200"/>
              <a:buChar char="●"/>
            </a:pPr>
            <a:r>
              <a:rPr b="1" lang="en-US" sz="2200"/>
              <a:t>HMIS Software Review </a:t>
            </a:r>
            <a:r>
              <a:rPr b="1" lang="en-US" sz="2200">
                <a:solidFill>
                  <a:schemeClr val="dk1"/>
                </a:solidFill>
              </a:rPr>
              <a:t> (5 mins)</a:t>
            </a:r>
            <a:endParaRPr b="1" sz="2200"/>
          </a:p>
          <a:p>
            <a:pPr indent="-279400" lvl="0" marL="342900" rtl="0" algn="l">
              <a:lnSpc>
                <a:spcPct val="150000"/>
              </a:lnSpc>
              <a:spcBef>
                <a:spcPts val="640"/>
              </a:spcBef>
              <a:spcAft>
                <a:spcPts val="0"/>
              </a:spcAft>
              <a:buClr>
                <a:schemeClr val="dk1"/>
              </a:buClr>
              <a:buSzPts val="2200"/>
              <a:buChar char="●"/>
            </a:pPr>
            <a:r>
              <a:rPr b="1" lang="en-US" sz="2200"/>
              <a:t>Questions and New Topics/Issues</a:t>
            </a:r>
            <a:endParaRPr b="1"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 name="Shape 46"/>
        <p:cNvGrpSpPr/>
        <p:nvPr/>
      </p:nvGrpSpPr>
      <p:grpSpPr>
        <a:xfrm>
          <a:off x="0" y="0"/>
          <a:ext cx="0" cy="0"/>
          <a:chOff x="0" y="0"/>
          <a:chExt cx="0" cy="0"/>
        </a:xfrm>
      </p:grpSpPr>
      <p:sp>
        <p:nvSpPr>
          <p:cNvPr id="47" name="Google Shape;47;p9"/>
          <p:cNvSpPr txBox="1"/>
          <p:nvPr>
            <p:ph type="title"/>
          </p:nvPr>
        </p:nvSpPr>
        <p:spPr>
          <a:xfrm>
            <a:off x="457200" y="4571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Introductions</a:t>
            </a:r>
            <a:endParaRPr b="1" sz="3600">
              <a:solidFill>
                <a:srgbClr val="002060"/>
              </a:solidFill>
              <a:latin typeface="Cabin"/>
              <a:ea typeface="Cabin"/>
              <a:cs typeface="Cabin"/>
              <a:sym typeface="Cabin"/>
            </a:endParaRPr>
          </a:p>
        </p:txBody>
      </p:sp>
      <p:sp>
        <p:nvSpPr>
          <p:cNvPr id="48" name="Google Shape;48;p9"/>
          <p:cNvSpPr txBox="1"/>
          <p:nvPr>
            <p:ph idx="1" type="body"/>
          </p:nvPr>
        </p:nvSpPr>
        <p:spPr>
          <a:xfrm>
            <a:off x="687000" y="1600200"/>
            <a:ext cx="7999500" cy="4526100"/>
          </a:xfrm>
          <a:prstGeom prst="rect">
            <a:avLst/>
          </a:prstGeom>
          <a:noFill/>
          <a:ln>
            <a:noFill/>
          </a:ln>
        </p:spPr>
        <p:txBody>
          <a:bodyPr anchorCtr="0" anchor="t" bIns="45700" lIns="91425" spcFirstLastPara="1" rIns="91425" wrap="square" tIns="45700">
            <a:noAutofit/>
          </a:bodyPr>
          <a:lstStyle/>
          <a:p>
            <a:pPr indent="-292100" lvl="0" marL="342900" rtl="0" algn="l">
              <a:lnSpc>
                <a:spcPct val="150000"/>
              </a:lnSpc>
              <a:spcBef>
                <a:spcPts val="640"/>
              </a:spcBef>
              <a:spcAft>
                <a:spcPts val="0"/>
              </a:spcAft>
              <a:buClr>
                <a:schemeClr val="dk1"/>
              </a:buClr>
              <a:buSzPts val="2400"/>
              <a:buChar char="●"/>
            </a:pPr>
            <a:r>
              <a:rPr b="1" lang="en-US" sz="2400"/>
              <a:t>Your Name </a:t>
            </a:r>
            <a:endParaRPr b="1" sz="2400"/>
          </a:p>
          <a:p>
            <a:pPr indent="-292100" lvl="0" marL="342900" rtl="0" algn="l">
              <a:lnSpc>
                <a:spcPct val="150000"/>
              </a:lnSpc>
              <a:spcBef>
                <a:spcPts val="640"/>
              </a:spcBef>
              <a:spcAft>
                <a:spcPts val="0"/>
              </a:spcAft>
              <a:buClr>
                <a:schemeClr val="dk1"/>
              </a:buClr>
              <a:buSzPts val="2400"/>
              <a:buChar char="●"/>
            </a:pPr>
            <a:r>
              <a:rPr b="1" lang="en-US" sz="2400"/>
              <a:t>Your Agency</a:t>
            </a:r>
            <a:endParaRPr b="1" sz="2400"/>
          </a:p>
          <a:p>
            <a:pPr indent="-292100" lvl="0" marL="342900" rtl="0" algn="l">
              <a:lnSpc>
                <a:spcPct val="115000"/>
              </a:lnSpc>
              <a:spcBef>
                <a:spcPts val="640"/>
              </a:spcBef>
              <a:spcAft>
                <a:spcPts val="0"/>
              </a:spcAft>
              <a:buClr>
                <a:schemeClr val="dk1"/>
              </a:buClr>
              <a:buSzPts val="2400"/>
              <a:buChar char="●"/>
            </a:pPr>
            <a:r>
              <a:rPr b="1" lang="en-US" sz="2400"/>
              <a:t>Have you been involved with the Point-In-Time count in the past?  If so, what went well and what might be improved?</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 name="Shape 52"/>
        <p:cNvGrpSpPr/>
        <p:nvPr/>
      </p:nvGrpSpPr>
      <p:grpSpPr>
        <a:xfrm>
          <a:off x="0" y="0"/>
          <a:ext cx="0" cy="0"/>
          <a:chOff x="0" y="0"/>
          <a:chExt cx="0" cy="0"/>
        </a:xfrm>
      </p:grpSpPr>
      <p:sp>
        <p:nvSpPr>
          <p:cNvPr id="53" name="Google Shape;5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HMIS Policy &amp; Procedures</a:t>
            </a:r>
            <a:endParaRPr b="1" sz="3600">
              <a:solidFill>
                <a:srgbClr val="002060"/>
              </a:solidFill>
              <a:latin typeface="Cabin"/>
              <a:ea typeface="Cabin"/>
              <a:cs typeface="Cabin"/>
              <a:sym typeface="Cabin"/>
            </a:endParaRPr>
          </a:p>
        </p:txBody>
      </p:sp>
      <p:sp>
        <p:nvSpPr>
          <p:cNvPr id="54" name="Google Shape;54;p10"/>
          <p:cNvSpPr txBox="1"/>
          <p:nvPr>
            <p:ph idx="1" type="body"/>
          </p:nvPr>
        </p:nvSpPr>
        <p:spPr>
          <a:xfrm>
            <a:off x="850500" y="1417650"/>
            <a:ext cx="7836300" cy="4526100"/>
          </a:xfrm>
          <a:prstGeom prst="rect">
            <a:avLst/>
          </a:prstGeom>
          <a:noFill/>
          <a:ln>
            <a:noFill/>
          </a:ln>
        </p:spPr>
        <p:txBody>
          <a:bodyPr anchorCtr="0" anchor="t" bIns="45700" lIns="91425" spcFirstLastPara="1" rIns="91425" wrap="square" tIns="45700">
            <a:noAutofit/>
          </a:bodyPr>
          <a:lstStyle/>
          <a:p>
            <a:pPr indent="0" lvl="0" marL="0" rtl="0" algn="l">
              <a:spcBef>
                <a:spcPts val="640"/>
              </a:spcBef>
              <a:spcAft>
                <a:spcPts val="0"/>
              </a:spcAft>
              <a:buNone/>
            </a:pPr>
            <a:r>
              <a:rPr b="1" lang="en-US" sz="2400">
                <a:solidFill>
                  <a:schemeClr val="dk1"/>
                </a:solidFill>
              </a:rPr>
              <a:t>New Items:</a:t>
            </a:r>
            <a:endParaRPr b="1" sz="2400">
              <a:solidFill>
                <a:schemeClr val="dk1"/>
              </a:solidFill>
            </a:endParaRPr>
          </a:p>
          <a:p>
            <a:pPr indent="-381000" lvl="0" marL="342900" rtl="0" algn="l">
              <a:spcBef>
                <a:spcPts val="2000"/>
              </a:spcBef>
              <a:spcAft>
                <a:spcPts val="0"/>
              </a:spcAft>
              <a:buSzPts val="2400"/>
              <a:buChar char="●"/>
            </a:pPr>
            <a:r>
              <a:rPr lang="en-US" sz="2400">
                <a:solidFill>
                  <a:schemeClr val="dk1"/>
                </a:solidFill>
              </a:rPr>
              <a:t>HMIS Participation Requirements </a:t>
            </a:r>
            <a:r>
              <a:rPr lang="en-US">
                <a:solidFill>
                  <a:schemeClr val="dk1"/>
                </a:solidFill>
              </a:rPr>
              <a:t>(was “HMIS Inclusion/Exclusion Policy)</a:t>
            </a:r>
            <a:r>
              <a:rPr lang="en-US" sz="1200">
                <a:solidFill>
                  <a:schemeClr val="dk1"/>
                </a:solidFill>
              </a:rPr>
              <a:t>( 10 mins)</a:t>
            </a:r>
            <a:r>
              <a:rPr lang="en-US" sz="2400">
                <a:solidFill>
                  <a:schemeClr val="dk1"/>
                </a:solidFill>
              </a:rPr>
              <a:t> </a:t>
            </a:r>
            <a:endParaRPr sz="2400">
              <a:solidFill>
                <a:schemeClr val="dk1"/>
              </a:solidFill>
            </a:endParaRPr>
          </a:p>
          <a:p>
            <a:pPr indent="0" lvl="0" marL="0" rtl="0" algn="l">
              <a:spcBef>
                <a:spcPts val="640"/>
              </a:spcBef>
              <a:spcAft>
                <a:spcPts val="0"/>
              </a:spcAft>
              <a:buNone/>
            </a:pPr>
            <a:r>
              <a:t/>
            </a:r>
            <a:endParaRPr sz="2400">
              <a:solidFill>
                <a:schemeClr val="dk1"/>
              </a:solidFill>
            </a:endParaRPr>
          </a:p>
          <a:p>
            <a:pPr indent="0" lvl="0" marL="342900" rtl="0" algn="l">
              <a:spcBef>
                <a:spcPts val="640"/>
              </a:spcBef>
              <a:spcAft>
                <a:spcPts val="0"/>
              </a:spcAft>
              <a:buNone/>
            </a:pPr>
            <a:r>
              <a:t/>
            </a:r>
            <a:endParaRPr sz="2400">
              <a:solidFill>
                <a:schemeClr val="dk1"/>
              </a:solidFill>
            </a:endParaRPr>
          </a:p>
          <a:p>
            <a:pPr indent="0" lvl="0" marL="0" rtl="0" algn="l">
              <a:spcBef>
                <a:spcPts val="640"/>
              </a:spcBef>
              <a:spcAft>
                <a:spcPts val="0"/>
              </a:spcAft>
              <a:buNone/>
            </a:pPr>
            <a:r>
              <a:rPr b="1" lang="en-US" sz="2400">
                <a:solidFill>
                  <a:schemeClr val="dk1"/>
                </a:solidFill>
              </a:rPr>
              <a:t>Update on Previous Items:</a:t>
            </a:r>
            <a:endParaRPr b="1" sz="2400">
              <a:solidFill>
                <a:schemeClr val="dk1"/>
              </a:solidFill>
            </a:endParaRPr>
          </a:p>
          <a:p>
            <a:pPr indent="-381000" lvl="0" marL="342900" rtl="0" algn="l">
              <a:spcBef>
                <a:spcPts val="2000"/>
              </a:spcBef>
              <a:spcAft>
                <a:spcPts val="0"/>
              </a:spcAft>
              <a:buSzPts val="2400"/>
              <a:buChar char="●"/>
            </a:pPr>
            <a:r>
              <a:rPr lang="en-US" sz="2400">
                <a:solidFill>
                  <a:schemeClr val="dk1"/>
                </a:solidFill>
              </a:rPr>
              <a:t>HMIS Advisory Committee Structure</a:t>
            </a:r>
            <a:r>
              <a:rPr lang="en-US" sz="1200">
                <a:solidFill>
                  <a:schemeClr val="dk1"/>
                </a:solidFill>
              </a:rPr>
              <a:t> (10 mins)</a:t>
            </a:r>
            <a:r>
              <a:rPr lang="en-US" sz="2400">
                <a:solidFill>
                  <a:schemeClr val="dk1"/>
                </a:solidFill>
              </a:rPr>
              <a:t> </a:t>
            </a:r>
            <a:endParaRPr sz="2400">
              <a:solidFill>
                <a:schemeClr val="dk1"/>
              </a:solidFill>
            </a:endParaRPr>
          </a:p>
          <a:p>
            <a:pPr indent="-139700" lvl="0" marL="342900" rtl="0" algn="l">
              <a:lnSpc>
                <a:spcPct val="115000"/>
              </a:lnSpc>
              <a:spcBef>
                <a:spcPts val="640"/>
              </a:spcBef>
              <a:spcAft>
                <a:spcPts val="0"/>
              </a:spcAft>
              <a:buClr>
                <a:schemeClr val="dk1"/>
              </a:buClr>
              <a:buSzPts val="3200"/>
              <a:buNone/>
            </a:pPr>
            <a:r>
              <a:t/>
            </a:r>
            <a:endParaRPr/>
          </a:p>
          <a:p>
            <a:pPr indent="-139700" lvl="0" marL="342900" rtl="0" algn="l">
              <a:lnSpc>
                <a:spcPct val="115000"/>
              </a:lnSpc>
              <a:spcBef>
                <a:spcPts val="640"/>
              </a:spcBef>
              <a:spcAft>
                <a:spcPts val="0"/>
              </a:spcAft>
              <a:buClr>
                <a:schemeClr val="dk1"/>
              </a:buClr>
              <a:buSzPts val="3200"/>
              <a:buNone/>
            </a:pPr>
            <a:r>
              <a:t/>
            </a:r>
            <a:endParaRPr/>
          </a:p>
          <a:p>
            <a:pPr indent="0" lvl="0" marL="0" rtl="0" algn="l">
              <a:lnSpc>
                <a:spcPct val="150000"/>
              </a:lnSpc>
              <a:spcBef>
                <a:spcPts val="0"/>
              </a:spcBef>
              <a:spcAft>
                <a:spcPts val="0"/>
              </a:spcAft>
              <a:buNone/>
            </a:pPr>
            <a:r>
              <a:t/>
            </a:r>
            <a:endParaRPr/>
          </a:p>
          <a:p>
            <a:pPr indent="0" lvl="0" marL="342900" rtl="0" algn="r">
              <a:lnSpc>
                <a:spcPct val="150000"/>
              </a:lnSpc>
              <a:spcBef>
                <a:spcPts val="0"/>
              </a:spcBef>
              <a:spcAft>
                <a:spcPts val="0"/>
              </a:spcAft>
              <a:buNone/>
            </a:pPr>
            <a:r>
              <a:rPr lang="en-US" sz="1800" u="sng">
                <a:solidFill>
                  <a:schemeClr val="hlink"/>
                </a:solidFill>
                <a:hlinkClick r:id="rId3"/>
              </a:rPr>
              <a:t>HUD Requirements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1"/>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HMIS Advisory Committee Structure</a:t>
            </a:r>
            <a:endParaRPr b="1" sz="3600"/>
          </a:p>
        </p:txBody>
      </p:sp>
      <p:sp>
        <p:nvSpPr>
          <p:cNvPr id="60" name="Google Shape;60;p11"/>
          <p:cNvSpPr txBox="1"/>
          <p:nvPr>
            <p:ph idx="1" type="body"/>
          </p:nvPr>
        </p:nvSpPr>
        <p:spPr>
          <a:xfrm>
            <a:off x="931500" y="1773600"/>
            <a:ext cx="7506000" cy="4715100"/>
          </a:xfrm>
          <a:prstGeom prst="rect">
            <a:avLst/>
          </a:prstGeom>
          <a:noFill/>
          <a:ln>
            <a:noFill/>
          </a:ln>
        </p:spPr>
        <p:txBody>
          <a:bodyPr anchorCtr="0" anchor="t" bIns="45700" lIns="91425" spcFirstLastPara="1" rIns="91425" wrap="square" tIns="45700">
            <a:noAutofit/>
          </a:bodyPr>
          <a:lstStyle/>
          <a:p>
            <a:pPr indent="-381000" lvl="0" marL="342900" rtl="0" algn="l">
              <a:lnSpc>
                <a:spcPct val="115000"/>
              </a:lnSpc>
              <a:spcBef>
                <a:spcPts val="0"/>
              </a:spcBef>
              <a:spcAft>
                <a:spcPts val="0"/>
              </a:spcAft>
              <a:buSzPts val="2400"/>
              <a:buChar char="●"/>
            </a:pPr>
            <a:r>
              <a:rPr b="1" lang="en-US" sz="2400">
                <a:solidFill>
                  <a:schemeClr val="dk1"/>
                </a:solidFill>
              </a:rPr>
              <a:t>Committee Officers</a:t>
            </a:r>
            <a:endParaRPr b="1" sz="2400">
              <a:solidFill>
                <a:schemeClr val="dk1"/>
              </a:solidFill>
            </a:endParaRPr>
          </a:p>
          <a:p>
            <a:pPr indent="-323850" lvl="1" marL="742950" rtl="0" algn="l">
              <a:lnSpc>
                <a:spcPct val="115000"/>
              </a:lnSpc>
              <a:spcBef>
                <a:spcPts val="1000"/>
              </a:spcBef>
              <a:spcAft>
                <a:spcPts val="0"/>
              </a:spcAft>
              <a:buClr>
                <a:schemeClr val="dk1"/>
              </a:buClr>
              <a:buSzPts val="2400"/>
              <a:buChar char="○"/>
            </a:pPr>
            <a:r>
              <a:rPr lang="en-US" sz="2400">
                <a:solidFill>
                  <a:schemeClr val="dk1"/>
                </a:solidFill>
              </a:rPr>
              <a:t>Nominations</a:t>
            </a:r>
            <a:endParaRPr sz="2400">
              <a:solidFill>
                <a:schemeClr val="dk1"/>
              </a:solidFill>
            </a:endParaRPr>
          </a:p>
          <a:p>
            <a:pPr indent="-381000" lvl="0" marL="342900" rtl="0" algn="l">
              <a:lnSpc>
                <a:spcPct val="115000"/>
              </a:lnSpc>
              <a:spcBef>
                <a:spcPts val="1000"/>
              </a:spcBef>
              <a:spcAft>
                <a:spcPts val="0"/>
              </a:spcAft>
              <a:buClr>
                <a:schemeClr val="dk1"/>
              </a:buClr>
              <a:buSzPts val="2400"/>
              <a:buChar char="●"/>
            </a:pPr>
            <a:r>
              <a:rPr b="1" lang="en-US" sz="2400"/>
              <a:t>Membership requirements</a:t>
            </a:r>
            <a:endParaRPr b="1" sz="2400"/>
          </a:p>
          <a:p>
            <a:pPr indent="-323850" lvl="1" marL="742950" rtl="0" algn="l">
              <a:lnSpc>
                <a:spcPct val="115000"/>
              </a:lnSpc>
              <a:spcBef>
                <a:spcPts val="1000"/>
              </a:spcBef>
              <a:spcAft>
                <a:spcPts val="0"/>
              </a:spcAft>
              <a:buSzPts val="2400"/>
              <a:buChar char="○"/>
            </a:pPr>
            <a:r>
              <a:rPr lang="en-US" sz="2400"/>
              <a:t>Representation by jurisdictions, project types, funding sources</a:t>
            </a:r>
            <a:endParaRPr sz="2400"/>
          </a:p>
          <a:p>
            <a:pPr indent="-381000" lvl="0" marL="342900" rtl="0" algn="l">
              <a:lnSpc>
                <a:spcPct val="115000"/>
              </a:lnSpc>
              <a:spcBef>
                <a:spcPts val="1000"/>
              </a:spcBef>
              <a:spcAft>
                <a:spcPts val="0"/>
              </a:spcAft>
              <a:buSzPts val="2400"/>
              <a:buChar char="●"/>
            </a:pPr>
            <a:r>
              <a:rPr b="1" lang="en-US" sz="2400"/>
              <a:t>Meeting processes </a:t>
            </a:r>
            <a:r>
              <a:rPr lang="en-US" sz="2400"/>
              <a:t>(i.e., Robert Rules of Order)</a:t>
            </a:r>
            <a:endParaRPr sz="2400"/>
          </a:p>
          <a:p>
            <a:pPr indent="-381000" lvl="0" marL="342900" rtl="0" algn="l">
              <a:lnSpc>
                <a:spcPct val="115000"/>
              </a:lnSpc>
              <a:spcBef>
                <a:spcPts val="1000"/>
              </a:spcBef>
              <a:spcAft>
                <a:spcPts val="0"/>
              </a:spcAft>
              <a:buSzPts val="2400"/>
              <a:buChar char="●"/>
            </a:pPr>
            <a:r>
              <a:rPr b="1" lang="en-US" sz="2400"/>
              <a:t>Formal Tasks</a:t>
            </a:r>
            <a:endParaRPr b="1" sz="2400"/>
          </a:p>
          <a:p>
            <a:pPr indent="-323850" lvl="1" marL="742950" rtl="0" algn="l">
              <a:lnSpc>
                <a:spcPct val="115000"/>
              </a:lnSpc>
              <a:spcBef>
                <a:spcPts val="1000"/>
              </a:spcBef>
              <a:spcAft>
                <a:spcPts val="0"/>
              </a:spcAft>
              <a:buSzPts val="2400"/>
              <a:buChar char="○"/>
            </a:pPr>
            <a:r>
              <a:rPr lang="en-US" sz="2400"/>
              <a:t>Evaluation; review new HMIS applications; etc.</a:t>
            </a:r>
            <a:endParaRPr sz="2400"/>
          </a:p>
          <a:p>
            <a:pPr indent="0" lvl="0" marL="342900" rtl="0" algn="l">
              <a:lnSpc>
                <a:spcPct val="115000"/>
              </a:lnSpc>
              <a:spcBef>
                <a:spcPts val="1000"/>
              </a:spcBef>
              <a:spcAft>
                <a:spcPts val="1000"/>
              </a:spcAft>
              <a:buNone/>
            </a:pPr>
            <a:r>
              <a:t/>
            </a:r>
            <a:endParaRPr b="1" sz="2400"/>
          </a:p>
        </p:txBody>
      </p:sp>
      <p:sp>
        <p:nvSpPr>
          <p:cNvPr id="61" name="Google Shape;61;p11"/>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2"/>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HMIS Participation Requirements</a:t>
            </a:r>
            <a:endParaRPr b="1" sz="3600">
              <a:solidFill>
                <a:srgbClr val="002060"/>
              </a:solidFill>
              <a:latin typeface="Cabin"/>
              <a:ea typeface="Cabin"/>
              <a:cs typeface="Cabin"/>
              <a:sym typeface="Cabin"/>
            </a:endParaRPr>
          </a:p>
          <a:p>
            <a:pPr indent="0" lvl="0" marL="0" marR="0" rtl="0" algn="ctr">
              <a:lnSpc>
                <a:spcPct val="100000"/>
              </a:lnSpc>
              <a:spcBef>
                <a:spcPts val="0"/>
              </a:spcBef>
              <a:spcAft>
                <a:spcPts val="0"/>
              </a:spcAft>
              <a:buClr>
                <a:schemeClr val="dk1"/>
              </a:buClr>
              <a:buSzPts val="3959"/>
              <a:buFont typeface="Calibri"/>
              <a:buNone/>
            </a:pPr>
            <a:r>
              <a:rPr b="1" lang="en-US" sz="2400">
                <a:solidFill>
                  <a:srgbClr val="002060"/>
                </a:solidFill>
                <a:latin typeface="Cabin"/>
                <a:ea typeface="Cabin"/>
                <a:cs typeface="Cabin"/>
                <a:sym typeface="Cabin"/>
              </a:rPr>
              <a:t>(was </a:t>
            </a:r>
            <a:r>
              <a:rPr b="1" lang="en-US" sz="2400">
                <a:solidFill>
                  <a:srgbClr val="002060"/>
                </a:solidFill>
                <a:latin typeface="Cabin"/>
                <a:ea typeface="Cabin"/>
                <a:cs typeface="Cabin"/>
                <a:sym typeface="Cabin"/>
              </a:rPr>
              <a:t>HMIS Inclusion/Exclusion Policy)</a:t>
            </a:r>
            <a:endParaRPr b="1" sz="2400"/>
          </a:p>
        </p:txBody>
      </p:sp>
      <p:sp>
        <p:nvSpPr>
          <p:cNvPr id="67" name="Google Shape;67;p12"/>
          <p:cNvSpPr txBox="1"/>
          <p:nvPr>
            <p:ph idx="1" type="body"/>
          </p:nvPr>
        </p:nvSpPr>
        <p:spPr>
          <a:xfrm>
            <a:off x="931500" y="1962600"/>
            <a:ext cx="7506000" cy="4526100"/>
          </a:xfrm>
          <a:prstGeom prst="rect">
            <a:avLst/>
          </a:prstGeom>
          <a:noFill/>
          <a:ln>
            <a:noFill/>
          </a:ln>
        </p:spPr>
        <p:txBody>
          <a:bodyPr anchorCtr="0" anchor="t" bIns="45700" lIns="91425" spcFirstLastPara="1" rIns="91425" wrap="square" tIns="45700">
            <a:noAutofit/>
          </a:bodyPr>
          <a:lstStyle/>
          <a:p>
            <a:pPr indent="-381000" lvl="0" marL="342900" rtl="0" algn="l">
              <a:lnSpc>
                <a:spcPct val="115000"/>
              </a:lnSpc>
              <a:spcBef>
                <a:spcPts val="0"/>
              </a:spcBef>
              <a:spcAft>
                <a:spcPts val="0"/>
              </a:spcAft>
              <a:buSzPts val="2400"/>
              <a:buChar char="●"/>
            </a:pPr>
            <a:r>
              <a:rPr lang="en-US" sz="2400"/>
              <a:t>Review HMIS Participation Requirements</a:t>
            </a:r>
            <a:endParaRPr sz="2400"/>
          </a:p>
          <a:p>
            <a:pPr indent="-381000" lvl="0" marL="342900" rtl="0" algn="l">
              <a:lnSpc>
                <a:spcPct val="115000"/>
              </a:lnSpc>
              <a:spcBef>
                <a:spcPts val="1000"/>
              </a:spcBef>
              <a:spcAft>
                <a:spcPts val="0"/>
              </a:spcAft>
              <a:buSzPts val="2400"/>
              <a:buChar char="●"/>
            </a:pPr>
            <a:r>
              <a:rPr lang="en-US" sz="2400"/>
              <a:t>Develop Application Process</a:t>
            </a:r>
            <a:endParaRPr sz="2400"/>
          </a:p>
          <a:p>
            <a:pPr indent="-323850" lvl="1" marL="742950" rtl="0" algn="l">
              <a:lnSpc>
                <a:spcPct val="115000"/>
              </a:lnSpc>
              <a:spcBef>
                <a:spcPts val="1000"/>
              </a:spcBef>
              <a:spcAft>
                <a:spcPts val="0"/>
              </a:spcAft>
              <a:buSzPts val="2400"/>
              <a:buChar char="○"/>
            </a:pPr>
            <a:r>
              <a:rPr lang="en-US" sz="2400"/>
              <a:t>Preliminary Interview</a:t>
            </a:r>
            <a:endParaRPr sz="2400"/>
          </a:p>
          <a:p>
            <a:pPr indent="-323850" lvl="1" marL="742950" rtl="0" algn="l">
              <a:lnSpc>
                <a:spcPct val="115000"/>
              </a:lnSpc>
              <a:spcBef>
                <a:spcPts val="1000"/>
              </a:spcBef>
              <a:spcAft>
                <a:spcPts val="0"/>
              </a:spcAft>
              <a:buSzPts val="2400"/>
              <a:buChar char="○"/>
            </a:pPr>
            <a:r>
              <a:rPr lang="en-US" sz="2400"/>
              <a:t>Role of the HMIS Advisory Committee</a:t>
            </a:r>
            <a:endParaRPr sz="2400"/>
          </a:p>
          <a:p>
            <a:pPr indent="-381000" lvl="0" marL="342900" rtl="0" algn="l">
              <a:lnSpc>
                <a:spcPct val="115000"/>
              </a:lnSpc>
              <a:spcBef>
                <a:spcPts val="1000"/>
              </a:spcBef>
              <a:spcAft>
                <a:spcPts val="0"/>
              </a:spcAft>
              <a:buSzPts val="2400"/>
              <a:buChar char="●"/>
            </a:pPr>
            <a:r>
              <a:rPr lang="en-US" sz="2400"/>
              <a:t>Review Appeal Process</a:t>
            </a:r>
            <a:endParaRPr sz="2400"/>
          </a:p>
          <a:p>
            <a:pPr indent="0" lvl="0" marL="342900" rtl="0" algn="l">
              <a:lnSpc>
                <a:spcPct val="115000"/>
              </a:lnSpc>
              <a:spcBef>
                <a:spcPts val="1000"/>
              </a:spcBef>
              <a:spcAft>
                <a:spcPts val="1000"/>
              </a:spcAft>
              <a:buNone/>
            </a:pPr>
            <a:r>
              <a:t/>
            </a:r>
            <a:endParaRPr sz="2400">
              <a:solidFill>
                <a:schemeClr val="dk1"/>
              </a:solidFill>
            </a:endParaRPr>
          </a:p>
        </p:txBody>
      </p:sp>
      <p:sp>
        <p:nvSpPr>
          <p:cNvPr id="68" name="Google Shape;68;p12"/>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3"/>
          <p:cNvSpPr txBox="1"/>
          <p:nvPr>
            <p:ph type="title"/>
          </p:nvPr>
        </p:nvSpPr>
        <p:spPr>
          <a:xfrm>
            <a:off x="107300" y="1146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solidFill>
                  <a:srgbClr val="002060"/>
                </a:solidFill>
                <a:latin typeface="Cabin"/>
                <a:ea typeface="Cabin"/>
                <a:cs typeface="Cabin"/>
                <a:sym typeface="Cabin"/>
              </a:rPr>
              <a:t>Official HUD Reports</a:t>
            </a:r>
            <a:endParaRPr b="1" sz="3600"/>
          </a:p>
        </p:txBody>
      </p:sp>
      <p:sp>
        <p:nvSpPr>
          <p:cNvPr id="74" name="Google Shape;74;p13"/>
          <p:cNvSpPr txBox="1"/>
          <p:nvPr>
            <p:ph idx="1" type="body"/>
          </p:nvPr>
        </p:nvSpPr>
        <p:spPr>
          <a:xfrm>
            <a:off x="1028025" y="1257700"/>
            <a:ext cx="7658700" cy="48687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400">
                <a:solidFill>
                  <a:schemeClr val="dk1"/>
                </a:solidFill>
              </a:rPr>
              <a:t>Next Due Date for Submission:</a:t>
            </a:r>
            <a:endParaRPr b="1" sz="2400"/>
          </a:p>
          <a:p>
            <a:pPr indent="0" lvl="0" marL="0" rtl="0" algn="l">
              <a:spcBef>
                <a:spcPts val="640"/>
              </a:spcBef>
              <a:spcAft>
                <a:spcPts val="0"/>
              </a:spcAft>
              <a:buClr>
                <a:schemeClr val="dk1"/>
              </a:buClr>
              <a:buSzPts val="3200"/>
              <a:buNone/>
            </a:pPr>
            <a:r>
              <a:t/>
            </a:r>
            <a:endParaRPr sz="2400"/>
          </a:p>
          <a:p>
            <a:pPr indent="-381000" lvl="0" marL="342900" rtl="0" algn="l">
              <a:lnSpc>
                <a:spcPct val="150000"/>
              </a:lnSpc>
              <a:spcBef>
                <a:spcPts val="560"/>
              </a:spcBef>
              <a:spcAft>
                <a:spcPts val="0"/>
              </a:spcAft>
              <a:buSzPts val="2400"/>
              <a:buChar char="●"/>
            </a:pPr>
            <a:r>
              <a:rPr b="1" lang="en-US" sz="2400" u="sng">
                <a:solidFill>
                  <a:schemeClr val="hlink"/>
                </a:solidFill>
                <a:hlinkClick r:id="rId3"/>
              </a:rPr>
              <a:t>System Performance Measures (SysPM)</a:t>
            </a:r>
            <a:r>
              <a:rPr b="1" lang="en-US" sz="2400"/>
              <a:t>:  due by February 28, 2020 @ 8p.m.</a:t>
            </a:r>
            <a:endParaRPr b="1" sz="2400"/>
          </a:p>
          <a:p>
            <a:pPr indent="-381000" lvl="0" marL="342900" rtl="0" algn="l">
              <a:lnSpc>
                <a:spcPct val="150000"/>
              </a:lnSpc>
              <a:spcBef>
                <a:spcPts val="560"/>
              </a:spcBef>
              <a:spcAft>
                <a:spcPts val="0"/>
              </a:spcAft>
              <a:buSzPts val="2400"/>
              <a:buChar char="●"/>
            </a:pPr>
            <a:r>
              <a:rPr b="1" lang="en-US" sz="2400" u="sng">
                <a:solidFill>
                  <a:schemeClr val="hlink"/>
                </a:solidFill>
                <a:hlinkClick r:id="rId4"/>
              </a:rPr>
              <a:t>Point-In-Time (PIT)</a:t>
            </a:r>
            <a:r>
              <a:rPr b="1" lang="en-US" sz="2400">
                <a:solidFill>
                  <a:schemeClr val="dk1"/>
                </a:solidFill>
              </a:rPr>
              <a:t>: due by April 30, 2020</a:t>
            </a:r>
            <a:endParaRPr b="1" sz="2400">
              <a:solidFill>
                <a:schemeClr val="dk1"/>
              </a:solidFill>
            </a:endParaRPr>
          </a:p>
          <a:p>
            <a:pPr indent="-381000" lvl="0" marL="342900" rtl="0" algn="l">
              <a:lnSpc>
                <a:spcPct val="150000"/>
              </a:lnSpc>
              <a:spcBef>
                <a:spcPts val="560"/>
              </a:spcBef>
              <a:spcAft>
                <a:spcPts val="0"/>
              </a:spcAft>
              <a:buSzPts val="2400"/>
              <a:buChar char="●"/>
            </a:pPr>
            <a:r>
              <a:rPr b="1" lang="en-US" sz="2400" u="sng">
                <a:solidFill>
                  <a:schemeClr val="hlink"/>
                </a:solidFill>
                <a:hlinkClick r:id="rId5"/>
              </a:rPr>
              <a:t>Housing Inventory Count (HIC)</a:t>
            </a:r>
            <a:r>
              <a:rPr b="1" lang="en-US" sz="2400">
                <a:solidFill>
                  <a:schemeClr val="dk1"/>
                </a:solidFill>
              </a:rPr>
              <a:t>: due by April 30, 2020</a:t>
            </a:r>
            <a:endParaRPr b="1" sz="24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4"/>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b="1" lang="en-US" sz="3600">
                <a:solidFill>
                  <a:srgbClr val="002060"/>
                </a:solidFill>
                <a:latin typeface="Cabin"/>
                <a:ea typeface="Cabin"/>
                <a:cs typeface="Cabin"/>
                <a:sym typeface="Cabin"/>
              </a:rPr>
              <a:t>SPM Validation with Providers</a:t>
            </a:r>
            <a:endParaRPr b="1" sz="3600">
              <a:solidFill>
                <a:srgbClr val="002060"/>
              </a:solidFill>
              <a:latin typeface="Cabin"/>
              <a:ea typeface="Cabin"/>
              <a:cs typeface="Cabin"/>
              <a:sym typeface="Cabin"/>
            </a:endParaRPr>
          </a:p>
        </p:txBody>
      </p:sp>
      <p:sp>
        <p:nvSpPr>
          <p:cNvPr id="80" name="Google Shape;80;p14"/>
          <p:cNvSpPr txBox="1"/>
          <p:nvPr>
            <p:ph idx="1" type="body"/>
          </p:nvPr>
        </p:nvSpPr>
        <p:spPr>
          <a:xfrm>
            <a:off x="457200" y="1600200"/>
            <a:ext cx="8229600" cy="4526100"/>
          </a:xfrm>
          <a:prstGeom prst="rect">
            <a:avLst/>
          </a:prstGeom>
        </p:spPr>
        <p:txBody>
          <a:bodyPr anchorCtr="0" anchor="t" bIns="45700" lIns="91425" spcFirstLastPara="1" rIns="91425" wrap="square" tIns="45700">
            <a:noAutofit/>
          </a:bodyPr>
          <a:lstStyle/>
          <a:p>
            <a:pPr indent="-342900" lvl="0" marL="457200" rtl="0" algn="l">
              <a:lnSpc>
                <a:spcPct val="100000"/>
              </a:lnSpc>
              <a:spcBef>
                <a:spcPts val="360"/>
              </a:spcBef>
              <a:spcAft>
                <a:spcPts val="0"/>
              </a:spcAft>
              <a:buSzPts val="1800"/>
              <a:buChar char="●"/>
            </a:pPr>
            <a:r>
              <a:rPr lang="en-US" sz="2400"/>
              <a:t>Communications about how to review project data quality and time-frame in which to issue corrections sent to relevant Agency Liaisons on Dec. 31st</a:t>
            </a:r>
            <a:endParaRPr sz="2400"/>
          </a:p>
          <a:p>
            <a:pPr indent="0" lvl="0" marL="457200" rtl="0" algn="l">
              <a:lnSpc>
                <a:spcPct val="100000"/>
              </a:lnSpc>
              <a:spcBef>
                <a:spcPts val="360"/>
              </a:spcBef>
              <a:spcAft>
                <a:spcPts val="0"/>
              </a:spcAft>
              <a:buNone/>
            </a:pPr>
            <a:r>
              <a:t/>
            </a:r>
            <a:endParaRPr sz="1200">
              <a:solidFill>
                <a:schemeClr val="dk1"/>
              </a:solidFill>
            </a:endParaRPr>
          </a:p>
          <a:p>
            <a:pPr indent="-381000" lvl="1" marL="914400" rtl="0" algn="l">
              <a:lnSpc>
                <a:spcPct val="100000"/>
              </a:lnSpc>
              <a:spcBef>
                <a:spcPts val="360"/>
              </a:spcBef>
              <a:spcAft>
                <a:spcPts val="0"/>
              </a:spcAft>
              <a:buClr>
                <a:schemeClr val="dk1"/>
              </a:buClr>
              <a:buSzPts val="2400"/>
              <a:buChar char="○"/>
            </a:pPr>
            <a:r>
              <a:rPr lang="en-US" sz="2400">
                <a:solidFill>
                  <a:schemeClr val="dk1"/>
                </a:solidFill>
              </a:rPr>
              <a:t>Specific focus on making sure enrolled clients are active and up-to-date in the project</a:t>
            </a:r>
            <a:endParaRPr sz="2400">
              <a:solidFill>
                <a:schemeClr val="dk1"/>
              </a:solidFill>
            </a:endParaRPr>
          </a:p>
          <a:p>
            <a:pPr indent="0" lvl="0" marL="457200" rtl="0" algn="l">
              <a:lnSpc>
                <a:spcPct val="100000"/>
              </a:lnSpc>
              <a:spcBef>
                <a:spcPts val="360"/>
              </a:spcBef>
              <a:spcAft>
                <a:spcPts val="0"/>
              </a:spcAft>
              <a:buNone/>
            </a:pPr>
            <a:r>
              <a:t/>
            </a:r>
            <a:endParaRPr sz="2400">
              <a:solidFill>
                <a:schemeClr val="dk1"/>
              </a:solidFill>
            </a:endParaRPr>
          </a:p>
          <a:p>
            <a:pPr indent="-342900" lvl="0" marL="457200" rtl="0" algn="l">
              <a:lnSpc>
                <a:spcPct val="100000"/>
              </a:lnSpc>
              <a:spcBef>
                <a:spcPts val="360"/>
              </a:spcBef>
              <a:spcAft>
                <a:spcPts val="0"/>
              </a:spcAft>
              <a:buSzPts val="1800"/>
              <a:buChar char="●"/>
            </a:pPr>
            <a:r>
              <a:rPr lang="en-US" sz="2400">
                <a:solidFill>
                  <a:schemeClr val="dk1"/>
                </a:solidFill>
              </a:rPr>
              <a:t>Date that final review of project-level data will be complete: January 31st</a:t>
            </a:r>
            <a:endParaRPr sz="2400">
              <a:solidFill>
                <a:schemeClr val="dk1"/>
              </a:solidFill>
            </a:endParaRPr>
          </a:p>
          <a:p>
            <a:pPr indent="0" lvl="0" marL="457200" rtl="0" algn="l">
              <a:lnSpc>
                <a:spcPct val="100000"/>
              </a:lnSpc>
              <a:spcBef>
                <a:spcPts val="360"/>
              </a:spcBef>
              <a:spcAft>
                <a:spcPts val="0"/>
              </a:spcAft>
              <a:buNone/>
            </a:pPr>
            <a:r>
              <a:t/>
            </a:r>
            <a:endParaRPr sz="2400">
              <a:solidFill>
                <a:schemeClr val="dk1"/>
              </a:solidFill>
            </a:endParaRPr>
          </a:p>
          <a:p>
            <a:pPr indent="-342900" lvl="0" marL="457200" rtl="0" algn="l">
              <a:lnSpc>
                <a:spcPct val="100000"/>
              </a:lnSpc>
              <a:spcBef>
                <a:spcPts val="360"/>
              </a:spcBef>
              <a:spcAft>
                <a:spcPts val="0"/>
              </a:spcAft>
              <a:buSzPts val="1800"/>
              <a:buChar char="●"/>
            </a:pPr>
            <a:r>
              <a:rPr lang="en-US" sz="2400">
                <a:solidFill>
                  <a:schemeClr val="dk1"/>
                </a:solidFill>
              </a:rPr>
              <a:t>Final submission of SPM data to HUD: February 28th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5"/>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86" name="Google Shape;86;p15"/>
          <p:cNvSpPr txBox="1"/>
          <p:nvPr>
            <p:ph idx="1" type="body"/>
          </p:nvPr>
        </p:nvSpPr>
        <p:spPr>
          <a:xfrm>
            <a:off x="457200" y="1600200"/>
            <a:ext cx="82296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pic>
        <p:nvPicPr>
          <p:cNvPr id="87" name="Google Shape;87;p15"/>
          <p:cNvPicPr preferRelativeResize="0"/>
          <p:nvPr/>
        </p:nvPicPr>
        <p:blipFill>
          <a:blip r:embed="rId3">
            <a:alphaModFix/>
          </a:blip>
          <a:stretch>
            <a:fillRect/>
          </a:stretch>
        </p:blipFill>
        <p:spPr>
          <a:xfrm>
            <a:off x="0" y="274646"/>
            <a:ext cx="9144000" cy="614200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018_HMIS PowerPoint 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