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3"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6858000" cx="9144000"/>
  <p:notesSz cx="6858000" cy="9144000"/>
  <p:embeddedFontLst>
    <p:embeddedFont>
      <p:font typeface="Cabin"/>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font" Target="fonts/Cabin-bold.fntdata"/><Relationship Id="rId10" Type="http://schemas.openxmlformats.org/officeDocument/2006/relationships/slide" Target="slides/slide5.xml"/><Relationship Id="rId21" Type="http://schemas.openxmlformats.org/officeDocument/2006/relationships/font" Target="fonts/Cabin-regular.fntdata"/><Relationship Id="rId13" Type="http://schemas.openxmlformats.org/officeDocument/2006/relationships/slide" Target="slides/slide8.xml"/><Relationship Id="rId24" Type="http://schemas.openxmlformats.org/officeDocument/2006/relationships/font" Target="fonts/Cabin-boldItalic.fntdata"/><Relationship Id="rId12" Type="http://schemas.openxmlformats.org/officeDocument/2006/relationships/slide" Target="slides/slide7.xml"/><Relationship Id="rId23" Type="http://schemas.openxmlformats.org/officeDocument/2006/relationships/font" Target="fonts/Cabin-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 name="Shape 31"/>
        <p:cNvGrpSpPr/>
        <p:nvPr/>
      </p:nvGrpSpPr>
      <p:grpSpPr>
        <a:xfrm>
          <a:off x="0" y="0"/>
          <a:ext cx="0" cy="0"/>
          <a:chOff x="0" y="0"/>
          <a:chExt cx="0" cy="0"/>
        </a:xfrm>
      </p:grpSpPr>
      <p:sp>
        <p:nvSpPr>
          <p:cNvPr id="32" name="Google Shape;32;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9" name="Shape 89"/>
        <p:cNvGrpSpPr/>
        <p:nvPr/>
      </p:nvGrpSpPr>
      <p:grpSpPr>
        <a:xfrm>
          <a:off x="0" y="0"/>
          <a:ext cx="0" cy="0"/>
          <a:chOff x="0" y="0"/>
          <a:chExt cx="0" cy="0"/>
        </a:xfrm>
      </p:grpSpPr>
      <p:sp>
        <p:nvSpPr>
          <p:cNvPr id="90" name="Google Shape;90;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US">
                <a:solidFill>
                  <a:schemeClr val="dk1"/>
                </a:solidFill>
              </a:rPr>
              <a:t>Meeting’s Objective:  to practice using the SPM data points to raise questions about short- and long-term trends and needed course corrections throughout the year.</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Action suggestion:  HOMEWORK  ASSIGNMENT: select one of the SPM Videos to watch before the next HAC mtg for discussion.</a:t>
            </a:r>
            <a:endParaRPr b="1">
              <a:solidFill>
                <a:schemeClr val="dk1"/>
              </a:solidFill>
            </a:endParaRPr>
          </a:p>
          <a:p>
            <a:pPr indent="0" lvl="0" marL="0" rtl="0" algn="l">
              <a:spcBef>
                <a:spcPts val="0"/>
              </a:spcBef>
              <a:spcAft>
                <a:spcPts val="0"/>
              </a:spcAft>
              <a:buNone/>
            </a:pPr>
            <a:r>
              <a:t/>
            </a:r>
            <a:endParaRPr/>
          </a:p>
        </p:txBody>
      </p:sp>
      <p:sp>
        <p:nvSpPr>
          <p:cNvPr id="91" name="Google Shape;91;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5" name="Shape 95"/>
        <p:cNvGrpSpPr/>
        <p:nvPr/>
      </p:nvGrpSpPr>
      <p:grpSpPr>
        <a:xfrm>
          <a:off x="0" y="0"/>
          <a:ext cx="0" cy="0"/>
          <a:chOff x="0" y="0"/>
          <a:chExt cx="0" cy="0"/>
        </a:xfrm>
      </p:grpSpPr>
      <p:sp>
        <p:nvSpPr>
          <p:cNvPr id="96" name="Google Shape;96;g52b091bc77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52b091bc7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US">
                <a:solidFill>
                  <a:schemeClr val="dk1"/>
                </a:solidFill>
              </a:rPr>
              <a:t>Meeting’s Objective:  to promote and practice the use of a meaningful story narrative to help understand and disseminate SPM data.</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Action suggestion:  HOMEWORK ASSIGNMENT:  How many of the SPM data point can you track using the FL-507 Community Dashboard?  How would that work? </a:t>
            </a:r>
            <a:endParaRPr b="1">
              <a:solidFill>
                <a:schemeClr val="dk1"/>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2" name="Shape 102"/>
        <p:cNvGrpSpPr/>
        <p:nvPr/>
      </p:nvGrpSpPr>
      <p:grpSpPr>
        <a:xfrm>
          <a:off x="0" y="0"/>
          <a:ext cx="0" cy="0"/>
          <a:chOff x="0" y="0"/>
          <a:chExt cx="0" cy="0"/>
        </a:xfrm>
      </p:grpSpPr>
      <p:sp>
        <p:nvSpPr>
          <p:cNvPr id="103" name="Google Shape;103;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US">
                <a:solidFill>
                  <a:schemeClr val="dk1"/>
                </a:solidFill>
              </a:rPr>
              <a:t>Meeting’s Objective:  to promote the use of the HMIS web site as the “go to resource” for learning about and interacting with the HMIS Lead Agency for the FL-507</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None/>
            </a:pPr>
            <a:r>
              <a:rPr b="1" lang="en-US">
                <a:solidFill>
                  <a:schemeClr val="dk1"/>
                </a:solidFill>
              </a:rPr>
              <a:t>Action suggestion:  request that meeting attendees submit one suggestion and/or comment (using the [SUPPORT] button) either:</a:t>
            </a:r>
            <a:endParaRPr b="1">
              <a:solidFill>
                <a:schemeClr val="dk1"/>
              </a:solidFill>
            </a:endParaRPr>
          </a:p>
          <a:p>
            <a:pPr indent="-298450" lvl="0" marL="457200" rtl="0" algn="l">
              <a:spcBef>
                <a:spcPts val="0"/>
              </a:spcBef>
              <a:spcAft>
                <a:spcPts val="0"/>
              </a:spcAft>
              <a:buClr>
                <a:schemeClr val="dk1"/>
              </a:buClr>
              <a:buSzPts val="1100"/>
              <a:buAutoNum type="alphaLcParenR"/>
            </a:pPr>
            <a:r>
              <a:rPr b="1" lang="en-US">
                <a:solidFill>
                  <a:schemeClr val="dk1"/>
                </a:solidFill>
              </a:rPr>
              <a:t>about something that you liked and found useful from the web site or </a:t>
            </a:r>
            <a:endParaRPr b="1">
              <a:solidFill>
                <a:schemeClr val="dk1"/>
              </a:solidFill>
            </a:endParaRPr>
          </a:p>
          <a:p>
            <a:pPr indent="-298450" lvl="0" marL="457200" rtl="0" algn="l">
              <a:spcBef>
                <a:spcPts val="0"/>
              </a:spcBef>
              <a:spcAft>
                <a:spcPts val="0"/>
              </a:spcAft>
              <a:buClr>
                <a:schemeClr val="dk1"/>
              </a:buClr>
              <a:buSzPts val="1100"/>
              <a:buAutoNum type="alphaLcParenR"/>
            </a:pPr>
            <a:r>
              <a:rPr b="1" lang="en-US">
                <a:solidFill>
                  <a:schemeClr val="dk1"/>
                </a:solidFill>
              </a:rPr>
              <a:t>about something that you don’t understand and couldn’t easily find on the web site</a:t>
            </a:r>
            <a:endParaRPr b="1">
              <a:solidFill>
                <a:schemeClr val="dk1"/>
              </a:solidFill>
            </a:endParaRPr>
          </a:p>
        </p:txBody>
      </p:sp>
      <p:sp>
        <p:nvSpPr>
          <p:cNvPr id="104" name="Google Shape;104;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9" name="Shape 109"/>
        <p:cNvGrpSpPr/>
        <p:nvPr/>
      </p:nvGrpSpPr>
      <p:grpSpPr>
        <a:xfrm>
          <a:off x="0" y="0"/>
          <a:ext cx="0" cy="0"/>
          <a:chOff x="0" y="0"/>
          <a:chExt cx="0" cy="0"/>
        </a:xfrm>
      </p:grpSpPr>
      <p:sp>
        <p:nvSpPr>
          <p:cNvPr id="110" name="Google Shape;110;g52932e373e_1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US">
                <a:solidFill>
                  <a:schemeClr val="dk1"/>
                </a:solidFill>
              </a:rPr>
              <a:t>Meeting’s Objective:  to present the Software Review process as an official requirement which takes time and effort to understand how the functional requirements of HMIS are implemented in difference software.  Today we want to begin gathering feedback and input from current HMIS users.</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Action suggestion:  Ask the participants to submit their input via the [SUPPORT] (maybe also add “Software Review” a topic option in ZenDesk?) or by completing Angel’s paper survey.</a:t>
            </a:r>
            <a:endParaRPr b="1"/>
          </a:p>
        </p:txBody>
      </p:sp>
      <p:sp>
        <p:nvSpPr>
          <p:cNvPr id="111" name="Google Shape;111;g52932e373e_1_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5" name="Shape 115"/>
        <p:cNvGrpSpPr/>
        <p:nvPr/>
      </p:nvGrpSpPr>
      <p:grpSpPr>
        <a:xfrm>
          <a:off x="0" y="0"/>
          <a:ext cx="0" cy="0"/>
          <a:chOff x="0" y="0"/>
          <a:chExt cx="0" cy="0"/>
        </a:xfrm>
      </p:grpSpPr>
      <p:sp>
        <p:nvSpPr>
          <p:cNvPr id="116" name="Google Shape;116;g52932e373e_1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g52932e373e_1_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1" name="Shape 121"/>
        <p:cNvGrpSpPr/>
        <p:nvPr/>
      </p:nvGrpSpPr>
      <p:grpSpPr>
        <a:xfrm>
          <a:off x="0" y="0"/>
          <a:ext cx="0" cy="0"/>
          <a:chOff x="0" y="0"/>
          <a:chExt cx="0" cy="0"/>
        </a:xfrm>
      </p:grpSpPr>
      <p:sp>
        <p:nvSpPr>
          <p:cNvPr id="122" name="Google Shape;122;g52b091bc77_4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52b091bc77_4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7" name="Shape 37"/>
        <p:cNvGrpSpPr/>
        <p:nvPr/>
      </p:nvGrpSpPr>
      <p:grpSpPr>
        <a:xfrm>
          <a:off x="0" y="0"/>
          <a:ext cx="0" cy="0"/>
          <a:chOff x="0" y="0"/>
          <a:chExt cx="0" cy="0"/>
        </a:xfrm>
      </p:grpSpPr>
      <p:sp>
        <p:nvSpPr>
          <p:cNvPr id="38" name="Google Shape;3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3" name="Shape 43"/>
        <p:cNvGrpSpPr/>
        <p:nvPr/>
      </p:nvGrpSpPr>
      <p:grpSpPr>
        <a:xfrm>
          <a:off x="0" y="0"/>
          <a:ext cx="0" cy="0"/>
          <a:chOff x="0" y="0"/>
          <a:chExt cx="0" cy="0"/>
        </a:xfrm>
      </p:grpSpPr>
      <p:sp>
        <p:nvSpPr>
          <p:cNvPr id="44" name="Google Shape;44;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9" name="Shape 49"/>
        <p:cNvGrpSpPr/>
        <p:nvPr/>
      </p:nvGrpSpPr>
      <p:grpSpPr>
        <a:xfrm>
          <a:off x="0" y="0"/>
          <a:ext cx="0" cy="0"/>
          <a:chOff x="0" y="0"/>
          <a:chExt cx="0" cy="0"/>
        </a:xfrm>
      </p:grpSpPr>
      <p:sp>
        <p:nvSpPr>
          <p:cNvPr id="50" name="Google Shape;50;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US"/>
              <a:t>Meeting Objective:  introduce topics for today’s 15 minutes time for this SECTION (HMIS Policy &amp; Procedures)</a:t>
            </a:r>
            <a:endParaRPr b="1"/>
          </a:p>
        </p:txBody>
      </p:sp>
      <p:sp>
        <p:nvSpPr>
          <p:cNvPr id="51" name="Google Shape;51;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5" name="Shape 55"/>
        <p:cNvGrpSpPr/>
        <p:nvPr/>
      </p:nvGrpSpPr>
      <p:grpSpPr>
        <a:xfrm>
          <a:off x="0" y="0"/>
          <a:ext cx="0" cy="0"/>
          <a:chOff x="0" y="0"/>
          <a:chExt cx="0" cy="0"/>
        </a:xfrm>
      </p:grpSpPr>
      <p:sp>
        <p:nvSpPr>
          <p:cNvPr id="56" name="Google Shape;56;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US">
                <a:solidFill>
                  <a:schemeClr val="dk1"/>
                </a:solidFill>
              </a:rPr>
              <a:t>Meeting’s Objective:  Information and prep for future discussions</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None/>
            </a:pPr>
            <a:r>
              <a:rPr b="1" lang="en-US">
                <a:solidFill>
                  <a:schemeClr val="dk1"/>
                </a:solidFill>
              </a:rPr>
              <a:t>Action suggestion:  ???</a:t>
            </a:r>
            <a:endParaRPr b="1">
              <a:solidFill>
                <a:schemeClr val="dk1"/>
              </a:solidFill>
            </a:endParaRPr>
          </a:p>
          <a:p>
            <a:pPr indent="0" lvl="0" marL="0" rtl="0" algn="l">
              <a:spcBef>
                <a:spcPts val="0"/>
              </a:spcBef>
              <a:spcAft>
                <a:spcPts val="0"/>
              </a:spcAft>
              <a:buClr>
                <a:schemeClr val="dk1"/>
              </a:buClr>
              <a:buSzPts val="1100"/>
              <a:buFont typeface="Arial"/>
              <a:buNone/>
            </a:pPr>
            <a:r>
              <a:t/>
            </a:r>
            <a:endParaRPr b="1">
              <a:solidFill>
                <a:schemeClr val="dk1"/>
              </a:solidFill>
            </a:endParaRPr>
          </a:p>
          <a:p>
            <a:pPr indent="0" lvl="0" marL="0" rtl="0" algn="l">
              <a:spcBef>
                <a:spcPts val="0"/>
              </a:spcBef>
              <a:spcAft>
                <a:spcPts val="0"/>
              </a:spcAft>
              <a:buNone/>
            </a:pPr>
            <a:r>
              <a:rPr lang="en-US"/>
              <a:t>All of us play important roles in the CoC efforts to end homelessness.  The primary function and objective of HMIS is to systematically document the work of defined projects with specific populations to improve their housing situation.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The responsibilities of the HMIS Advisory Committee is to understand the necessary requirements and guide and monitor their effective and successful implementation, including:</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a) to develop appropriate and effective operational policies and procedures, </a:t>
            </a:r>
            <a:endParaRPr/>
          </a:p>
          <a:p>
            <a:pPr indent="0" lvl="0" marL="0" rtl="0" algn="l">
              <a:spcBef>
                <a:spcPts val="0"/>
              </a:spcBef>
              <a:spcAft>
                <a:spcPts val="0"/>
              </a:spcAft>
              <a:buNone/>
            </a:pPr>
            <a:r>
              <a:rPr lang="en-US"/>
              <a:t>b) to help identify different training and support needs for different audiences (Users, Agency Admins, Executive Directors, Board Members, Funders, and the media and general public), </a:t>
            </a:r>
            <a:endParaRPr/>
          </a:p>
          <a:p>
            <a:pPr indent="0" lvl="0" marL="0" rtl="0" algn="l">
              <a:spcBef>
                <a:spcPts val="0"/>
              </a:spcBef>
              <a:spcAft>
                <a:spcPts val="0"/>
              </a:spcAft>
              <a:buNone/>
            </a:pPr>
            <a:r>
              <a:rPr lang="en-US"/>
              <a:t>c) to improve the understanding and use of HMIS data, especially as presented in Official HUD Reports</a:t>
            </a:r>
            <a:endParaRPr/>
          </a:p>
          <a:p>
            <a:pPr indent="0" lvl="0" marL="0" rtl="0" algn="l">
              <a:spcBef>
                <a:spcPts val="0"/>
              </a:spcBef>
              <a:spcAft>
                <a:spcPts val="0"/>
              </a:spcAft>
              <a:buNone/>
            </a:pPr>
            <a:r>
              <a:rPr lang="en-US"/>
              <a:t>d) to promote the </a:t>
            </a:r>
            <a:r>
              <a:rPr lang="en-US"/>
              <a:t>practice</a:t>
            </a:r>
            <a:r>
              <a:rPr lang="en-US"/>
              <a:t> of being data-driven decision-makers  </a:t>
            </a:r>
            <a:endParaRPr/>
          </a:p>
        </p:txBody>
      </p:sp>
      <p:sp>
        <p:nvSpPr>
          <p:cNvPr id="57" name="Google Shape;57;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2" name="Shape 62"/>
        <p:cNvGrpSpPr/>
        <p:nvPr/>
      </p:nvGrpSpPr>
      <p:grpSpPr>
        <a:xfrm>
          <a:off x="0" y="0"/>
          <a:ext cx="0" cy="0"/>
          <a:chOff x="0" y="0"/>
          <a:chExt cx="0" cy="0"/>
        </a:xfrm>
      </p:grpSpPr>
      <p:sp>
        <p:nvSpPr>
          <p:cNvPr id="63" name="Google Shape;63;g52b091bc77_6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b="1">
              <a:solidFill>
                <a:schemeClr val="dk1"/>
              </a:solidFill>
            </a:endParaRPr>
          </a:p>
        </p:txBody>
      </p:sp>
      <p:sp>
        <p:nvSpPr>
          <p:cNvPr id="64" name="Google Shape;64;g52b091bc77_6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9" name="Shape 69"/>
        <p:cNvGrpSpPr/>
        <p:nvPr/>
      </p:nvGrpSpPr>
      <p:grpSpPr>
        <a:xfrm>
          <a:off x="0" y="0"/>
          <a:ext cx="0" cy="0"/>
          <a:chOff x="0" y="0"/>
          <a:chExt cx="0" cy="0"/>
        </a:xfrm>
      </p:grpSpPr>
      <p:sp>
        <p:nvSpPr>
          <p:cNvPr id="70" name="Google Shape;70;g52932e373e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US">
                <a:solidFill>
                  <a:schemeClr val="dk1"/>
                </a:solidFill>
              </a:rPr>
              <a:t>Meeting’s Objective:  to emphasize the importance of building up additional support resources directed specifically for HMIS Agency Administrator.</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Action suggestion:  (maybe use a short paper survey?)  discussion about how they understand the role of Agency Administrator and what kind of support they would like/need for specific topics/issues.</a:t>
            </a:r>
            <a:endParaRPr b="1">
              <a:solidFill>
                <a:schemeClr val="dk1"/>
              </a:solidFill>
            </a:endParaRPr>
          </a:p>
        </p:txBody>
      </p:sp>
      <p:sp>
        <p:nvSpPr>
          <p:cNvPr id="71" name="Google Shape;71;g52932e373e_1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6" name="Shape 76"/>
        <p:cNvGrpSpPr/>
        <p:nvPr/>
      </p:nvGrpSpPr>
      <p:grpSpPr>
        <a:xfrm>
          <a:off x="0" y="0"/>
          <a:ext cx="0" cy="0"/>
          <a:chOff x="0" y="0"/>
          <a:chExt cx="0" cy="0"/>
        </a:xfrm>
      </p:grpSpPr>
      <p:sp>
        <p:nvSpPr>
          <p:cNvPr id="77" name="Google Shape;77;g57a4dc7ad8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US">
                <a:solidFill>
                  <a:schemeClr val="dk1"/>
                </a:solidFill>
              </a:rPr>
              <a:t>Meeting’s Objective:  to emphasize the importance of building up additional support resources directed specifically for HMIS Agency Administrator.</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Action suggestion:  (maybe use a short paper survey?)  discussion about how they understand the role of Agency Liaison and what kind of support they would like/need for specific topics/issues.</a:t>
            </a:r>
            <a:endParaRPr b="1">
              <a:solidFill>
                <a:schemeClr val="dk1"/>
              </a:solidFill>
            </a:endParaRPr>
          </a:p>
        </p:txBody>
      </p:sp>
      <p:sp>
        <p:nvSpPr>
          <p:cNvPr id="78" name="Google Shape;78;g57a4dc7ad8_0_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3" name="Shape 83"/>
        <p:cNvGrpSpPr/>
        <p:nvPr/>
      </p:nvGrpSpPr>
      <p:grpSpPr>
        <a:xfrm>
          <a:off x="0" y="0"/>
          <a:ext cx="0" cy="0"/>
          <a:chOff x="0" y="0"/>
          <a:chExt cx="0" cy="0"/>
        </a:xfrm>
      </p:grpSpPr>
      <p:sp>
        <p:nvSpPr>
          <p:cNvPr id="84" name="Google Shape;84;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US">
                <a:solidFill>
                  <a:schemeClr val="dk1"/>
                </a:solidFill>
              </a:rPr>
              <a:t>Meeting Objective:  introduce topics for today’s 15 minutes time for this SECTION (Offical HUD Reports)</a:t>
            </a:r>
            <a:endParaRPr b="1">
              <a:solidFill>
                <a:schemeClr val="dk1"/>
              </a:solidFill>
            </a:endParaRPr>
          </a:p>
          <a:p>
            <a:pPr indent="0" lvl="0" marL="0" rtl="0" algn="l">
              <a:spcBef>
                <a:spcPts val="0"/>
              </a:spcBef>
              <a:spcAft>
                <a:spcPts val="0"/>
              </a:spcAft>
              <a:buClr>
                <a:schemeClr val="dk1"/>
              </a:buClr>
              <a:buSzPts val="1100"/>
              <a:buFont typeface="Arial"/>
              <a:buNone/>
            </a:pPr>
            <a:r>
              <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LSA:  HUD extending deadline, waiting for vendors to implement various fixes.</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PIT/HIC:  Due at the end of April.</a:t>
            </a:r>
            <a:endParaRPr b="1">
              <a:solidFill>
                <a:schemeClr val="dk1"/>
              </a:solidFill>
            </a:endParaRPr>
          </a:p>
        </p:txBody>
      </p:sp>
      <p:sp>
        <p:nvSpPr>
          <p:cNvPr id="85" name="Google Shape;85;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showMasterSp="0" type="blank">
  <p:cSld name="BLANK">
    <p:spTree>
      <p:nvGrpSpPr>
        <p:cNvPr id="10" name="Shape 10"/>
        <p:cNvGrpSpPr/>
        <p:nvPr/>
      </p:nvGrpSpPr>
      <p:grpSpPr>
        <a:xfrm>
          <a:off x="0" y="0"/>
          <a:ext cx="0" cy="0"/>
          <a:chOff x="0" y="0"/>
          <a:chExt cx="0" cy="0"/>
        </a:xfrm>
      </p:grpSpPr>
      <p:sp>
        <p:nvSpPr>
          <p:cNvPr id="11" name="Google Shape;11;p2"/>
          <p:cNvSpPr/>
          <p:nvPr/>
        </p:nvSpPr>
        <p:spPr>
          <a:xfrm>
            <a:off x="0" y="1537930"/>
            <a:ext cx="9144000" cy="48321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None/>
            </a:pPr>
            <a:r>
              <a:t/>
            </a:r>
            <a:endParaRPr b="0" i="0" sz="18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None/>
            </a:pPr>
            <a:r>
              <a:rPr b="1" i="0" lang="en-US" sz="5400" u="none" cap="none" strike="noStrike">
                <a:solidFill>
                  <a:srgbClr val="002060"/>
                </a:solidFill>
                <a:latin typeface="Calibri"/>
                <a:ea typeface="Calibri"/>
                <a:cs typeface="Calibri"/>
                <a:sym typeface="Calibri"/>
              </a:rPr>
              <a:t>Introduction to HMIS</a:t>
            </a:r>
            <a:endParaRPr/>
          </a:p>
          <a:p>
            <a:pPr indent="0" lvl="0" marL="0" marR="0" rtl="0" algn="ctr">
              <a:lnSpc>
                <a:spcPct val="100000"/>
              </a:lnSpc>
              <a:spcBef>
                <a:spcPts val="0"/>
              </a:spcBef>
              <a:spcAft>
                <a:spcPts val="0"/>
              </a:spcAft>
              <a:buNone/>
            </a:pPr>
            <a:r>
              <a:rPr b="1" i="0" lang="en-US" sz="5400" u="none" cap="none" strike="noStrike">
                <a:solidFill>
                  <a:srgbClr val="002060"/>
                </a:solidFill>
                <a:latin typeface="Calibri"/>
                <a:ea typeface="Calibri"/>
                <a:cs typeface="Calibri"/>
                <a:sym typeface="Calibri"/>
              </a:rPr>
              <a:t>Continuum of Care FL-507</a:t>
            </a:r>
            <a:endParaRPr/>
          </a:p>
          <a:p>
            <a:pPr indent="0" lvl="0" marL="0" marR="0" rtl="0" algn="ctr">
              <a:lnSpc>
                <a:spcPct val="100000"/>
              </a:lnSpc>
              <a:spcBef>
                <a:spcPts val="0"/>
              </a:spcBef>
              <a:spcAft>
                <a:spcPts val="0"/>
              </a:spcAft>
              <a:buNone/>
            </a:pPr>
            <a:r>
              <a:t/>
            </a:r>
            <a:endParaRPr b="1" i="0" sz="5400" u="none" cap="none" strike="noStrike">
              <a:solidFill>
                <a:srgbClr val="002060"/>
              </a:solidFill>
              <a:latin typeface="Calibri"/>
              <a:ea typeface="Calibri"/>
              <a:cs typeface="Calibri"/>
              <a:sym typeface="Calibri"/>
            </a:endParaRPr>
          </a:p>
          <a:p>
            <a:pPr indent="0" lvl="0" marL="0" marR="0" rtl="0" algn="ctr">
              <a:lnSpc>
                <a:spcPct val="100000"/>
              </a:lnSpc>
              <a:spcBef>
                <a:spcPts val="0"/>
              </a:spcBef>
              <a:spcAft>
                <a:spcPts val="0"/>
              </a:spcAft>
              <a:buNone/>
            </a:pPr>
            <a:r>
              <a:t/>
            </a:r>
            <a:endParaRPr b="0" i="0" sz="8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None/>
            </a:pPr>
            <a:r>
              <a:rPr b="0" i="0" lang="en-US" sz="2000" u="none" cap="none" strike="noStrike">
                <a:solidFill>
                  <a:schemeClr val="dk1"/>
                </a:solidFill>
                <a:latin typeface="Calibri"/>
                <a:ea typeface="Calibri"/>
                <a:cs typeface="Calibri"/>
                <a:sym typeface="Calibri"/>
              </a:rPr>
              <a:t>Homeless Services Network of Central Florida</a:t>
            </a:r>
            <a:endParaRPr b="0" i="0" sz="8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None/>
            </a:pPr>
            <a:r>
              <a:rPr b="0" i="0" lang="en-US" sz="2000" u="none" cap="none" strike="noStrike">
                <a:solidFill>
                  <a:schemeClr val="dk1"/>
                </a:solidFill>
                <a:latin typeface="Calibri"/>
                <a:ea typeface="Calibri"/>
                <a:cs typeface="Calibri"/>
                <a:sym typeface="Calibri"/>
              </a:rPr>
              <a:t>4065-D L.B. McLeod Road</a:t>
            </a:r>
            <a:endParaRPr b="0" i="0" sz="8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None/>
            </a:pPr>
            <a:r>
              <a:rPr b="0" i="0" lang="en-US" sz="2000" u="none" cap="none" strike="noStrike">
                <a:solidFill>
                  <a:schemeClr val="dk1"/>
                </a:solidFill>
                <a:latin typeface="Calibri"/>
                <a:ea typeface="Calibri"/>
                <a:cs typeface="Calibri"/>
                <a:sym typeface="Calibri"/>
              </a:rPr>
              <a:t>Orlando, FL 32811</a:t>
            </a:r>
            <a:endParaRPr b="0" i="0" sz="8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None/>
            </a:pPr>
            <a:r>
              <a:rPr b="0" i="0" lang="en-US" sz="2000" u="none" cap="none" strike="noStrike">
                <a:solidFill>
                  <a:schemeClr val="dk1"/>
                </a:solidFill>
                <a:latin typeface="Calibri"/>
                <a:ea typeface="Calibri"/>
                <a:cs typeface="Calibri"/>
                <a:sym typeface="Calibri"/>
              </a:rPr>
              <a:t>Phone: (407) 893-0133</a:t>
            </a:r>
            <a:endParaRPr b="0" i="0" sz="8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None/>
            </a:pPr>
            <a:r>
              <a:rPr b="0" i="0" lang="en-US" sz="2000" u="none" cap="none" strike="noStrike">
                <a:solidFill>
                  <a:schemeClr val="dk1"/>
                </a:solidFill>
                <a:latin typeface="Calibri"/>
                <a:ea typeface="Calibri"/>
                <a:cs typeface="Calibri"/>
                <a:sym typeface="Calibri"/>
              </a:rPr>
              <a:t>Fax: (407) 893-5299</a:t>
            </a:r>
            <a:endParaRPr b="0" i="0" sz="8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None/>
            </a:pPr>
            <a:r>
              <a:rPr b="0" i="0" lang="en-US" sz="2000" u="none" cap="none" strike="noStrike">
                <a:solidFill>
                  <a:schemeClr val="dk1"/>
                </a:solidFill>
                <a:latin typeface="Calibri"/>
                <a:ea typeface="Calibri"/>
                <a:cs typeface="Calibri"/>
                <a:sym typeface="Calibri"/>
              </a:rPr>
              <a:t>www.hsncfl.org</a:t>
            </a:r>
            <a:endParaRPr b="0" i="0" sz="2800" u="none" cap="none" strike="noStrike">
              <a:solidFill>
                <a:schemeClr val="dk1"/>
              </a:solidFill>
              <a:latin typeface="Calibri"/>
              <a:ea typeface="Calibri"/>
              <a:cs typeface="Calibri"/>
              <a:sym typeface="Calibri"/>
            </a:endParaRPr>
          </a:p>
        </p:txBody>
      </p:sp>
      <p:pic>
        <p:nvPicPr>
          <p:cNvPr id="12" name="Google Shape;12;p2"/>
          <p:cNvPicPr preferRelativeResize="0"/>
          <p:nvPr/>
        </p:nvPicPr>
        <p:blipFill rotWithShape="1">
          <a:blip r:embed="rId2">
            <a:alphaModFix/>
          </a:blip>
          <a:srcRect b="0" l="0" r="0" t="0"/>
          <a:stretch/>
        </p:blipFill>
        <p:spPr>
          <a:xfrm>
            <a:off x="3543142" y="428151"/>
            <a:ext cx="2057713" cy="1290637"/>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3" name="Shape 13"/>
        <p:cNvGrpSpPr/>
        <p:nvPr/>
      </p:nvGrpSpPr>
      <p:grpSpPr>
        <a:xfrm>
          <a:off x="0" y="0"/>
          <a:ext cx="0" cy="0"/>
          <a:chOff x="0" y="0"/>
          <a:chExt cx="0" cy="0"/>
        </a:xfrm>
      </p:grpSpPr>
      <p:sp>
        <p:nvSpPr>
          <p:cNvPr id="14" name="Google Shape;14;p3"/>
          <p:cNvSpPr txBox="1"/>
          <p:nvPr>
            <p:ph type="ctrTitle"/>
          </p:nvPr>
        </p:nvSpPr>
        <p:spPr>
          <a:xfrm>
            <a:off x="685800" y="2130425"/>
            <a:ext cx="7772400" cy="1470000"/>
          </a:xfrm>
          <a:prstGeom prst="rect">
            <a:avLst/>
          </a:prstGeom>
          <a:noFill/>
          <a:ln>
            <a:noFill/>
          </a:ln>
        </p:spPr>
        <p:txBody>
          <a:bodyPr anchorCtr="0" anchor="ctr" bIns="91425" lIns="91425" spcFirstLastPara="1" rIns="91425" wrap="square" tIns="91425"/>
          <a:lstStyle>
            <a:lvl1pPr lvl="0" marR="0" rtl="0" algn="l">
              <a:lnSpc>
                <a:spcPct val="100000"/>
              </a:lnSpc>
              <a:spcBef>
                <a:spcPts val="0"/>
              </a:spcBef>
              <a:spcAft>
                <a:spcPts val="0"/>
              </a:spcAft>
              <a:buClr>
                <a:srgbClr val="002060"/>
              </a:buClr>
              <a:buSzPts val="4400"/>
              <a:buFont typeface="Cabin"/>
              <a:buNone/>
              <a:defRPr b="0" i="0" sz="4400" u="none" cap="none" strike="noStrike">
                <a:solidFill>
                  <a:srgbClr val="002060"/>
                </a:solidFill>
                <a:latin typeface="Cabin"/>
                <a:ea typeface="Cabin"/>
                <a:cs typeface="Cabin"/>
                <a:sym typeface="Cabin"/>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5" name="Google Shape;15;p3"/>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lstStyle>
            <a:lvl1pPr lvl="0" marR="0" rtl="0" algn="ctr">
              <a:lnSpc>
                <a:spcPct val="100000"/>
              </a:lnSpc>
              <a:spcBef>
                <a:spcPts val="640"/>
              </a:spcBef>
              <a:spcAft>
                <a:spcPts val="0"/>
              </a:spcAft>
              <a:buClr>
                <a:srgbClr val="00B0F0"/>
              </a:buClr>
              <a:buSzPts val="3200"/>
              <a:buFont typeface="Arial"/>
              <a:buNone/>
              <a:defRPr b="0" i="0" sz="3200" u="none" cap="none" strike="noStrike">
                <a:solidFill>
                  <a:srgbClr val="00B0F0"/>
                </a:solidFill>
                <a:latin typeface="Calibri"/>
                <a:ea typeface="Calibri"/>
                <a:cs typeface="Calibri"/>
                <a:sym typeface="Calibri"/>
              </a:defRPr>
            </a:lvl1pPr>
            <a:lvl2pPr lvl="1" marR="0" rtl="0" algn="ctr">
              <a:lnSpc>
                <a:spcPct val="100000"/>
              </a:lnSpc>
              <a:spcBef>
                <a:spcPts val="560"/>
              </a:spcBef>
              <a:spcAft>
                <a:spcPts val="0"/>
              </a:spcAft>
              <a:buClr>
                <a:srgbClr val="888888"/>
              </a:buClr>
              <a:buSzPts val="2800"/>
              <a:buFont typeface="Arial"/>
              <a:buNone/>
              <a:defRPr b="0" i="0" sz="2800" u="none" cap="none" strike="noStrike">
                <a:solidFill>
                  <a:srgbClr val="888888"/>
                </a:solidFill>
                <a:latin typeface="Calibri"/>
                <a:ea typeface="Calibri"/>
                <a:cs typeface="Calibri"/>
                <a:sym typeface="Calibri"/>
              </a:defRPr>
            </a:lvl2pPr>
            <a:lvl3pPr lvl="2" marR="0" rtl="0" algn="ctr">
              <a:lnSpc>
                <a:spcPct val="100000"/>
              </a:lnSpc>
              <a:spcBef>
                <a:spcPts val="480"/>
              </a:spcBef>
              <a:spcAft>
                <a:spcPts val="0"/>
              </a:spcAft>
              <a:buClr>
                <a:srgbClr val="888888"/>
              </a:buClr>
              <a:buSzPts val="2400"/>
              <a:buFont typeface="Arial"/>
              <a:buNone/>
              <a:defRPr b="0" i="0" sz="2400" u="none" cap="none" strike="noStrike">
                <a:solidFill>
                  <a:srgbClr val="888888"/>
                </a:solidFill>
                <a:latin typeface="Calibri"/>
                <a:ea typeface="Calibri"/>
                <a:cs typeface="Calibri"/>
                <a:sym typeface="Calibri"/>
              </a:defRPr>
            </a:lvl3pPr>
            <a:lvl4pPr lvl="3"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4pPr>
            <a:lvl5pPr lvl="4"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5pPr>
            <a:lvl6pPr lvl="5"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6pPr>
            <a:lvl7pPr lvl="6"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7pPr>
            <a:lvl8pPr lvl="7"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8pPr>
            <a:lvl9pPr lvl="8"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9pPr>
          </a:lstStyle>
          <a:p/>
        </p:txBody>
      </p:sp>
      <p:sp>
        <p:nvSpPr>
          <p:cNvPr id="16" name="Google Shape;16;p3"/>
          <p:cNvSpPr txBox="1"/>
          <p:nvPr>
            <p:ph idx="12" type="sldNum"/>
          </p:nvPr>
        </p:nvSpPr>
        <p:spPr>
          <a:xfrm>
            <a:off x="8123593" y="6369045"/>
            <a:ext cx="563100" cy="292200"/>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17" name="Shape 17"/>
        <p:cNvGrpSpPr/>
        <p:nvPr/>
      </p:nvGrpSpPr>
      <p:grpSpPr>
        <a:xfrm>
          <a:off x="0" y="0"/>
          <a:ext cx="0" cy="0"/>
          <a:chOff x="0" y="0"/>
          <a:chExt cx="0" cy="0"/>
        </a:xfrm>
      </p:grpSpPr>
      <p:sp>
        <p:nvSpPr>
          <p:cNvPr id="18" name="Google Shape;18;p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lstStyle>
            <a:lvl1pPr lvl="0" marR="0" rtl="0" algn="l">
              <a:lnSpc>
                <a:spcPct val="100000"/>
              </a:lnSpc>
              <a:spcBef>
                <a:spcPts val="0"/>
              </a:spcBef>
              <a:spcAft>
                <a:spcPts val="0"/>
              </a:spcAft>
              <a:buClr>
                <a:srgbClr val="002060"/>
              </a:buClr>
              <a:buSzPts val="4400"/>
              <a:buFont typeface="Cabin"/>
              <a:buNone/>
              <a:defRPr b="0" i="0" sz="4400" u="none" cap="none" strike="noStrike">
                <a:solidFill>
                  <a:srgbClr val="002060"/>
                </a:solidFill>
                <a:latin typeface="Cabin"/>
                <a:ea typeface="Cabin"/>
                <a:cs typeface="Cabin"/>
                <a:sym typeface="Cabin"/>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9" name="Google Shape;19;p4"/>
          <p:cNvSpPr txBox="1"/>
          <p:nvPr>
            <p:ph idx="1" type="body"/>
          </p:nvPr>
        </p:nvSpPr>
        <p:spPr>
          <a:xfrm rot="5400000">
            <a:off x="2309101" y="-251700"/>
            <a:ext cx="4525800" cy="8229600"/>
          </a:xfrm>
          <a:prstGeom prst="rect">
            <a:avLst/>
          </a:prstGeom>
          <a:noFill/>
          <a:ln>
            <a:noFill/>
          </a:ln>
        </p:spPr>
        <p:txBody>
          <a:bodyPr anchorCtr="0" anchor="t" bIns="91425" lIns="91425" spcFirstLastPara="1" rIns="91425" wrap="square" tIns="91425"/>
          <a:lstStyle>
            <a:lvl1pPr indent="-431800" lvl="0" marL="457200" marR="0" rtl="0" algn="l">
              <a:lnSpc>
                <a:spcPct val="100000"/>
              </a:lnSpc>
              <a:spcBef>
                <a:spcPts val="640"/>
              </a:spcBef>
              <a:spcAft>
                <a:spcPts val="0"/>
              </a:spcAft>
              <a:buClr>
                <a:srgbClr val="002060"/>
              </a:buClr>
              <a:buSzPts val="3200"/>
              <a:buFont typeface="Arial"/>
              <a:buChar char="•"/>
              <a:defRPr b="0" i="0" sz="3200" u="none" cap="none" strike="noStrike">
                <a:solidFill>
                  <a:srgbClr val="002060"/>
                </a:solidFill>
                <a:latin typeface="Calibri"/>
                <a:ea typeface="Calibri"/>
                <a:cs typeface="Calibri"/>
                <a:sym typeface="Calibri"/>
              </a:defRPr>
            </a:lvl1pPr>
            <a:lvl2pPr indent="-406400" lvl="1" marL="914400" marR="0" rtl="0" algn="l">
              <a:lnSpc>
                <a:spcPct val="100000"/>
              </a:lnSpc>
              <a:spcBef>
                <a:spcPts val="560"/>
              </a:spcBef>
              <a:spcAft>
                <a:spcPts val="0"/>
              </a:spcAft>
              <a:buClr>
                <a:srgbClr val="00B0F0"/>
              </a:buClr>
              <a:buSzPts val="2800"/>
              <a:buFont typeface="Arial"/>
              <a:buChar char="–"/>
              <a:defRPr b="0" i="0" sz="2800" u="none" cap="none" strike="noStrike">
                <a:solidFill>
                  <a:srgbClr val="00B0F0"/>
                </a:solidFill>
                <a:latin typeface="Calibri"/>
                <a:ea typeface="Calibri"/>
                <a:cs typeface="Calibri"/>
                <a:sym typeface="Calibri"/>
              </a:defRPr>
            </a:lvl2pPr>
            <a:lvl3pPr indent="-381000" lvl="2" marL="1371600" marR="0" rtl="0" algn="l">
              <a:lnSpc>
                <a:spcPct val="100000"/>
              </a:lnSpc>
              <a:spcBef>
                <a:spcPts val="480"/>
              </a:spcBef>
              <a:spcAft>
                <a:spcPts val="0"/>
              </a:spcAft>
              <a:buClr>
                <a:srgbClr val="E36C09"/>
              </a:buClr>
              <a:buSzPts val="2400"/>
              <a:buFont typeface="Arial"/>
              <a:buChar char="•"/>
              <a:defRPr b="0" i="0" sz="2400" u="none" cap="none" strike="noStrike">
                <a:solidFill>
                  <a:srgbClr val="E36C09"/>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20" name="Google Shape;20;p4"/>
          <p:cNvSpPr txBox="1"/>
          <p:nvPr>
            <p:ph idx="12" type="sldNum"/>
          </p:nvPr>
        </p:nvSpPr>
        <p:spPr>
          <a:xfrm>
            <a:off x="8123593" y="6369045"/>
            <a:ext cx="563100" cy="292200"/>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21" name="Shape 21"/>
        <p:cNvGrpSpPr/>
        <p:nvPr/>
      </p:nvGrpSpPr>
      <p:grpSpPr>
        <a:xfrm>
          <a:off x="0" y="0"/>
          <a:ext cx="0" cy="0"/>
          <a:chOff x="0" y="0"/>
          <a:chExt cx="0" cy="0"/>
        </a:xfrm>
      </p:grpSpPr>
      <p:sp>
        <p:nvSpPr>
          <p:cNvPr id="22" name="Google Shape;22;p5"/>
          <p:cNvSpPr txBox="1"/>
          <p:nvPr>
            <p:ph type="title"/>
          </p:nvPr>
        </p:nvSpPr>
        <p:spPr>
          <a:xfrm rot="5400000">
            <a:off x="4732201" y="2171539"/>
            <a:ext cx="5851500" cy="2057700"/>
          </a:xfrm>
          <a:prstGeom prst="rect">
            <a:avLst/>
          </a:prstGeom>
          <a:noFill/>
          <a:ln>
            <a:noFill/>
          </a:ln>
        </p:spPr>
        <p:txBody>
          <a:bodyPr anchorCtr="0" anchor="ctr" bIns="91425" lIns="91425" spcFirstLastPara="1" rIns="91425" wrap="square" tIns="91425"/>
          <a:lstStyle>
            <a:lvl1pPr lvl="0" marR="0" rtl="0" algn="l">
              <a:lnSpc>
                <a:spcPct val="100000"/>
              </a:lnSpc>
              <a:spcBef>
                <a:spcPts val="0"/>
              </a:spcBef>
              <a:spcAft>
                <a:spcPts val="0"/>
              </a:spcAft>
              <a:buClr>
                <a:srgbClr val="002060"/>
              </a:buClr>
              <a:buSzPts val="3200"/>
              <a:buFont typeface="Cabin"/>
              <a:buNone/>
              <a:defRPr b="0" i="0" sz="3200" u="none" cap="none" strike="noStrike">
                <a:solidFill>
                  <a:srgbClr val="002060"/>
                </a:solidFill>
                <a:latin typeface="Cabin"/>
                <a:ea typeface="Cabin"/>
                <a:cs typeface="Cabin"/>
                <a:sym typeface="Cabin"/>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3" name="Google Shape;23;p5"/>
          <p:cNvSpPr txBox="1"/>
          <p:nvPr>
            <p:ph idx="1" type="body"/>
          </p:nvPr>
        </p:nvSpPr>
        <p:spPr>
          <a:xfrm rot="5400000">
            <a:off x="541500" y="190639"/>
            <a:ext cx="5851500" cy="6019500"/>
          </a:xfrm>
          <a:prstGeom prst="rect">
            <a:avLst/>
          </a:prstGeom>
          <a:noFill/>
          <a:ln>
            <a:noFill/>
          </a:ln>
        </p:spPr>
        <p:txBody>
          <a:bodyPr anchorCtr="0" anchor="t" bIns="91425" lIns="91425" spcFirstLastPara="1" rIns="91425" wrap="square" tIns="91425"/>
          <a:lstStyle>
            <a:lvl1pPr indent="-431800" lvl="0" marL="457200" marR="0" rtl="0" algn="l">
              <a:lnSpc>
                <a:spcPct val="100000"/>
              </a:lnSpc>
              <a:spcBef>
                <a:spcPts val="640"/>
              </a:spcBef>
              <a:spcAft>
                <a:spcPts val="0"/>
              </a:spcAft>
              <a:buClr>
                <a:srgbClr val="002060"/>
              </a:buClr>
              <a:buSzPts val="3200"/>
              <a:buFont typeface="Arial"/>
              <a:buChar char="•"/>
              <a:defRPr b="0" i="0" sz="3200" u="none" cap="none" strike="noStrike">
                <a:solidFill>
                  <a:srgbClr val="00B0F0"/>
                </a:solidFill>
                <a:latin typeface="Calibri"/>
                <a:ea typeface="Calibri"/>
                <a:cs typeface="Calibri"/>
                <a:sym typeface="Calibri"/>
              </a:defRPr>
            </a:lvl1pPr>
            <a:lvl2pPr indent="-406400" lvl="1" marL="914400" marR="0" rtl="0" algn="l">
              <a:lnSpc>
                <a:spcPct val="100000"/>
              </a:lnSpc>
              <a:spcBef>
                <a:spcPts val="560"/>
              </a:spcBef>
              <a:spcAft>
                <a:spcPts val="0"/>
              </a:spcAft>
              <a:buClr>
                <a:srgbClr val="00B0F0"/>
              </a:buClr>
              <a:buSzPts val="2800"/>
              <a:buFont typeface="Arial"/>
              <a:buChar char="–"/>
              <a:defRPr b="0" i="0" sz="2800" u="none" cap="none" strike="noStrike">
                <a:solidFill>
                  <a:srgbClr val="00B0F0"/>
                </a:solidFill>
                <a:latin typeface="Calibri"/>
                <a:ea typeface="Calibri"/>
                <a:cs typeface="Calibri"/>
                <a:sym typeface="Calibri"/>
              </a:defRPr>
            </a:lvl2pPr>
            <a:lvl3pPr indent="-381000" lvl="2" marL="1371600" marR="0" rtl="0" algn="l">
              <a:lnSpc>
                <a:spcPct val="100000"/>
              </a:lnSpc>
              <a:spcBef>
                <a:spcPts val="480"/>
              </a:spcBef>
              <a:spcAft>
                <a:spcPts val="0"/>
              </a:spcAft>
              <a:buClr>
                <a:srgbClr val="E36C09"/>
              </a:buClr>
              <a:buSzPts val="2400"/>
              <a:buFont typeface="Arial"/>
              <a:buChar char="•"/>
              <a:defRPr b="0" i="0" sz="2400" u="none" cap="none" strike="noStrike">
                <a:solidFill>
                  <a:srgbClr val="E36C09"/>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24" name="Google Shape;24;p5"/>
          <p:cNvSpPr txBox="1"/>
          <p:nvPr>
            <p:ph idx="12" type="sldNum"/>
          </p:nvPr>
        </p:nvSpPr>
        <p:spPr>
          <a:xfrm>
            <a:off x="8123593" y="6369045"/>
            <a:ext cx="563100" cy="292200"/>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25" name="Shape 25"/>
        <p:cNvGrpSpPr/>
        <p:nvPr/>
      </p:nvGrpSpPr>
      <p:grpSpPr>
        <a:xfrm>
          <a:off x="0" y="0"/>
          <a:ext cx="0" cy="0"/>
          <a:chOff x="0" y="0"/>
          <a:chExt cx="0" cy="0"/>
        </a:xfrm>
      </p:grpSpPr>
      <p:sp>
        <p:nvSpPr>
          <p:cNvPr id="26" name="Google Shape;26;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rtl="0" algn="ctr">
              <a:spcBef>
                <a:spcPts val="0"/>
              </a:spcBef>
              <a:spcAft>
                <a:spcPts val="0"/>
              </a:spcAft>
              <a:buClr>
                <a:schemeClr val="dk1"/>
              </a:buClr>
              <a:buSzPts val="1800"/>
              <a:buChar char="●"/>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27" name="Google Shape;27;p6"/>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spcBef>
                <a:spcPts val="360"/>
              </a:spcBef>
              <a:spcAft>
                <a:spcPts val="0"/>
              </a:spcAft>
              <a:buClr>
                <a:schemeClr val="dk1"/>
              </a:buClr>
              <a:buSzPts val="1800"/>
              <a:buChar char="■"/>
              <a:defRPr/>
            </a:lvl6pPr>
            <a:lvl7pPr indent="-342900" lvl="6" marL="3200400" rtl="0" algn="l">
              <a:spcBef>
                <a:spcPts val="360"/>
              </a:spcBef>
              <a:spcAft>
                <a:spcPts val="0"/>
              </a:spcAft>
              <a:buClr>
                <a:schemeClr val="dk1"/>
              </a:buClr>
              <a:buSzPts val="1800"/>
              <a:buChar char="●"/>
              <a:defRPr/>
            </a:lvl7pPr>
            <a:lvl8pPr indent="-342900" lvl="7" marL="3657600" rtl="0" algn="l">
              <a:spcBef>
                <a:spcPts val="360"/>
              </a:spcBef>
              <a:spcAft>
                <a:spcPts val="0"/>
              </a:spcAft>
              <a:buClr>
                <a:schemeClr val="dk1"/>
              </a:buClr>
              <a:buSzPts val="1800"/>
              <a:buChar char="○"/>
              <a:defRPr/>
            </a:lvl8pPr>
            <a:lvl9pPr indent="-342900" lvl="8" marL="4114800" rtl="0" algn="l">
              <a:spcBef>
                <a:spcPts val="360"/>
              </a:spcBef>
              <a:spcAft>
                <a:spcPts val="0"/>
              </a:spcAft>
              <a:buClr>
                <a:schemeClr val="dk1"/>
              </a:buClr>
              <a:buSzPts val="1800"/>
              <a:buChar char="■"/>
              <a:defRPr/>
            </a:lvl9pPr>
          </a:lstStyle>
          <a:p/>
        </p:txBody>
      </p:sp>
      <p:sp>
        <p:nvSpPr>
          <p:cNvPr id="28" name="Google Shape;28;p6"/>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9" name="Google Shape;29;p6"/>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30" name="Google Shape;30;p6"/>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2.jpg"/><Relationship Id="rId2" Type="http://schemas.openxmlformats.org/officeDocument/2006/relationships/image" Target="../media/image1.jp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mt="20000"/>
          </a:blip>
          <a:stretch>
            <a:fillRect/>
          </a:stretch>
        </a:blipFill>
      </p:bgPr>
    </p:bg>
    <p:spTree>
      <p:nvGrpSpPr>
        <p:cNvPr id="5" name="Shape 5"/>
        <p:cNvGrpSpPr/>
        <p:nvPr/>
      </p:nvGrpSpPr>
      <p:grpSpPr>
        <a:xfrm>
          <a:off x="0" y="0"/>
          <a:ext cx="0" cy="0"/>
          <a:chOff x="0" y="0"/>
          <a:chExt cx="0" cy="0"/>
        </a:xfrm>
      </p:grpSpPr>
      <p:sp>
        <p:nvSpPr>
          <p:cNvPr id="6" name="Google Shape;6;p1"/>
          <p:cNvSpPr/>
          <p:nvPr/>
        </p:nvSpPr>
        <p:spPr>
          <a:xfrm>
            <a:off x="3107477" y="-1798"/>
            <a:ext cx="6029712" cy="6859801"/>
          </a:xfrm>
          <a:custGeom>
            <a:rect b="b" l="l" r="r" t="t"/>
            <a:pathLst>
              <a:path extrusionOk="0" h="6859801" w="6029712">
                <a:moveTo>
                  <a:pt x="0" y="291"/>
                </a:moveTo>
                <a:lnTo>
                  <a:pt x="6029712" y="0"/>
                </a:lnTo>
                <a:lnTo>
                  <a:pt x="6029712" y="6858001"/>
                </a:lnTo>
                <a:lnTo>
                  <a:pt x="1024828" y="6859801"/>
                </a:lnTo>
                <a:lnTo>
                  <a:pt x="0" y="291"/>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7" name="Google Shape;7;p1"/>
          <p:cNvSpPr/>
          <p:nvPr/>
        </p:nvSpPr>
        <p:spPr>
          <a:xfrm>
            <a:off x="2218094" y="-899"/>
            <a:ext cx="1202613" cy="6856730"/>
          </a:xfrm>
          <a:custGeom>
            <a:rect b="b" l="l" r="r" t="t"/>
            <a:pathLst>
              <a:path extrusionOk="0" h="6856730" w="1202613">
                <a:moveTo>
                  <a:pt x="0" y="820"/>
                </a:moveTo>
                <a:lnTo>
                  <a:pt x="182705" y="0"/>
                </a:lnTo>
                <a:lnTo>
                  <a:pt x="1202613" y="6856730"/>
                </a:lnTo>
                <a:lnTo>
                  <a:pt x="1016387" y="6856729"/>
                </a:lnTo>
                <a:lnTo>
                  <a:pt x="0" y="82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 name="Google Shape;8;p1"/>
          <p:cNvSpPr txBox="1"/>
          <p:nvPr>
            <p:ph idx="10" type="dt"/>
          </p:nvPr>
        </p:nvSpPr>
        <p:spPr>
          <a:xfrm>
            <a:off x="457200" y="6356748"/>
            <a:ext cx="2133600" cy="364200"/>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SzPts val="1400"/>
              <a:buNone/>
              <a:defRPr b="0" i="0" sz="12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pic>
        <p:nvPicPr>
          <p:cNvPr id="9" name="Google Shape;9;p1"/>
          <p:cNvPicPr preferRelativeResize="0"/>
          <p:nvPr/>
        </p:nvPicPr>
        <p:blipFill rotWithShape="1">
          <a:blip r:embed="rId2">
            <a:alphaModFix/>
          </a:blip>
          <a:srcRect b="0" l="0" r="0" t="0"/>
          <a:stretch/>
        </p:blipFill>
        <p:spPr>
          <a:xfrm>
            <a:off x="7772400" y="179239"/>
            <a:ext cx="1136157" cy="71163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 Id="rId3" Type="http://schemas.openxmlformats.org/officeDocument/2006/relationships/hyperlink" Target="https://www.hudexchange.info/trainings/system-performance-measure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 Id="rId3"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3.xml"/><Relationship Id="rId3" Type="http://schemas.openxmlformats.org/officeDocument/2006/relationships/hyperlink" Target="https://www.hmiscfl.org/hmis-advisory-committee/"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 Id="rId3" Type="http://schemas.openxmlformats.org/officeDocument/2006/relationships/hyperlink" Target="https://www.hudexchange.info/programs/hmis/hmis-regulations-and-notice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 Id="rId3" Type="http://schemas.openxmlformats.org/officeDocument/2006/relationships/hyperlink" Target="https://docs.google.com/presentation/d/1TSXxNba-GSS9rzd_VtUk6FwfCpDkCcy2jvuhvBmwRGk/edit?usp=sharin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 Id="rId3" Type="http://schemas.openxmlformats.org/officeDocument/2006/relationships/hyperlink" Target="https://www.hudexchange.info/resource/5781/longitudinal-systems-analysis-lsa-commonly-asked-questions/" TargetMode="External"/><Relationship Id="rId4" Type="http://schemas.openxmlformats.org/officeDocument/2006/relationships/hyperlink" Target="https://www.hudexchange.info/programs/coc/system-performance-measures/#guidance" TargetMode="External"/><Relationship Id="rId5" Type="http://schemas.openxmlformats.org/officeDocument/2006/relationships/hyperlink" Target="https://www.hmiscfl.org/reports/" TargetMode="External"/><Relationship Id="rId6" Type="http://schemas.openxmlformats.org/officeDocument/2006/relationships/hyperlink" Target="https://www.hmiscfl.org/reports/"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 name="Shape 34"/>
        <p:cNvGrpSpPr/>
        <p:nvPr/>
      </p:nvGrpSpPr>
      <p:grpSpPr>
        <a:xfrm>
          <a:off x="0" y="0"/>
          <a:ext cx="0" cy="0"/>
          <a:chOff x="0" y="0"/>
          <a:chExt cx="0" cy="0"/>
        </a:xfrm>
      </p:grpSpPr>
      <p:sp>
        <p:nvSpPr>
          <p:cNvPr id="35" name="Google Shape;35;p7"/>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rPr b="1" lang="en-US"/>
              <a:t>HMIS Advisory Committee</a:t>
            </a:r>
            <a:endParaRPr b="1"/>
          </a:p>
        </p:txBody>
      </p:sp>
      <p:sp>
        <p:nvSpPr>
          <p:cNvPr id="36" name="Google Shape;36;p7"/>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rgbClr val="888888"/>
              </a:buClr>
              <a:buSzPts val="3200"/>
              <a:buNone/>
            </a:pPr>
            <a:r>
              <a:rPr lang="en-US">
                <a:solidFill>
                  <a:schemeClr val="dk1"/>
                </a:solidFill>
              </a:rPr>
              <a:t>FL-507 Continuum of Care</a:t>
            </a:r>
            <a:endParaRPr>
              <a:solidFill>
                <a:schemeClr val="dk1"/>
              </a:solidFill>
            </a:endParaRPr>
          </a:p>
          <a:p>
            <a:pPr indent="0" lvl="0" marL="0" rtl="0" algn="ctr">
              <a:spcBef>
                <a:spcPts val="640"/>
              </a:spcBef>
              <a:spcAft>
                <a:spcPts val="0"/>
              </a:spcAft>
              <a:buClr>
                <a:srgbClr val="888888"/>
              </a:buClr>
              <a:buSzPts val="3200"/>
              <a:buNone/>
            </a:pPr>
            <a:r>
              <a:rPr lang="en-US">
                <a:solidFill>
                  <a:schemeClr val="dk1"/>
                </a:solidFill>
              </a:rPr>
              <a:t>May 20, 2019</a:t>
            </a:r>
            <a:endParaRPr>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2" name="Shape 92"/>
        <p:cNvGrpSpPr/>
        <p:nvPr/>
      </p:nvGrpSpPr>
      <p:grpSpPr>
        <a:xfrm>
          <a:off x="0" y="0"/>
          <a:ext cx="0" cy="0"/>
          <a:chOff x="0" y="0"/>
          <a:chExt cx="0" cy="0"/>
        </a:xfrm>
      </p:grpSpPr>
      <p:sp>
        <p:nvSpPr>
          <p:cNvPr id="93" name="Google Shape;93;p16"/>
          <p:cNvSpPr txBox="1"/>
          <p:nvPr>
            <p:ph type="title"/>
          </p:nvPr>
        </p:nvSpPr>
        <p:spPr>
          <a:xfrm>
            <a:off x="0" y="204650"/>
            <a:ext cx="8067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t>System Performance Measures</a:t>
            </a:r>
            <a:endParaRPr b="1" sz="3600"/>
          </a:p>
        </p:txBody>
      </p:sp>
      <p:sp>
        <p:nvSpPr>
          <p:cNvPr id="94" name="Google Shape;94;p1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sz="2400"/>
          </a:p>
          <a:p>
            <a:pPr indent="0" lvl="0" marL="742950" rtl="0" algn="l">
              <a:spcBef>
                <a:spcPts val="640"/>
              </a:spcBef>
              <a:spcAft>
                <a:spcPts val="0"/>
              </a:spcAft>
              <a:buNone/>
            </a:pPr>
            <a:r>
              <a:t/>
            </a:r>
            <a:endParaRPr sz="2400"/>
          </a:p>
          <a:p>
            <a:pPr indent="-292100" lvl="0" marL="342900" rtl="0" algn="l">
              <a:spcBef>
                <a:spcPts val="640"/>
              </a:spcBef>
              <a:spcAft>
                <a:spcPts val="0"/>
              </a:spcAft>
              <a:buClr>
                <a:schemeClr val="dk1"/>
              </a:buClr>
              <a:buSzPts val="2400"/>
              <a:buChar char="●"/>
            </a:pPr>
            <a:r>
              <a:rPr b="1" lang="en-US" sz="2400" u="sng">
                <a:solidFill>
                  <a:schemeClr val="hlink"/>
                </a:solidFill>
                <a:hlinkClick r:id="rId3"/>
              </a:rPr>
              <a:t>System Performance Measures Video Series</a:t>
            </a:r>
            <a:r>
              <a:rPr b="1" lang="en-US" sz="2400"/>
              <a:t> </a:t>
            </a:r>
            <a:endParaRPr b="1" sz="2400"/>
          </a:p>
          <a:p>
            <a:pPr indent="0" lvl="0" marL="0" rtl="0" algn="l">
              <a:spcBef>
                <a:spcPts val="640"/>
              </a:spcBef>
              <a:spcAft>
                <a:spcPts val="0"/>
              </a:spcAft>
              <a:buNone/>
            </a:pPr>
            <a:r>
              <a:t/>
            </a:r>
            <a:endParaRPr sz="2400">
              <a:solidFill>
                <a:schemeClr val="dk1"/>
              </a:solidFill>
            </a:endParaRPr>
          </a:p>
          <a:p>
            <a:pPr indent="-323850" lvl="1" marL="742950" rtl="0" algn="l">
              <a:spcBef>
                <a:spcPts val="640"/>
              </a:spcBef>
              <a:spcAft>
                <a:spcPts val="0"/>
              </a:spcAft>
              <a:buClr>
                <a:schemeClr val="dk1"/>
              </a:buClr>
              <a:buSzPts val="2400"/>
              <a:buChar char="○"/>
            </a:pPr>
            <a:r>
              <a:rPr lang="en-US" sz="2400">
                <a:solidFill>
                  <a:schemeClr val="dk1"/>
                </a:solidFill>
              </a:rPr>
              <a:t>System Performance Measure #1: Length of Time Persons Remain Homeless</a:t>
            </a:r>
            <a:endParaRPr sz="240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8" name="Shape 98"/>
        <p:cNvGrpSpPr/>
        <p:nvPr/>
      </p:nvGrpSpPr>
      <p:grpSpPr>
        <a:xfrm>
          <a:off x="0" y="0"/>
          <a:ext cx="0" cy="0"/>
          <a:chOff x="0" y="0"/>
          <a:chExt cx="0" cy="0"/>
        </a:xfrm>
      </p:grpSpPr>
      <p:pic>
        <p:nvPicPr>
          <p:cNvPr id="99" name="Google Shape;99;p17"/>
          <p:cNvPicPr preferRelativeResize="0"/>
          <p:nvPr/>
        </p:nvPicPr>
        <p:blipFill>
          <a:blip r:embed="rId3">
            <a:alphaModFix/>
          </a:blip>
          <a:stretch>
            <a:fillRect/>
          </a:stretch>
        </p:blipFill>
        <p:spPr>
          <a:xfrm>
            <a:off x="275263" y="1002946"/>
            <a:ext cx="8593474" cy="5341154"/>
          </a:xfrm>
          <a:prstGeom prst="rect">
            <a:avLst/>
          </a:prstGeom>
          <a:noFill/>
          <a:ln>
            <a:noFill/>
          </a:ln>
        </p:spPr>
      </p:pic>
      <p:sp>
        <p:nvSpPr>
          <p:cNvPr id="100" name="Google Shape;100;p17"/>
          <p:cNvSpPr txBox="1"/>
          <p:nvPr/>
        </p:nvSpPr>
        <p:spPr>
          <a:xfrm>
            <a:off x="0" y="46550"/>
            <a:ext cx="7839900" cy="727800"/>
          </a:xfrm>
          <a:prstGeom prst="rect">
            <a:avLst/>
          </a:prstGeom>
          <a:noFill/>
          <a:ln>
            <a:noFill/>
          </a:ln>
        </p:spPr>
        <p:txBody>
          <a:bodyPr anchorCtr="0" anchor="t" bIns="91425" lIns="91425" spcFirstLastPara="1" rIns="91425" wrap="square" tIns="91425">
            <a:noAutofit/>
          </a:bodyPr>
          <a:lstStyle/>
          <a:p>
            <a:pPr indent="0" lvl="0" marL="0" rtl="0" algn="ctr">
              <a:spcBef>
                <a:spcPts val="640"/>
              </a:spcBef>
              <a:spcAft>
                <a:spcPts val="0"/>
              </a:spcAft>
              <a:buNone/>
            </a:pPr>
            <a:r>
              <a:rPr b="1" lang="en-US" sz="2800">
                <a:solidFill>
                  <a:schemeClr val="dk1"/>
                </a:solidFill>
                <a:latin typeface="Calibri"/>
                <a:ea typeface="Calibri"/>
                <a:cs typeface="Calibri"/>
                <a:sym typeface="Calibri"/>
              </a:rPr>
              <a:t>No one measure by itself tells the whole story!</a:t>
            </a:r>
            <a:endParaRPr b="1" sz="2800">
              <a:latin typeface="Calibri"/>
              <a:ea typeface="Calibri"/>
              <a:cs typeface="Calibri"/>
              <a:sym typeface="Calibri"/>
            </a:endParaRPr>
          </a:p>
        </p:txBody>
      </p:sp>
      <p:sp>
        <p:nvSpPr>
          <p:cNvPr id="101" name="Google Shape;101;p17"/>
          <p:cNvSpPr txBox="1"/>
          <p:nvPr/>
        </p:nvSpPr>
        <p:spPr>
          <a:xfrm>
            <a:off x="5181600" y="6483225"/>
            <a:ext cx="3962400" cy="3747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i="1" lang="en-US" sz="1800">
                <a:solidFill>
                  <a:schemeClr val="dk1"/>
                </a:solidFill>
                <a:latin typeface="Calibri"/>
                <a:ea typeface="Calibri"/>
                <a:cs typeface="Calibri"/>
                <a:sym typeface="Calibri"/>
              </a:rPr>
              <a:t>System Performance Measures   </a:t>
            </a:r>
            <a:endParaRPr b="0" i="1" sz="1800"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5" name="Shape 105"/>
        <p:cNvGrpSpPr/>
        <p:nvPr/>
      </p:nvGrpSpPr>
      <p:grpSpPr>
        <a:xfrm>
          <a:off x="0" y="0"/>
          <a:ext cx="0" cy="0"/>
          <a:chOff x="0" y="0"/>
          <a:chExt cx="0" cy="0"/>
        </a:xfrm>
      </p:grpSpPr>
      <p:sp>
        <p:nvSpPr>
          <p:cNvPr id="106" name="Google Shape;106;p18"/>
          <p:cNvSpPr txBox="1"/>
          <p:nvPr>
            <p:ph type="title"/>
          </p:nvPr>
        </p:nvSpPr>
        <p:spPr>
          <a:xfrm>
            <a:off x="457200" y="265700"/>
            <a:ext cx="8229600" cy="10149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t>HMIS Training &amp; Support</a:t>
            </a:r>
            <a:endParaRPr b="1" sz="3600"/>
          </a:p>
        </p:txBody>
      </p:sp>
      <p:sp>
        <p:nvSpPr>
          <p:cNvPr id="107" name="Google Shape;107;p18"/>
          <p:cNvSpPr txBox="1"/>
          <p:nvPr>
            <p:ph idx="1" type="body"/>
          </p:nvPr>
        </p:nvSpPr>
        <p:spPr>
          <a:xfrm>
            <a:off x="759800" y="1280600"/>
            <a:ext cx="7926900" cy="4845600"/>
          </a:xfrm>
          <a:prstGeom prst="rect">
            <a:avLst/>
          </a:prstGeom>
          <a:noFill/>
          <a:ln>
            <a:noFill/>
          </a:ln>
        </p:spPr>
        <p:txBody>
          <a:bodyPr anchorCtr="0" anchor="t" bIns="45700" lIns="91425" spcFirstLastPara="1" rIns="91425" wrap="square" tIns="45700">
            <a:noAutofit/>
          </a:bodyPr>
          <a:lstStyle/>
          <a:p>
            <a:pPr indent="-381000" lvl="0" marL="342900" marR="0" rtl="0" algn="l">
              <a:lnSpc>
                <a:spcPct val="150000"/>
              </a:lnSpc>
              <a:spcBef>
                <a:spcPts val="640"/>
              </a:spcBef>
              <a:spcAft>
                <a:spcPts val="0"/>
              </a:spcAft>
              <a:buSzPts val="2400"/>
              <a:buChar char="●"/>
            </a:pPr>
            <a:r>
              <a:rPr b="1" lang="en-US" sz="2400"/>
              <a:t>Current Training Schedule &amp; Opportunities</a:t>
            </a:r>
            <a:endParaRPr b="1" sz="2400"/>
          </a:p>
          <a:p>
            <a:pPr indent="-323850" lvl="1" marL="742950" rtl="0" algn="l">
              <a:lnSpc>
                <a:spcPct val="115000"/>
              </a:lnSpc>
              <a:spcBef>
                <a:spcPts val="640"/>
              </a:spcBef>
              <a:spcAft>
                <a:spcPts val="0"/>
              </a:spcAft>
              <a:buSzPts val="2400"/>
              <a:buChar char="○"/>
            </a:pPr>
            <a:r>
              <a:rPr lang="en-US" sz="2400">
                <a:solidFill>
                  <a:schemeClr val="dk1"/>
                </a:solidFill>
              </a:rPr>
              <a:t>Refresher Training: Monthly on 2nd Mon. - 06/10/19</a:t>
            </a:r>
            <a:endParaRPr sz="2400">
              <a:solidFill>
                <a:schemeClr val="dk1"/>
              </a:solidFill>
            </a:endParaRPr>
          </a:p>
          <a:p>
            <a:pPr indent="-323850" lvl="1" marL="742950" rtl="0" algn="l">
              <a:lnSpc>
                <a:spcPct val="115000"/>
              </a:lnSpc>
              <a:spcBef>
                <a:spcPts val="640"/>
              </a:spcBef>
              <a:spcAft>
                <a:spcPts val="0"/>
              </a:spcAft>
              <a:buSzPts val="2400"/>
              <a:buChar char="○"/>
            </a:pPr>
            <a:r>
              <a:rPr lang="en-US" sz="2400">
                <a:solidFill>
                  <a:schemeClr val="dk1"/>
                </a:solidFill>
              </a:rPr>
              <a:t>Agency Liaison Training: TBD</a:t>
            </a:r>
            <a:endParaRPr sz="2400"/>
          </a:p>
          <a:p>
            <a:pPr indent="-323850" lvl="1" marL="742950" marR="0" rtl="0" algn="l">
              <a:lnSpc>
                <a:spcPct val="115000"/>
              </a:lnSpc>
              <a:spcBef>
                <a:spcPts val="640"/>
              </a:spcBef>
              <a:spcAft>
                <a:spcPts val="0"/>
              </a:spcAft>
              <a:buSzPts val="2400"/>
              <a:buChar char="○"/>
            </a:pPr>
            <a:r>
              <a:rPr lang="en-US" sz="2400"/>
              <a:t>Reporting Training: </a:t>
            </a:r>
            <a:r>
              <a:rPr lang="en-US" sz="2400">
                <a:solidFill>
                  <a:schemeClr val="dk1"/>
                </a:solidFill>
              </a:rPr>
              <a:t>June 18th, 2019</a:t>
            </a:r>
            <a:endParaRPr b="1" sz="2400"/>
          </a:p>
          <a:p>
            <a:pPr indent="-266700" lvl="2" marL="1143000" marR="0" rtl="0" algn="l">
              <a:lnSpc>
                <a:spcPct val="115000"/>
              </a:lnSpc>
              <a:spcBef>
                <a:spcPts val="640"/>
              </a:spcBef>
              <a:spcAft>
                <a:spcPts val="0"/>
              </a:spcAft>
              <a:buSzPts val="2400"/>
              <a:buChar char="■"/>
            </a:pPr>
            <a:r>
              <a:rPr lang="en-US" sz="2400"/>
              <a:t>Data Quality</a:t>
            </a:r>
            <a:endParaRPr sz="2400"/>
          </a:p>
          <a:p>
            <a:pPr indent="-266700" lvl="2" marL="1143000" marR="0" rtl="0" algn="l">
              <a:lnSpc>
                <a:spcPct val="115000"/>
              </a:lnSpc>
              <a:spcBef>
                <a:spcPts val="640"/>
              </a:spcBef>
              <a:spcAft>
                <a:spcPts val="0"/>
              </a:spcAft>
              <a:buSzPts val="2400"/>
              <a:buChar char="■"/>
            </a:pPr>
            <a:r>
              <a:rPr lang="en-US" sz="2400"/>
              <a:t>Performance</a:t>
            </a:r>
            <a:endParaRPr sz="2400"/>
          </a:p>
          <a:p>
            <a:pPr indent="-323850" lvl="1" marL="742950" marR="0" rtl="0" algn="l">
              <a:lnSpc>
                <a:spcPct val="115000"/>
              </a:lnSpc>
              <a:spcBef>
                <a:spcPts val="640"/>
              </a:spcBef>
              <a:spcAft>
                <a:spcPts val="0"/>
              </a:spcAft>
              <a:buSzPts val="2400"/>
              <a:buChar char="○"/>
            </a:pPr>
            <a:r>
              <a:rPr lang="en-US" sz="2400"/>
              <a:t>Other topics </a:t>
            </a:r>
            <a:endParaRPr sz="2400"/>
          </a:p>
          <a:p>
            <a:pPr indent="-266700" lvl="2" marL="1143000" marR="0" rtl="0" algn="l">
              <a:lnSpc>
                <a:spcPct val="115000"/>
              </a:lnSpc>
              <a:spcBef>
                <a:spcPts val="640"/>
              </a:spcBef>
              <a:spcAft>
                <a:spcPts val="0"/>
              </a:spcAft>
              <a:buSzPts val="2400"/>
              <a:buChar char="■"/>
            </a:pPr>
            <a:r>
              <a:rPr lang="en-US" sz="2400"/>
              <a:t>New LMS Courses Avail! - HUD UDEs/DQ</a:t>
            </a:r>
            <a:endParaRPr sz="2400"/>
          </a:p>
          <a:p>
            <a:pPr indent="-266700" lvl="2" marL="1143000" marR="0" rtl="0" algn="l">
              <a:lnSpc>
                <a:spcPct val="115000"/>
              </a:lnSpc>
              <a:spcBef>
                <a:spcPts val="640"/>
              </a:spcBef>
              <a:spcAft>
                <a:spcPts val="0"/>
              </a:spcAft>
              <a:buSzPts val="2400"/>
              <a:buChar char="■"/>
            </a:pPr>
            <a:r>
              <a:rPr lang="en-US" sz="2400"/>
              <a:t>Upcoming Courses - Reporting series</a:t>
            </a:r>
            <a:endParaRPr sz="2400"/>
          </a:p>
        </p:txBody>
      </p:sp>
      <p:pic>
        <p:nvPicPr>
          <p:cNvPr id="108" name="Google Shape;108;p18"/>
          <p:cNvPicPr preferRelativeResize="0"/>
          <p:nvPr/>
        </p:nvPicPr>
        <p:blipFill>
          <a:blip r:embed="rId3">
            <a:alphaModFix/>
          </a:blip>
          <a:stretch>
            <a:fillRect/>
          </a:stretch>
        </p:blipFill>
        <p:spPr>
          <a:xfrm>
            <a:off x="7740175" y="6308713"/>
            <a:ext cx="1220106" cy="427037"/>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2" name="Shape 112"/>
        <p:cNvGrpSpPr/>
        <p:nvPr/>
      </p:nvGrpSpPr>
      <p:grpSpPr>
        <a:xfrm>
          <a:off x="0" y="0"/>
          <a:ext cx="0" cy="0"/>
          <a:chOff x="0" y="0"/>
          <a:chExt cx="0" cy="0"/>
        </a:xfrm>
      </p:grpSpPr>
      <p:sp>
        <p:nvSpPr>
          <p:cNvPr id="113" name="Google Shape;113;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t>HMIS Software Review</a:t>
            </a:r>
            <a:endParaRPr b="1" sz="3600"/>
          </a:p>
        </p:txBody>
      </p:sp>
      <p:sp>
        <p:nvSpPr>
          <p:cNvPr id="114" name="Google Shape;114;p19"/>
          <p:cNvSpPr txBox="1"/>
          <p:nvPr>
            <p:ph idx="1" type="body"/>
          </p:nvPr>
        </p:nvSpPr>
        <p:spPr>
          <a:xfrm>
            <a:off x="568675" y="1564075"/>
            <a:ext cx="8345700" cy="4187100"/>
          </a:xfrm>
          <a:prstGeom prst="rect">
            <a:avLst/>
          </a:prstGeom>
          <a:noFill/>
          <a:ln>
            <a:noFill/>
          </a:ln>
        </p:spPr>
        <p:txBody>
          <a:bodyPr anchorCtr="0" anchor="t" bIns="45700" lIns="91425" spcFirstLastPara="1" rIns="91425" wrap="square" tIns="45700">
            <a:noAutofit/>
          </a:bodyPr>
          <a:lstStyle/>
          <a:p>
            <a:pPr indent="-381000" lvl="0" marL="342900" rtl="0" algn="l">
              <a:lnSpc>
                <a:spcPct val="150000"/>
              </a:lnSpc>
              <a:spcBef>
                <a:spcPts val="0"/>
              </a:spcBef>
              <a:spcAft>
                <a:spcPts val="0"/>
              </a:spcAft>
              <a:buSzPts val="2400"/>
              <a:buChar char="●"/>
            </a:pPr>
            <a:r>
              <a:rPr b="1" lang="en-US" sz="2400">
                <a:solidFill>
                  <a:schemeClr val="dk1"/>
                </a:solidFill>
              </a:rPr>
              <a:t>Why are we reviewing other vendor software?</a:t>
            </a:r>
            <a:endParaRPr b="1" sz="2400">
              <a:solidFill>
                <a:schemeClr val="dk1"/>
              </a:solidFill>
            </a:endParaRPr>
          </a:p>
          <a:p>
            <a:pPr indent="-311150" lvl="1" marL="742950" rtl="0" algn="l">
              <a:lnSpc>
                <a:spcPct val="115000"/>
              </a:lnSpc>
              <a:spcBef>
                <a:spcPts val="0"/>
              </a:spcBef>
              <a:spcAft>
                <a:spcPts val="0"/>
              </a:spcAft>
              <a:buClr>
                <a:schemeClr val="dk1"/>
              </a:buClr>
              <a:buSzPts val="2200"/>
              <a:buChar char="○"/>
            </a:pPr>
            <a:r>
              <a:rPr lang="en-US" sz="2200">
                <a:solidFill>
                  <a:schemeClr val="dk1"/>
                </a:solidFill>
              </a:rPr>
              <a:t>It is our responsibility to make sure the vendor is fulfilling the roles &amp; responsibilities required by the CoC FL-507.</a:t>
            </a:r>
            <a:endParaRPr sz="2200">
              <a:solidFill>
                <a:schemeClr val="dk1"/>
              </a:solidFill>
            </a:endParaRPr>
          </a:p>
          <a:p>
            <a:pPr indent="-381000" lvl="0" marL="342900" rtl="0" algn="l">
              <a:lnSpc>
                <a:spcPct val="150000"/>
              </a:lnSpc>
              <a:spcBef>
                <a:spcPts val="1000"/>
              </a:spcBef>
              <a:spcAft>
                <a:spcPts val="0"/>
              </a:spcAft>
              <a:buSzPts val="2400"/>
              <a:buChar char="●"/>
            </a:pPr>
            <a:r>
              <a:rPr b="1" lang="en-US" sz="2400">
                <a:solidFill>
                  <a:schemeClr val="dk1"/>
                </a:solidFill>
              </a:rPr>
              <a:t>What are Request for Proposals (RFP)?</a:t>
            </a:r>
            <a:endParaRPr b="1" sz="2400">
              <a:solidFill>
                <a:schemeClr val="dk1"/>
              </a:solidFill>
            </a:endParaRPr>
          </a:p>
          <a:p>
            <a:pPr indent="-311150" lvl="1" marL="742950" rtl="0" algn="l">
              <a:lnSpc>
                <a:spcPct val="115000"/>
              </a:lnSpc>
              <a:spcBef>
                <a:spcPts val="0"/>
              </a:spcBef>
              <a:spcAft>
                <a:spcPts val="0"/>
              </a:spcAft>
              <a:buClr>
                <a:schemeClr val="dk1"/>
              </a:buClr>
              <a:buSzPts val="2200"/>
              <a:buChar char="○"/>
            </a:pPr>
            <a:r>
              <a:rPr lang="en-US" sz="2200">
                <a:solidFill>
                  <a:schemeClr val="dk1"/>
                </a:solidFill>
              </a:rPr>
              <a:t>A document that describes a project’s needs and asks for proposed solutions from qualified vendors.</a:t>
            </a:r>
            <a:endParaRPr sz="2200">
              <a:solidFill>
                <a:schemeClr val="dk1"/>
              </a:solidFill>
            </a:endParaRPr>
          </a:p>
          <a:p>
            <a:pPr indent="-381000" lvl="0" marL="342900" rtl="0" algn="l">
              <a:lnSpc>
                <a:spcPct val="115000"/>
              </a:lnSpc>
              <a:spcBef>
                <a:spcPts val="1000"/>
              </a:spcBef>
              <a:spcAft>
                <a:spcPts val="0"/>
              </a:spcAft>
              <a:buSzPts val="2400"/>
              <a:buChar char="●"/>
            </a:pPr>
            <a:r>
              <a:rPr b="1" lang="en-US" sz="2400">
                <a:solidFill>
                  <a:schemeClr val="dk1"/>
                </a:solidFill>
              </a:rPr>
              <a:t>Where do we go to look at the submitted RFP’s &amp; download vendor checklist?</a:t>
            </a:r>
            <a:endParaRPr b="1" sz="2400">
              <a:solidFill>
                <a:schemeClr val="dk1"/>
              </a:solidFill>
            </a:endParaRPr>
          </a:p>
          <a:p>
            <a:pPr indent="-311150" lvl="1" marL="742950" rtl="0" algn="l">
              <a:lnSpc>
                <a:spcPct val="150000"/>
              </a:lnSpc>
              <a:spcBef>
                <a:spcPts val="0"/>
              </a:spcBef>
              <a:spcAft>
                <a:spcPts val="0"/>
              </a:spcAft>
              <a:buClr>
                <a:schemeClr val="dk1"/>
              </a:buClr>
              <a:buSzPts val="2200"/>
              <a:buChar char="○"/>
            </a:pPr>
            <a:r>
              <a:rPr b="1" lang="en-US" sz="2200" u="sng">
                <a:solidFill>
                  <a:schemeClr val="hlink"/>
                </a:solidFill>
                <a:hlinkClick r:id="rId3"/>
              </a:rPr>
              <a:t>https://www.hmiscfl.org/hmis-advisory-committee/</a:t>
            </a:r>
            <a:r>
              <a:rPr b="1" lang="en-US" sz="2200">
                <a:solidFill>
                  <a:schemeClr val="dk1"/>
                </a:solidFill>
              </a:rPr>
              <a:t> </a:t>
            </a:r>
            <a:endParaRPr b="1" sz="2200">
              <a:solidFill>
                <a:schemeClr val="dk1"/>
              </a:solidFill>
            </a:endParaRPr>
          </a:p>
          <a:p>
            <a:pPr indent="-311150" lvl="1" marL="742950" rtl="0" algn="l">
              <a:lnSpc>
                <a:spcPct val="150000"/>
              </a:lnSpc>
              <a:spcBef>
                <a:spcPts val="0"/>
              </a:spcBef>
              <a:spcAft>
                <a:spcPts val="0"/>
              </a:spcAft>
              <a:buClr>
                <a:schemeClr val="dk1"/>
              </a:buClr>
              <a:buSzPts val="2200"/>
              <a:buChar char="○"/>
            </a:pPr>
            <a:r>
              <a:rPr b="1" lang="en-US" sz="2200">
                <a:solidFill>
                  <a:schemeClr val="dk1"/>
                </a:solidFill>
              </a:rPr>
              <a:t>Code: HMISCoCFL-507</a:t>
            </a:r>
            <a:endParaRPr b="1" sz="2200">
              <a:solidFill>
                <a:schemeClr val="dk1"/>
              </a:solidFill>
            </a:endParaRPr>
          </a:p>
          <a:p>
            <a:pPr indent="0" lvl="0" marL="742950" rtl="0" algn="l">
              <a:lnSpc>
                <a:spcPct val="150000"/>
              </a:lnSpc>
              <a:spcBef>
                <a:spcPts val="0"/>
              </a:spcBef>
              <a:spcAft>
                <a:spcPts val="0"/>
              </a:spcAft>
              <a:buNone/>
            </a:pPr>
            <a:r>
              <a:t/>
            </a:r>
            <a:endParaRPr b="1" sz="2200">
              <a:solidFill>
                <a:schemeClr val="dk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8" name="Shape 118"/>
        <p:cNvGrpSpPr/>
        <p:nvPr/>
      </p:nvGrpSpPr>
      <p:grpSpPr>
        <a:xfrm>
          <a:off x="0" y="0"/>
          <a:ext cx="0" cy="0"/>
          <a:chOff x="0" y="0"/>
          <a:chExt cx="0" cy="0"/>
        </a:xfrm>
      </p:grpSpPr>
      <p:sp>
        <p:nvSpPr>
          <p:cNvPr id="119" name="Google Shape;119;p20"/>
          <p:cNvSpPr txBox="1"/>
          <p:nvPr>
            <p:ph type="title"/>
          </p:nvPr>
        </p:nvSpPr>
        <p:spPr>
          <a:xfrm>
            <a:off x="0" y="274650"/>
            <a:ext cx="9144000" cy="20739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t>Questions or </a:t>
            </a:r>
            <a:endParaRPr b="1" sz="3600"/>
          </a:p>
          <a:p>
            <a:pPr indent="0" lvl="0" marL="0" marR="0" rtl="0" algn="ctr">
              <a:lnSpc>
                <a:spcPct val="100000"/>
              </a:lnSpc>
              <a:spcBef>
                <a:spcPts val="0"/>
              </a:spcBef>
              <a:spcAft>
                <a:spcPts val="0"/>
              </a:spcAft>
              <a:buClr>
                <a:schemeClr val="dk1"/>
              </a:buClr>
              <a:buSzPts val="3959"/>
              <a:buFont typeface="Calibri"/>
              <a:buNone/>
            </a:pPr>
            <a:r>
              <a:rPr b="1" lang="en-US" sz="3600"/>
              <a:t>New Topics and Issues</a:t>
            </a:r>
            <a:endParaRPr b="1" sz="3600"/>
          </a:p>
          <a:p>
            <a:pPr indent="0" lvl="0" marL="0" marR="0" rtl="0" algn="ctr">
              <a:lnSpc>
                <a:spcPct val="100000"/>
              </a:lnSpc>
              <a:spcBef>
                <a:spcPts val="0"/>
              </a:spcBef>
              <a:spcAft>
                <a:spcPts val="0"/>
              </a:spcAft>
              <a:buClr>
                <a:schemeClr val="dk1"/>
              </a:buClr>
              <a:buSzPts val="3959"/>
              <a:buFont typeface="Calibri"/>
              <a:buNone/>
            </a:pPr>
            <a:r>
              <a:t/>
            </a:r>
            <a:endParaRPr b="1" sz="3959"/>
          </a:p>
        </p:txBody>
      </p:sp>
      <p:sp>
        <p:nvSpPr>
          <p:cNvPr id="120" name="Google Shape;120;p20"/>
          <p:cNvSpPr txBox="1"/>
          <p:nvPr>
            <p:ph idx="1" type="body"/>
          </p:nvPr>
        </p:nvSpPr>
        <p:spPr>
          <a:xfrm>
            <a:off x="1438975" y="2761175"/>
            <a:ext cx="7008600" cy="3365100"/>
          </a:xfrm>
          <a:prstGeom prst="rect">
            <a:avLst/>
          </a:prstGeom>
          <a:noFill/>
          <a:ln>
            <a:noFill/>
          </a:ln>
        </p:spPr>
        <p:txBody>
          <a:bodyPr anchorCtr="0" anchor="t" bIns="45700" lIns="91425" spcFirstLastPara="1" rIns="91425" wrap="square" tIns="45700">
            <a:noAutofit/>
          </a:bodyPr>
          <a:lstStyle/>
          <a:p>
            <a:pPr indent="0" lvl="0" marL="342900" rtl="0" algn="l">
              <a:lnSpc>
                <a:spcPct val="90000"/>
              </a:lnSpc>
              <a:spcBef>
                <a:spcPts val="640"/>
              </a:spcBef>
              <a:spcAft>
                <a:spcPts val="0"/>
              </a:spcAft>
              <a:buNone/>
            </a:pPr>
            <a:r>
              <a:rPr lang="en-US" sz="3600"/>
              <a:t>Next meeting date:</a:t>
            </a:r>
            <a:endParaRPr sz="3600"/>
          </a:p>
          <a:p>
            <a:pPr indent="0" lvl="0" marL="342900" rtl="0" algn="l">
              <a:lnSpc>
                <a:spcPct val="90000"/>
              </a:lnSpc>
              <a:spcBef>
                <a:spcPts val="640"/>
              </a:spcBef>
              <a:spcAft>
                <a:spcPts val="0"/>
              </a:spcAft>
              <a:buNone/>
            </a:pPr>
            <a:r>
              <a:t/>
            </a:r>
            <a:endParaRPr sz="3600"/>
          </a:p>
          <a:p>
            <a:pPr indent="0" lvl="0" marL="800100" rtl="0" algn="l">
              <a:lnSpc>
                <a:spcPct val="90000"/>
              </a:lnSpc>
              <a:spcBef>
                <a:spcPts val="640"/>
              </a:spcBef>
              <a:spcAft>
                <a:spcPts val="0"/>
              </a:spcAft>
              <a:buNone/>
            </a:pPr>
            <a:r>
              <a:rPr b="1" lang="en-US" sz="3600"/>
              <a:t>Tuesday, July 16, 2019</a:t>
            </a:r>
            <a:endParaRPr b="1" sz="3600"/>
          </a:p>
          <a:p>
            <a:pPr indent="0" lvl="0" marL="800100" rtl="0" algn="l">
              <a:lnSpc>
                <a:spcPct val="90000"/>
              </a:lnSpc>
              <a:spcBef>
                <a:spcPts val="640"/>
              </a:spcBef>
              <a:spcAft>
                <a:spcPts val="0"/>
              </a:spcAft>
              <a:buNone/>
            </a:pPr>
            <a:r>
              <a:rPr b="1" lang="en-US" sz="3600"/>
              <a:t>10:30 am to 12:00 pm</a:t>
            </a:r>
            <a:endParaRPr b="1" sz="3600"/>
          </a:p>
          <a:p>
            <a:pPr indent="0" lvl="0" marL="342900" rtl="0" algn="l">
              <a:lnSpc>
                <a:spcPct val="90000"/>
              </a:lnSpc>
              <a:spcBef>
                <a:spcPts val="640"/>
              </a:spcBef>
              <a:spcAft>
                <a:spcPts val="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4" name="Shape 124"/>
        <p:cNvGrpSpPr/>
        <p:nvPr/>
      </p:nvGrpSpPr>
      <p:grpSpPr>
        <a:xfrm>
          <a:off x="0" y="0"/>
          <a:ext cx="0" cy="0"/>
          <a:chOff x="0" y="0"/>
          <a:chExt cx="0" cy="0"/>
        </a:xfrm>
      </p:grpSpPr>
      <p:sp>
        <p:nvSpPr>
          <p:cNvPr id="125" name="Google Shape;125;p21"/>
          <p:cNvSpPr txBox="1"/>
          <p:nvPr>
            <p:ph type="title"/>
          </p:nvPr>
        </p:nvSpPr>
        <p:spPr>
          <a:xfrm>
            <a:off x="457200" y="274638"/>
            <a:ext cx="8229600" cy="1143000"/>
          </a:xfrm>
          <a:prstGeom prst="rect">
            <a:avLst/>
          </a:prstGeom>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959"/>
              <a:t>HSN HMIS Team	</a:t>
            </a:r>
            <a:endParaRPr b="1" sz="3959"/>
          </a:p>
        </p:txBody>
      </p:sp>
      <p:sp>
        <p:nvSpPr>
          <p:cNvPr id="126" name="Google Shape;126;p21"/>
          <p:cNvSpPr txBox="1"/>
          <p:nvPr>
            <p:ph idx="1" type="body"/>
          </p:nvPr>
        </p:nvSpPr>
        <p:spPr>
          <a:xfrm>
            <a:off x="804200" y="1600200"/>
            <a:ext cx="3478800" cy="45261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rPr b="1" lang="en-US" sz="2400"/>
              <a:t>Agustin “Tino” Paz</a:t>
            </a:r>
            <a:endParaRPr b="1" sz="2400"/>
          </a:p>
          <a:p>
            <a:pPr indent="0" lvl="0" marL="0" rtl="0" algn="l">
              <a:spcBef>
                <a:spcPts val="360"/>
              </a:spcBef>
              <a:spcAft>
                <a:spcPts val="0"/>
              </a:spcAft>
              <a:buNone/>
            </a:pPr>
            <a:r>
              <a:rPr lang="en-US" sz="2400"/>
              <a:t>HMIS Operations Manager</a:t>
            </a:r>
            <a:endParaRPr sz="2400"/>
          </a:p>
          <a:p>
            <a:pPr indent="0" lvl="0" marL="0" rtl="0" algn="l">
              <a:spcBef>
                <a:spcPts val="360"/>
              </a:spcBef>
              <a:spcAft>
                <a:spcPts val="0"/>
              </a:spcAft>
              <a:buNone/>
            </a:pPr>
            <a:r>
              <a:t/>
            </a:r>
            <a:endParaRPr sz="2400"/>
          </a:p>
          <a:p>
            <a:pPr indent="0" lvl="0" marL="0" rtl="0" algn="l">
              <a:spcBef>
                <a:spcPts val="360"/>
              </a:spcBef>
              <a:spcAft>
                <a:spcPts val="0"/>
              </a:spcAft>
              <a:buNone/>
            </a:pPr>
            <a:r>
              <a:rPr b="1" lang="en-US" sz="2400"/>
              <a:t>Angel Jones</a:t>
            </a:r>
            <a:endParaRPr b="1" sz="2400"/>
          </a:p>
          <a:p>
            <a:pPr indent="0" lvl="0" marL="0" rtl="0" algn="l">
              <a:spcBef>
                <a:spcPts val="360"/>
              </a:spcBef>
              <a:spcAft>
                <a:spcPts val="0"/>
              </a:spcAft>
              <a:buNone/>
            </a:pPr>
            <a:r>
              <a:rPr lang="en-US" sz="2400"/>
              <a:t>HMIS Partner Success </a:t>
            </a:r>
            <a:r>
              <a:rPr lang="en-US" sz="2400"/>
              <a:t>Manager</a:t>
            </a:r>
            <a:endParaRPr sz="2400"/>
          </a:p>
          <a:p>
            <a:pPr indent="0" lvl="0" marL="0" rtl="0" algn="l">
              <a:spcBef>
                <a:spcPts val="360"/>
              </a:spcBef>
              <a:spcAft>
                <a:spcPts val="0"/>
              </a:spcAft>
              <a:buNone/>
            </a:pPr>
            <a:r>
              <a:t/>
            </a:r>
            <a:endParaRPr sz="2400"/>
          </a:p>
          <a:p>
            <a:pPr indent="0" lvl="0" marL="0" rtl="0" algn="l">
              <a:spcBef>
                <a:spcPts val="360"/>
              </a:spcBef>
              <a:spcAft>
                <a:spcPts val="0"/>
              </a:spcAft>
              <a:buNone/>
            </a:pPr>
            <a:r>
              <a:t/>
            </a:r>
            <a:endParaRPr sz="2400"/>
          </a:p>
        </p:txBody>
      </p:sp>
      <p:sp>
        <p:nvSpPr>
          <p:cNvPr id="127" name="Google Shape;127;p21"/>
          <p:cNvSpPr txBox="1"/>
          <p:nvPr>
            <p:ph idx="1" type="body"/>
          </p:nvPr>
        </p:nvSpPr>
        <p:spPr>
          <a:xfrm>
            <a:off x="4898575" y="1600200"/>
            <a:ext cx="4030200" cy="45261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Clr>
                <a:schemeClr val="dk1"/>
              </a:buClr>
              <a:buSzPts val="1100"/>
              <a:buFont typeface="Arial"/>
              <a:buNone/>
            </a:pPr>
            <a:r>
              <a:rPr b="1" lang="en-US" sz="2400">
                <a:solidFill>
                  <a:schemeClr val="dk1"/>
                </a:solidFill>
              </a:rPr>
              <a:t>Chuck Vroman</a:t>
            </a:r>
            <a:endParaRPr b="1" sz="2400">
              <a:solidFill>
                <a:schemeClr val="dk1"/>
              </a:solidFill>
            </a:endParaRPr>
          </a:p>
          <a:p>
            <a:pPr indent="0" lvl="0" marL="0" rtl="0" algn="l">
              <a:spcBef>
                <a:spcPts val="360"/>
              </a:spcBef>
              <a:spcAft>
                <a:spcPts val="0"/>
              </a:spcAft>
              <a:buNone/>
            </a:pPr>
            <a:r>
              <a:rPr lang="en-US" sz="2400">
                <a:solidFill>
                  <a:schemeClr val="dk1"/>
                </a:solidFill>
              </a:rPr>
              <a:t>HMIS System Success Specialist</a:t>
            </a:r>
            <a:endParaRPr sz="2400">
              <a:solidFill>
                <a:schemeClr val="dk1"/>
              </a:solidFill>
            </a:endParaRPr>
          </a:p>
          <a:p>
            <a:pPr indent="0" lvl="0" marL="0" rtl="0" algn="l">
              <a:spcBef>
                <a:spcPts val="360"/>
              </a:spcBef>
              <a:spcAft>
                <a:spcPts val="0"/>
              </a:spcAft>
              <a:buClr>
                <a:schemeClr val="dk1"/>
              </a:buClr>
              <a:buSzPts val="1100"/>
              <a:buFont typeface="Arial"/>
              <a:buNone/>
            </a:pPr>
            <a:r>
              <a:t/>
            </a:r>
            <a:endParaRPr sz="2400">
              <a:solidFill>
                <a:schemeClr val="dk1"/>
              </a:solidFill>
            </a:endParaRPr>
          </a:p>
          <a:p>
            <a:pPr indent="0" lvl="0" marL="0" rtl="0" algn="l">
              <a:spcBef>
                <a:spcPts val="360"/>
              </a:spcBef>
              <a:spcAft>
                <a:spcPts val="0"/>
              </a:spcAft>
              <a:buNone/>
            </a:pPr>
            <a:r>
              <a:rPr b="1" lang="en-US" sz="2400"/>
              <a:t>Racquel McGlashen</a:t>
            </a:r>
            <a:r>
              <a:rPr lang="en-US" sz="2400"/>
              <a:t> (new)</a:t>
            </a:r>
            <a:endParaRPr sz="2400"/>
          </a:p>
          <a:p>
            <a:pPr indent="0" lvl="0" marL="0" rtl="0" algn="l">
              <a:spcBef>
                <a:spcPts val="360"/>
              </a:spcBef>
              <a:spcAft>
                <a:spcPts val="0"/>
              </a:spcAft>
              <a:buNone/>
            </a:pPr>
            <a:r>
              <a:rPr lang="en-US" sz="2400"/>
              <a:t>HMIS Partner Success Specialist</a:t>
            </a:r>
            <a:endParaRPr sz="2400"/>
          </a:p>
          <a:p>
            <a:pPr indent="0" lvl="0" marL="0" rtl="0" algn="l">
              <a:spcBef>
                <a:spcPts val="360"/>
              </a:spcBef>
              <a:spcAft>
                <a:spcPts val="0"/>
              </a:spcAft>
              <a:buNone/>
            </a:pPr>
            <a:r>
              <a:t/>
            </a:r>
            <a:endParaRPr sz="2400"/>
          </a:p>
          <a:p>
            <a:pPr indent="0" lvl="0" marL="0" rtl="0" algn="l">
              <a:spcBef>
                <a:spcPts val="360"/>
              </a:spcBef>
              <a:spcAft>
                <a:spcPts val="0"/>
              </a:spcAft>
              <a:buNone/>
            </a:pPr>
            <a:r>
              <a:t/>
            </a:r>
            <a:endParaRPr sz="2400"/>
          </a:p>
          <a:p>
            <a:pPr indent="0" lvl="0" marL="0" rtl="0" algn="l">
              <a:spcBef>
                <a:spcPts val="360"/>
              </a:spcBef>
              <a:spcAft>
                <a:spcPts val="0"/>
              </a:spcAft>
              <a:buNone/>
            </a:pPr>
            <a:r>
              <a:t/>
            </a:r>
            <a:endParaRPr sz="2400"/>
          </a:p>
          <a:p>
            <a:pPr indent="0" lvl="0" marL="0" rtl="0" algn="l">
              <a:spcBef>
                <a:spcPts val="360"/>
              </a:spcBef>
              <a:spcAft>
                <a:spcPts val="0"/>
              </a:spcAft>
              <a:buNone/>
            </a:pPr>
            <a:r>
              <a:t/>
            </a: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0" name="Shape 40"/>
        <p:cNvGrpSpPr/>
        <p:nvPr/>
      </p:nvGrpSpPr>
      <p:grpSpPr>
        <a:xfrm>
          <a:off x="0" y="0"/>
          <a:ext cx="0" cy="0"/>
          <a:chOff x="0" y="0"/>
          <a:chExt cx="0" cy="0"/>
        </a:xfrm>
      </p:grpSpPr>
      <p:sp>
        <p:nvSpPr>
          <p:cNvPr id="41" name="Google Shape;41;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t>Agenda</a:t>
            </a:r>
            <a:endParaRPr b="1" sz="3600"/>
          </a:p>
        </p:txBody>
      </p:sp>
      <p:sp>
        <p:nvSpPr>
          <p:cNvPr id="42" name="Google Shape;42;p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292100" lvl="0" marL="342900" rtl="0" algn="l">
              <a:lnSpc>
                <a:spcPct val="150000"/>
              </a:lnSpc>
              <a:spcBef>
                <a:spcPts val="0"/>
              </a:spcBef>
              <a:spcAft>
                <a:spcPts val="0"/>
              </a:spcAft>
              <a:buClr>
                <a:schemeClr val="dk1"/>
              </a:buClr>
              <a:buSzPts val="2400"/>
              <a:buChar char="●"/>
            </a:pPr>
            <a:r>
              <a:rPr b="1" lang="en-US" sz="2400"/>
              <a:t>I</a:t>
            </a:r>
            <a:r>
              <a:rPr b="1" lang="en-US" sz="2400"/>
              <a:t>ntroductions </a:t>
            </a:r>
            <a:r>
              <a:rPr b="1" lang="en-US" sz="1200"/>
              <a:t>(10 mins)</a:t>
            </a:r>
            <a:endParaRPr b="1" sz="1200"/>
          </a:p>
          <a:p>
            <a:pPr indent="-292100" lvl="0" marL="342900" rtl="0" algn="l">
              <a:lnSpc>
                <a:spcPct val="150000"/>
              </a:lnSpc>
              <a:spcBef>
                <a:spcPts val="640"/>
              </a:spcBef>
              <a:spcAft>
                <a:spcPts val="0"/>
              </a:spcAft>
              <a:buClr>
                <a:schemeClr val="dk1"/>
              </a:buClr>
              <a:buSzPts val="2400"/>
              <a:buChar char="●"/>
            </a:pPr>
            <a:r>
              <a:rPr b="1" lang="en-US" sz="2400"/>
              <a:t>HMIS Policy &amp; Procedures</a:t>
            </a:r>
            <a:r>
              <a:rPr b="1" lang="en-US" sz="2400"/>
              <a:t> </a:t>
            </a:r>
            <a:r>
              <a:rPr b="1" lang="en-US" sz="1200"/>
              <a:t>(10 mins)</a:t>
            </a:r>
            <a:endParaRPr b="1" sz="2400"/>
          </a:p>
          <a:p>
            <a:pPr indent="-292100" lvl="0" marL="342900" rtl="0" algn="l">
              <a:lnSpc>
                <a:spcPct val="150000"/>
              </a:lnSpc>
              <a:spcBef>
                <a:spcPts val="640"/>
              </a:spcBef>
              <a:spcAft>
                <a:spcPts val="0"/>
              </a:spcAft>
              <a:buClr>
                <a:schemeClr val="dk1"/>
              </a:buClr>
              <a:buSzPts val="2400"/>
              <a:buChar char="●"/>
            </a:pPr>
            <a:r>
              <a:rPr b="1" lang="en-US" sz="2400"/>
              <a:t>Official HUD Reports</a:t>
            </a:r>
            <a:r>
              <a:rPr b="1" lang="en-US" sz="2400"/>
              <a:t> </a:t>
            </a:r>
            <a:r>
              <a:rPr b="1" lang="en-US" sz="1200"/>
              <a:t>(10 mins)</a:t>
            </a:r>
            <a:endParaRPr b="1" sz="2400"/>
          </a:p>
          <a:p>
            <a:pPr indent="-292100" lvl="0" marL="342900" rtl="0" algn="l">
              <a:lnSpc>
                <a:spcPct val="150000"/>
              </a:lnSpc>
              <a:spcBef>
                <a:spcPts val="640"/>
              </a:spcBef>
              <a:spcAft>
                <a:spcPts val="0"/>
              </a:spcAft>
              <a:buClr>
                <a:schemeClr val="dk1"/>
              </a:buClr>
              <a:buSzPts val="2400"/>
              <a:buChar char="●"/>
            </a:pPr>
            <a:r>
              <a:rPr b="1" lang="en-US" sz="2400"/>
              <a:t>System Performance Measures</a:t>
            </a:r>
            <a:r>
              <a:rPr b="1" lang="en-US" sz="1200"/>
              <a:t> (10 mins)</a:t>
            </a:r>
            <a:endParaRPr b="1" sz="1200"/>
          </a:p>
          <a:p>
            <a:pPr indent="-292100" lvl="0" marL="342900" rtl="0" algn="l">
              <a:lnSpc>
                <a:spcPct val="150000"/>
              </a:lnSpc>
              <a:spcBef>
                <a:spcPts val="640"/>
              </a:spcBef>
              <a:spcAft>
                <a:spcPts val="0"/>
              </a:spcAft>
              <a:buClr>
                <a:schemeClr val="dk1"/>
              </a:buClr>
              <a:buSzPts val="2400"/>
              <a:buChar char="●"/>
            </a:pPr>
            <a:r>
              <a:rPr b="1" lang="en-US" sz="2400"/>
              <a:t>HMIS Training &amp; Support </a:t>
            </a:r>
            <a:r>
              <a:rPr b="1" lang="en-US" sz="1200">
                <a:solidFill>
                  <a:schemeClr val="dk1"/>
                </a:solidFill>
              </a:rPr>
              <a:t> (5 mins)</a:t>
            </a:r>
            <a:endParaRPr b="1" sz="2400"/>
          </a:p>
          <a:p>
            <a:pPr indent="-292100" lvl="0" marL="342900" rtl="0" algn="l">
              <a:lnSpc>
                <a:spcPct val="150000"/>
              </a:lnSpc>
              <a:spcBef>
                <a:spcPts val="640"/>
              </a:spcBef>
              <a:spcAft>
                <a:spcPts val="0"/>
              </a:spcAft>
              <a:buClr>
                <a:schemeClr val="dk1"/>
              </a:buClr>
              <a:buSzPts val="2400"/>
              <a:buChar char="●"/>
            </a:pPr>
            <a:r>
              <a:rPr b="1" lang="en-US" sz="2400"/>
              <a:t>HMIS Software Review </a:t>
            </a:r>
            <a:r>
              <a:rPr b="1" lang="en-US" sz="1200">
                <a:solidFill>
                  <a:schemeClr val="dk1"/>
                </a:solidFill>
              </a:rPr>
              <a:t> (5 mins)</a:t>
            </a:r>
            <a:endParaRPr b="1" sz="2400"/>
          </a:p>
          <a:p>
            <a:pPr indent="-292100" lvl="0" marL="342900" rtl="0" algn="l">
              <a:lnSpc>
                <a:spcPct val="150000"/>
              </a:lnSpc>
              <a:spcBef>
                <a:spcPts val="640"/>
              </a:spcBef>
              <a:spcAft>
                <a:spcPts val="0"/>
              </a:spcAft>
              <a:buClr>
                <a:schemeClr val="dk1"/>
              </a:buClr>
              <a:buSzPts val="2400"/>
              <a:buChar char="●"/>
            </a:pPr>
            <a:r>
              <a:rPr b="1" lang="en-US" sz="2400"/>
              <a:t>Questions and New Topics/Issues</a:t>
            </a:r>
            <a:endParaRPr b="1" sz="24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6" name="Shape 46"/>
        <p:cNvGrpSpPr/>
        <p:nvPr/>
      </p:nvGrpSpPr>
      <p:grpSpPr>
        <a:xfrm>
          <a:off x="0" y="0"/>
          <a:ext cx="0" cy="0"/>
          <a:chOff x="0" y="0"/>
          <a:chExt cx="0" cy="0"/>
        </a:xfrm>
      </p:grpSpPr>
      <p:sp>
        <p:nvSpPr>
          <p:cNvPr id="47" name="Google Shape;47;p9"/>
          <p:cNvSpPr txBox="1"/>
          <p:nvPr>
            <p:ph type="title"/>
          </p:nvPr>
        </p:nvSpPr>
        <p:spPr>
          <a:xfrm>
            <a:off x="457200" y="45718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t>Introductions</a:t>
            </a:r>
            <a:endParaRPr b="1" sz="3600"/>
          </a:p>
        </p:txBody>
      </p:sp>
      <p:sp>
        <p:nvSpPr>
          <p:cNvPr id="48" name="Google Shape;48;p9"/>
          <p:cNvSpPr txBox="1"/>
          <p:nvPr>
            <p:ph idx="1" type="body"/>
          </p:nvPr>
        </p:nvSpPr>
        <p:spPr>
          <a:xfrm>
            <a:off x="687000" y="1600200"/>
            <a:ext cx="7999500" cy="45261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a:p>
            <a:pPr indent="-292100" lvl="0" marL="342900" rtl="0" algn="l">
              <a:lnSpc>
                <a:spcPct val="150000"/>
              </a:lnSpc>
              <a:spcBef>
                <a:spcPts val="640"/>
              </a:spcBef>
              <a:spcAft>
                <a:spcPts val="0"/>
              </a:spcAft>
              <a:buClr>
                <a:schemeClr val="dk1"/>
              </a:buClr>
              <a:buSzPts val="2400"/>
              <a:buChar char="●"/>
            </a:pPr>
            <a:r>
              <a:rPr b="1" lang="en-US" sz="2400"/>
              <a:t>Your Name </a:t>
            </a:r>
            <a:endParaRPr b="1" sz="2400"/>
          </a:p>
          <a:p>
            <a:pPr indent="-292100" lvl="0" marL="342900" rtl="0" algn="l">
              <a:lnSpc>
                <a:spcPct val="150000"/>
              </a:lnSpc>
              <a:spcBef>
                <a:spcPts val="640"/>
              </a:spcBef>
              <a:spcAft>
                <a:spcPts val="0"/>
              </a:spcAft>
              <a:buClr>
                <a:schemeClr val="dk1"/>
              </a:buClr>
              <a:buSzPts val="2400"/>
              <a:buChar char="●"/>
            </a:pPr>
            <a:r>
              <a:rPr b="1" lang="en-US" sz="2400"/>
              <a:t>Your Agency</a:t>
            </a:r>
            <a:endParaRPr b="1" sz="2400"/>
          </a:p>
          <a:p>
            <a:pPr indent="-292100" lvl="0" marL="342900" rtl="0" algn="l">
              <a:lnSpc>
                <a:spcPct val="100000"/>
              </a:lnSpc>
              <a:spcBef>
                <a:spcPts val="640"/>
              </a:spcBef>
              <a:spcAft>
                <a:spcPts val="0"/>
              </a:spcAft>
              <a:buClr>
                <a:schemeClr val="dk1"/>
              </a:buClr>
              <a:buSzPts val="2400"/>
              <a:buChar char="●"/>
            </a:pPr>
            <a:r>
              <a:rPr b="1" lang="en-US" sz="2400"/>
              <a:t>From your perspective, what is the most important data element in HMIS?  </a:t>
            </a:r>
            <a:r>
              <a:rPr lang="en-US" sz="2400"/>
              <a:t>(No right or wrong answer!)</a:t>
            </a:r>
            <a:endParaRPr sz="24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2" name="Shape 52"/>
        <p:cNvGrpSpPr/>
        <p:nvPr/>
      </p:nvGrpSpPr>
      <p:grpSpPr>
        <a:xfrm>
          <a:off x="0" y="0"/>
          <a:ext cx="0" cy="0"/>
          <a:chOff x="0" y="0"/>
          <a:chExt cx="0" cy="0"/>
        </a:xfrm>
      </p:grpSpPr>
      <p:sp>
        <p:nvSpPr>
          <p:cNvPr id="53" name="Google Shape;53;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t>HMIS Policy &amp; Procedures</a:t>
            </a:r>
            <a:endParaRPr b="1" sz="3600"/>
          </a:p>
        </p:txBody>
      </p:sp>
      <p:sp>
        <p:nvSpPr>
          <p:cNvPr id="54" name="Google Shape;54;p1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292100" lvl="0" marL="342900" rtl="0" algn="l">
              <a:lnSpc>
                <a:spcPct val="150000"/>
              </a:lnSpc>
              <a:spcBef>
                <a:spcPts val="640"/>
              </a:spcBef>
              <a:spcAft>
                <a:spcPts val="0"/>
              </a:spcAft>
              <a:buClr>
                <a:schemeClr val="dk1"/>
              </a:buClr>
              <a:buSzPts val="2400"/>
              <a:buChar char="●"/>
            </a:pPr>
            <a:r>
              <a:rPr b="1" lang="en-US" sz="2400"/>
              <a:t>Agency/Project Renaming</a:t>
            </a:r>
            <a:r>
              <a:rPr lang="en-US" sz="2400"/>
              <a:t> </a:t>
            </a:r>
            <a:r>
              <a:rPr lang="en-US" sz="1200"/>
              <a:t>(5 mins)</a:t>
            </a:r>
            <a:endParaRPr sz="2400"/>
          </a:p>
          <a:p>
            <a:pPr indent="-292100" lvl="0" marL="342900" rtl="0" algn="l">
              <a:lnSpc>
                <a:spcPct val="150000"/>
              </a:lnSpc>
              <a:spcBef>
                <a:spcPts val="640"/>
              </a:spcBef>
              <a:spcAft>
                <a:spcPts val="0"/>
              </a:spcAft>
              <a:buClr>
                <a:schemeClr val="dk1"/>
              </a:buClr>
              <a:buSzPts val="2400"/>
              <a:buChar char="●"/>
            </a:pPr>
            <a:r>
              <a:rPr b="1" lang="en-US" sz="2400"/>
              <a:t>HMIS User Subscription</a:t>
            </a:r>
            <a:r>
              <a:rPr b="1" lang="en-US" sz="2400">
                <a:solidFill>
                  <a:schemeClr val="dk1"/>
                </a:solidFill>
              </a:rPr>
              <a:t>s </a:t>
            </a:r>
            <a:r>
              <a:rPr lang="en-US" sz="1200">
                <a:solidFill>
                  <a:schemeClr val="dk1"/>
                </a:solidFill>
              </a:rPr>
              <a:t>(5 mins)</a:t>
            </a:r>
            <a:endParaRPr b="1" sz="2400"/>
          </a:p>
          <a:p>
            <a:pPr indent="-292100" lvl="0" marL="342900" rtl="0" algn="l">
              <a:lnSpc>
                <a:spcPct val="100000"/>
              </a:lnSpc>
              <a:spcBef>
                <a:spcPts val="640"/>
              </a:spcBef>
              <a:spcAft>
                <a:spcPts val="0"/>
              </a:spcAft>
              <a:buClr>
                <a:schemeClr val="dk1"/>
              </a:buClr>
              <a:buSzPts val="2400"/>
              <a:buChar char="●"/>
            </a:pPr>
            <a:r>
              <a:rPr b="1" lang="en-US" sz="2400"/>
              <a:t>Changes to HMIS Agency Administrators role assignments</a:t>
            </a:r>
            <a:r>
              <a:rPr b="1" lang="en-US" sz="2400"/>
              <a:t> </a:t>
            </a:r>
            <a:r>
              <a:rPr lang="en-US" sz="1200"/>
              <a:t>(5 mins)</a:t>
            </a:r>
            <a:endParaRPr b="1" sz="2400">
              <a:solidFill>
                <a:schemeClr val="dk1"/>
              </a:solidFill>
            </a:endParaRPr>
          </a:p>
          <a:p>
            <a:pPr indent="-139700" lvl="0" marL="342900" rtl="0" algn="l">
              <a:lnSpc>
                <a:spcPct val="115000"/>
              </a:lnSpc>
              <a:spcBef>
                <a:spcPts val="1000"/>
              </a:spcBef>
              <a:spcAft>
                <a:spcPts val="0"/>
              </a:spcAft>
              <a:buClr>
                <a:schemeClr val="dk1"/>
              </a:buClr>
              <a:buSzPts val="3200"/>
              <a:buNone/>
            </a:pPr>
            <a:r>
              <a:t/>
            </a:r>
            <a:endParaRPr/>
          </a:p>
          <a:p>
            <a:pPr indent="-139700" lvl="0" marL="342900" rtl="0" algn="l">
              <a:lnSpc>
                <a:spcPct val="115000"/>
              </a:lnSpc>
              <a:spcBef>
                <a:spcPts val="640"/>
              </a:spcBef>
              <a:spcAft>
                <a:spcPts val="0"/>
              </a:spcAft>
              <a:buClr>
                <a:schemeClr val="dk1"/>
              </a:buClr>
              <a:buSzPts val="3200"/>
              <a:buNone/>
            </a:pPr>
            <a:r>
              <a:t/>
            </a:r>
            <a:endParaRPr/>
          </a:p>
          <a:p>
            <a:pPr indent="-139700" lvl="0" marL="342900" rtl="0" algn="l">
              <a:lnSpc>
                <a:spcPct val="115000"/>
              </a:lnSpc>
              <a:spcBef>
                <a:spcPts val="640"/>
              </a:spcBef>
              <a:spcAft>
                <a:spcPts val="0"/>
              </a:spcAft>
              <a:buClr>
                <a:schemeClr val="dk1"/>
              </a:buClr>
              <a:buSzPts val="3200"/>
              <a:buNone/>
            </a:pPr>
            <a:r>
              <a:t/>
            </a:r>
            <a:endParaRPr/>
          </a:p>
          <a:p>
            <a:pPr indent="0" lvl="0" marL="342900" rtl="0" algn="r">
              <a:lnSpc>
                <a:spcPct val="150000"/>
              </a:lnSpc>
              <a:spcBef>
                <a:spcPts val="0"/>
              </a:spcBef>
              <a:spcAft>
                <a:spcPts val="0"/>
              </a:spcAft>
              <a:buNone/>
            </a:pPr>
            <a:r>
              <a:t/>
            </a:r>
            <a:endParaRPr/>
          </a:p>
          <a:p>
            <a:pPr indent="0" lvl="0" marL="0" rtl="0" algn="l">
              <a:lnSpc>
                <a:spcPct val="150000"/>
              </a:lnSpc>
              <a:spcBef>
                <a:spcPts val="0"/>
              </a:spcBef>
              <a:spcAft>
                <a:spcPts val="0"/>
              </a:spcAft>
              <a:buNone/>
            </a:pPr>
            <a:r>
              <a:t/>
            </a:r>
            <a:endParaRPr/>
          </a:p>
          <a:p>
            <a:pPr indent="0" lvl="0" marL="342900" rtl="0" algn="r">
              <a:lnSpc>
                <a:spcPct val="150000"/>
              </a:lnSpc>
              <a:spcBef>
                <a:spcPts val="0"/>
              </a:spcBef>
              <a:spcAft>
                <a:spcPts val="0"/>
              </a:spcAft>
              <a:buNone/>
            </a:pPr>
            <a:r>
              <a:t/>
            </a:r>
            <a:endParaRPr/>
          </a:p>
          <a:p>
            <a:pPr indent="0" lvl="0" marL="342900" rtl="0" algn="r">
              <a:lnSpc>
                <a:spcPct val="150000"/>
              </a:lnSpc>
              <a:spcBef>
                <a:spcPts val="0"/>
              </a:spcBef>
              <a:spcAft>
                <a:spcPts val="0"/>
              </a:spcAft>
              <a:buNone/>
            </a:pPr>
            <a:r>
              <a:t/>
            </a:r>
            <a:endParaRPr/>
          </a:p>
          <a:p>
            <a:pPr indent="0" lvl="0" marL="342900" rtl="0" algn="r">
              <a:lnSpc>
                <a:spcPct val="150000"/>
              </a:lnSpc>
              <a:spcBef>
                <a:spcPts val="0"/>
              </a:spcBef>
              <a:spcAft>
                <a:spcPts val="0"/>
              </a:spcAft>
              <a:buNone/>
            </a:pPr>
            <a:r>
              <a:rPr b="1" lang="en-US" sz="2400" u="sng">
                <a:solidFill>
                  <a:schemeClr val="hlink"/>
                </a:solidFill>
                <a:hlinkClick r:id="rId3"/>
              </a:rPr>
              <a:t>HUD Requirements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8" name="Shape 58"/>
        <p:cNvGrpSpPr/>
        <p:nvPr/>
      </p:nvGrpSpPr>
      <p:grpSpPr>
        <a:xfrm>
          <a:off x="0" y="0"/>
          <a:ext cx="0" cy="0"/>
          <a:chOff x="0" y="0"/>
          <a:chExt cx="0" cy="0"/>
        </a:xfrm>
      </p:grpSpPr>
      <p:sp>
        <p:nvSpPr>
          <p:cNvPr id="59" name="Google Shape;59;p11"/>
          <p:cNvSpPr txBox="1"/>
          <p:nvPr>
            <p:ph type="title"/>
          </p:nvPr>
        </p:nvSpPr>
        <p:spPr>
          <a:xfrm>
            <a:off x="117275" y="25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59"/>
              <a:buFont typeface="Calibri"/>
              <a:buNone/>
            </a:pPr>
            <a:r>
              <a:rPr b="1" lang="en-US" sz="3600"/>
              <a:t>Agency/Project Renaming</a:t>
            </a:r>
            <a:endParaRPr b="1" sz="3600"/>
          </a:p>
        </p:txBody>
      </p:sp>
      <p:sp>
        <p:nvSpPr>
          <p:cNvPr id="60" name="Google Shape;60;p11"/>
          <p:cNvSpPr txBox="1"/>
          <p:nvPr>
            <p:ph idx="1" type="body"/>
          </p:nvPr>
        </p:nvSpPr>
        <p:spPr>
          <a:xfrm>
            <a:off x="457200" y="1806287"/>
            <a:ext cx="8229600" cy="4234200"/>
          </a:xfrm>
          <a:prstGeom prst="rect">
            <a:avLst/>
          </a:prstGeom>
          <a:noFill/>
          <a:ln>
            <a:noFill/>
          </a:ln>
        </p:spPr>
        <p:txBody>
          <a:bodyPr anchorCtr="0" anchor="t" bIns="45700" lIns="91425" spcFirstLastPara="1" rIns="91425" wrap="square" tIns="45700">
            <a:noAutofit/>
          </a:bodyPr>
          <a:lstStyle/>
          <a:p>
            <a:pPr indent="-342900" lvl="0" marL="342900" rtl="0" algn="l">
              <a:lnSpc>
                <a:spcPct val="150000"/>
              </a:lnSpc>
              <a:spcBef>
                <a:spcPts val="0"/>
              </a:spcBef>
              <a:spcAft>
                <a:spcPts val="0"/>
              </a:spcAft>
              <a:buClr>
                <a:schemeClr val="dk1"/>
              </a:buClr>
              <a:buSzPts val="2720"/>
              <a:buChar char="●"/>
            </a:pPr>
            <a:r>
              <a:rPr b="1" lang="en-US" sz="2720"/>
              <a:t>Consistent Naming for All Projects</a:t>
            </a:r>
            <a:endParaRPr b="1" sz="2720"/>
          </a:p>
          <a:p>
            <a:pPr indent="-344170" lvl="1" marL="742950" rtl="0" algn="l">
              <a:lnSpc>
                <a:spcPct val="150000"/>
              </a:lnSpc>
              <a:spcBef>
                <a:spcPts val="0"/>
              </a:spcBef>
              <a:spcAft>
                <a:spcPts val="0"/>
              </a:spcAft>
              <a:buSzPts val="2720"/>
              <a:buChar char="○"/>
            </a:pPr>
            <a:r>
              <a:rPr lang="en-US" sz="2720"/>
              <a:t>Agency [Dept.]-Project Name:Project Type</a:t>
            </a:r>
            <a:endParaRPr sz="2720"/>
          </a:p>
          <a:p>
            <a:pPr indent="-401320" lvl="0" marL="342900" marR="0" rtl="0" algn="l">
              <a:lnSpc>
                <a:spcPct val="150000"/>
              </a:lnSpc>
              <a:spcBef>
                <a:spcPts val="0"/>
              </a:spcBef>
              <a:spcAft>
                <a:spcPts val="0"/>
              </a:spcAft>
              <a:buClr>
                <a:schemeClr val="dk1"/>
              </a:buClr>
              <a:buSzPts val="2720"/>
              <a:buFont typeface="Arial"/>
              <a:buChar char="●"/>
            </a:pPr>
            <a:r>
              <a:rPr b="1" lang="en-US" sz="2720"/>
              <a:t>EDA Value is NOT Affected</a:t>
            </a:r>
            <a:endParaRPr b="1" sz="2720"/>
          </a:p>
          <a:p>
            <a:pPr indent="-344170" lvl="1" marL="742950" rtl="0" algn="l">
              <a:lnSpc>
                <a:spcPct val="150000"/>
              </a:lnSpc>
              <a:spcBef>
                <a:spcPts val="544"/>
              </a:spcBef>
              <a:spcAft>
                <a:spcPts val="0"/>
              </a:spcAft>
              <a:buSzPts val="2720"/>
              <a:buChar char="○"/>
            </a:pPr>
            <a:r>
              <a:rPr lang="en-US" sz="2720"/>
              <a:t>Searching by EDA unaffected</a:t>
            </a:r>
            <a:endParaRPr sz="2720"/>
          </a:p>
          <a:p>
            <a:pPr indent="-342900" lvl="0" marL="342900" rtl="0" algn="l">
              <a:lnSpc>
                <a:spcPct val="150000"/>
              </a:lnSpc>
              <a:spcBef>
                <a:spcPts val="544"/>
              </a:spcBef>
              <a:spcAft>
                <a:spcPts val="0"/>
              </a:spcAft>
              <a:buClr>
                <a:schemeClr val="dk1"/>
              </a:buClr>
              <a:buSzPts val="2720"/>
              <a:buChar char="●"/>
            </a:pPr>
            <a:r>
              <a:rPr b="1" lang="en-US" sz="2720"/>
              <a:t>Reporting is NOT Affected (APR, CAPER, etc.)</a:t>
            </a:r>
            <a:endParaRPr b="1" sz="2720"/>
          </a:p>
          <a:p>
            <a:pPr indent="-344170" lvl="1" marL="742950" rtl="0" algn="l">
              <a:lnSpc>
                <a:spcPct val="150000"/>
              </a:lnSpc>
              <a:spcBef>
                <a:spcPts val="544"/>
              </a:spcBef>
              <a:spcAft>
                <a:spcPts val="0"/>
              </a:spcAft>
              <a:buSzPts val="2720"/>
              <a:buChar char="○"/>
            </a:pPr>
            <a:r>
              <a:rPr lang="en-US" sz="2720"/>
              <a:t>Reporting groups unaffected</a:t>
            </a:r>
            <a:endParaRPr sz="2720"/>
          </a:p>
        </p:txBody>
      </p:sp>
      <p:sp>
        <p:nvSpPr>
          <p:cNvPr id="61" name="Google Shape;61;p11"/>
          <p:cNvSpPr txBox="1"/>
          <p:nvPr/>
        </p:nvSpPr>
        <p:spPr>
          <a:xfrm>
            <a:off x="5181600" y="6449125"/>
            <a:ext cx="3962400" cy="408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0" i="1" lang="en-US" sz="1800" u="none" cap="none" strike="noStrike">
                <a:solidFill>
                  <a:schemeClr val="dk1"/>
                </a:solidFill>
                <a:latin typeface="Calibri"/>
                <a:ea typeface="Calibri"/>
                <a:cs typeface="Calibri"/>
                <a:sym typeface="Calibri"/>
              </a:rPr>
              <a:t>HMIS Policy &amp; Procedures</a:t>
            </a:r>
            <a:endParaRPr b="0" i="1" sz="1800"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5" name="Shape 65"/>
        <p:cNvGrpSpPr/>
        <p:nvPr/>
      </p:nvGrpSpPr>
      <p:grpSpPr>
        <a:xfrm>
          <a:off x="0" y="0"/>
          <a:ext cx="0" cy="0"/>
          <a:chOff x="0" y="0"/>
          <a:chExt cx="0" cy="0"/>
        </a:xfrm>
      </p:grpSpPr>
      <p:sp>
        <p:nvSpPr>
          <p:cNvPr id="66" name="Google Shape;66;p12"/>
          <p:cNvSpPr txBox="1"/>
          <p:nvPr>
            <p:ph type="title"/>
          </p:nvPr>
        </p:nvSpPr>
        <p:spPr>
          <a:xfrm>
            <a:off x="57325" y="132325"/>
            <a:ext cx="78303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959"/>
              <a:t>HMIS User Subscriptions</a:t>
            </a:r>
            <a:endParaRPr b="1" sz="3959"/>
          </a:p>
        </p:txBody>
      </p:sp>
      <p:sp>
        <p:nvSpPr>
          <p:cNvPr id="67" name="Google Shape;67;p12"/>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p>
            <a:pPr indent="-381000" lvl="0" marL="457200" rtl="0" algn="l">
              <a:lnSpc>
                <a:spcPct val="114000"/>
              </a:lnSpc>
              <a:spcBef>
                <a:spcPts val="560"/>
              </a:spcBef>
              <a:spcAft>
                <a:spcPts val="0"/>
              </a:spcAft>
              <a:buSzPts val="2400"/>
              <a:buChar char="●"/>
            </a:pPr>
            <a:r>
              <a:rPr lang="en-US" sz="2400"/>
              <a:t>The HUD CoC grant for HMIS is static and doesn’t cover all the costs associated with implementing and maintaining HMIS.</a:t>
            </a:r>
            <a:endParaRPr sz="2400"/>
          </a:p>
          <a:p>
            <a:pPr indent="-381000" lvl="0" marL="457200" rtl="0" algn="l">
              <a:lnSpc>
                <a:spcPct val="115000"/>
              </a:lnSpc>
              <a:spcBef>
                <a:spcPts val="2500"/>
              </a:spcBef>
              <a:spcAft>
                <a:spcPts val="0"/>
              </a:spcAft>
              <a:buSzPts val="2400"/>
              <a:buChar char="●"/>
            </a:pPr>
            <a:r>
              <a:rPr lang="en-US" sz="2400"/>
              <a:t>Agencies using HMIS are not the same and HMIS User Subscriptions need to be as </a:t>
            </a:r>
            <a:r>
              <a:rPr lang="en-US" sz="2400"/>
              <a:t>equitable</a:t>
            </a:r>
            <a:r>
              <a:rPr lang="en-US" sz="2400"/>
              <a:t> as possible for both small, medium &amp; large agencies.</a:t>
            </a:r>
            <a:endParaRPr sz="2400"/>
          </a:p>
          <a:p>
            <a:pPr indent="-381000" lvl="0" marL="457200" rtl="0" algn="l">
              <a:lnSpc>
                <a:spcPct val="115000"/>
              </a:lnSpc>
              <a:spcBef>
                <a:spcPts val="1500"/>
              </a:spcBef>
              <a:spcAft>
                <a:spcPts val="1500"/>
              </a:spcAft>
              <a:buSzPts val="2400"/>
              <a:buChar char="●"/>
            </a:pPr>
            <a:r>
              <a:rPr lang="en-US" sz="2400" u="sng">
                <a:solidFill>
                  <a:schemeClr val="hlink"/>
                </a:solidFill>
                <a:hlinkClick r:id="rId3"/>
              </a:rPr>
              <a:t>CoC FL-507 / HSN HMIS User Subscriptions</a:t>
            </a:r>
            <a:endParaRPr sz="2400"/>
          </a:p>
        </p:txBody>
      </p:sp>
      <p:sp>
        <p:nvSpPr>
          <p:cNvPr id="68" name="Google Shape;68;p12"/>
          <p:cNvSpPr txBox="1"/>
          <p:nvPr/>
        </p:nvSpPr>
        <p:spPr>
          <a:xfrm>
            <a:off x="5181600" y="6451175"/>
            <a:ext cx="3962400" cy="4068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0" i="1" lang="en-US" sz="1800" u="none" cap="none" strike="noStrike">
                <a:solidFill>
                  <a:schemeClr val="dk1"/>
                </a:solidFill>
                <a:latin typeface="Calibri"/>
                <a:ea typeface="Calibri"/>
                <a:cs typeface="Calibri"/>
                <a:sym typeface="Calibri"/>
              </a:rPr>
              <a:t>HMIS Policy &amp; Procedures</a:t>
            </a:r>
            <a:endParaRPr b="0" i="1" sz="180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2" name="Shape 72"/>
        <p:cNvGrpSpPr/>
        <p:nvPr/>
      </p:nvGrpSpPr>
      <p:grpSpPr>
        <a:xfrm>
          <a:off x="0" y="0"/>
          <a:ext cx="0" cy="0"/>
          <a:chOff x="0" y="0"/>
          <a:chExt cx="0" cy="0"/>
        </a:xfrm>
      </p:grpSpPr>
      <p:sp>
        <p:nvSpPr>
          <p:cNvPr id="73" name="Google Shape;73;p13"/>
          <p:cNvSpPr txBox="1"/>
          <p:nvPr>
            <p:ph type="title"/>
          </p:nvPr>
        </p:nvSpPr>
        <p:spPr>
          <a:xfrm>
            <a:off x="457200" y="274650"/>
            <a:ext cx="73971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2800"/>
              <a:t>Changes to </a:t>
            </a:r>
            <a:r>
              <a:rPr b="1" lang="en-US" sz="2800"/>
              <a:t>HMIS Agency Administration </a:t>
            </a:r>
            <a:endParaRPr b="1" sz="2800"/>
          </a:p>
          <a:p>
            <a:pPr indent="0" lvl="0" marL="0" marR="0" rtl="0" algn="ctr">
              <a:lnSpc>
                <a:spcPct val="100000"/>
              </a:lnSpc>
              <a:spcBef>
                <a:spcPts val="0"/>
              </a:spcBef>
              <a:spcAft>
                <a:spcPts val="0"/>
              </a:spcAft>
              <a:buClr>
                <a:schemeClr val="dk1"/>
              </a:buClr>
              <a:buSzPts val="3959"/>
              <a:buFont typeface="Calibri"/>
              <a:buNone/>
            </a:pPr>
            <a:r>
              <a:rPr b="1" lang="en-US" sz="2800"/>
              <a:t>ServicePoint Role Assignment</a:t>
            </a:r>
            <a:endParaRPr b="1" sz="2800"/>
          </a:p>
        </p:txBody>
      </p:sp>
      <p:sp>
        <p:nvSpPr>
          <p:cNvPr id="74" name="Google Shape;74;p13"/>
          <p:cNvSpPr txBox="1"/>
          <p:nvPr>
            <p:ph idx="1" type="body"/>
          </p:nvPr>
        </p:nvSpPr>
        <p:spPr>
          <a:xfrm>
            <a:off x="457200" y="1962600"/>
            <a:ext cx="8229600" cy="4526100"/>
          </a:xfrm>
          <a:prstGeom prst="rect">
            <a:avLst/>
          </a:prstGeom>
          <a:noFill/>
          <a:ln>
            <a:noFill/>
          </a:ln>
        </p:spPr>
        <p:txBody>
          <a:bodyPr anchorCtr="0" anchor="t" bIns="45700" lIns="91425" spcFirstLastPara="1" rIns="91425" wrap="square" tIns="45700">
            <a:noAutofit/>
          </a:bodyPr>
          <a:lstStyle/>
          <a:p>
            <a:pPr indent="-292100" lvl="0" marL="342900" marR="0" rtl="0" algn="l">
              <a:lnSpc>
                <a:spcPct val="115000"/>
              </a:lnSpc>
              <a:spcBef>
                <a:spcPts val="0"/>
              </a:spcBef>
              <a:spcAft>
                <a:spcPts val="0"/>
              </a:spcAft>
              <a:buClr>
                <a:schemeClr val="dk1"/>
              </a:buClr>
              <a:buSzPts val="2400"/>
              <a:buChar char="●"/>
            </a:pPr>
            <a:r>
              <a:rPr lang="en-US" sz="2400"/>
              <a:t>With the new password reset functionality, there is no longer a need for local users with Agency Admin rights in ServicePoint.</a:t>
            </a:r>
            <a:endParaRPr sz="2400"/>
          </a:p>
          <a:p>
            <a:pPr indent="-292100" lvl="0" marL="342900" marR="0" rtl="0" algn="l">
              <a:lnSpc>
                <a:spcPct val="115000"/>
              </a:lnSpc>
              <a:spcBef>
                <a:spcPts val="1000"/>
              </a:spcBef>
              <a:spcAft>
                <a:spcPts val="0"/>
              </a:spcAft>
              <a:buSzPts val="2400"/>
              <a:buChar char="●"/>
            </a:pPr>
            <a:r>
              <a:rPr lang="en-US" sz="2400"/>
              <a:t>Agency Admin rights are very complicated and rarely, if ever, needed other than for password resets.</a:t>
            </a:r>
            <a:endParaRPr sz="2400"/>
          </a:p>
          <a:p>
            <a:pPr indent="-292100" lvl="0" marL="342900" marR="0" rtl="0" algn="l">
              <a:lnSpc>
                <a:spcPct val="115000"/>
              </a:lnSpc>
              <a:spcBef>
                <a:spcPts val="1000"/>
              </a:spcBef>
              <a:spcAft>
                <a:spcPts val="0"/>
              </a:spcAft>
              <a:buSzPts val="2400"/>
              <a:buChar char="●"/>
            </a:pPr>
            <a:r>
              <a:rPr lang="en-US" sz="2400"/>
              <a:t>If situations occur that warrant assigning Agency Admin rights, they will be evaluated on a case by case basis.</a:t>
            </a:r>
            <a:endParaRPr sz="2400"/>
          </a:p>
          <a:p>
            <a:pPr indent="-292100" lvl="0" marL="342900" marR="0" rtl="0" algn="l">
              <a:lnSpc>
                <a:spcPct val="115000"/>
              </a:lnSpc>
              <a:spcBef>
                <a:spcPts val="1000"/>
              </a:spcBef>
              <a:spcAft>
                <a:spcPts val="1000"/>
              </a:spcAft>
              <a:buSzPts val="2400"/>
              <a:buChar char="●"/>
            </a:pPr>
            <a:r>
              <a:rPr lang="en-US" sz="2400"/>
              <a:t>Moving forward we will refer to “</a:t>
            </a:r>
            <a:r>
              <a:rPr lang="en-US" sz="2400"/>
              <a:t>HMIS Agency Liaison” instead of Agency Admins.</a:t>
            </a:r>
            <a:endParaRPr sz="2400"/>
          </a:p>
        </p:txBody>
      </p:sp>
      <p:sp>
        <p:nvSpPr>
          <p:cNvPr id="75" name="Google Shape;75;p13"/>
          <p:cNvSpPr txBox="1"/>
          <p:nvPr/>
        </p:nvSpPr>
        <p:spPr>
          <a:xfrm>
            <a:off x="5638800" y="6488691"/>
            <a:ext cx="3505200" cy="3693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Clr>
                <a:schemeClr val="dk1"/>
              </a:buClr>
              <a:buFont typeface="Arial"/>
              <a:buNone/>
            </a:pPr>
            <a:r>
              <a:rPr i="1" lang="en-US" sz="1800">
                <a:solidFill>
                  <a:schemeClr val="dk1"/>
                </a:solidFill>
                <a:latin typeface="Calibri"/>
                <a:ea typeface="Calibri"/>
                <a:cs typeface="Calibri"/>
                <a:sym typeface="Calibri"/>
              </a:rPr>
              <a:t>HMIS Policy &amp; Procedures</a:t>
            </a:r>
            <a:endParaRPr b="0" i="1" sz="1800" u="none" cap="none" strike="noStrik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9" name="Shape 79"/>
        <p:cNvGrpSpPr/>
        <p:nvPr/>
      </p:nvGrpSpPr>
      <p:grpSpPr>
        <a:xfrm>
          <a:off x="0" y="0"/>
          <a:ext cx="0" cy="0"/>
          <a:chOff x="0" y="0"/>
          <a:chExt cx="0" cy="0"/>
        </a:xfrm>
      </p:grpSpPr>
      <p:sp>
        <p:nvSpPr>
          <p:cNvPr id="80" name="Google Shape;80;p14"/>
          <p:cNvSpPr txBox="1"/>
          <p:nvPr>
            <p:ph type="title"/>
          </p:nvPr>
        </p:nvSpPr>
        <p:spPr>
          <a:xfrm>
            <a:off x="457200" y="274650"/>
            <a:ext cx="74118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t>Responsibilities of a </a:t>
            </a:r>
            <a:endParaRPr b="1" sz="3600"/>
          </a:p>
          <a:p>
            <a:pPr indent="0" lvl="0" marL="0" marR="0" rtl="0" algn="ctr">
              <a:lnSpc>
                <a:spcPct val="100000"/>
              </a:lnSpc>
              <a:spcBef>
                <a:spcPts val="0"/>
              </a:spcBef>
              <a:spcAft>
                <a:spcPts val="0"/>
              </a:spcAft>
              <a:buClr>
                <a:schemeClr val="dk1"/>
              </a:buClr>
              <a:buSzPts val="3959"/>
              <a:buFont typeface="Calibri"/>
              <a:buNone/>
            </a:pPr>
            <a:r>
              <a:rPr b="1" lang="en-US" sz="3600"/>
              <a:t>HMIS Agency Liaison</a:t>
            </a:r>
            <a:endParaRPr b="1" sz="3600"/>
          </a:p>
        </p:txBody>
      </p:sp>
      <p:sp>
        <p:nvSpPr>
          <p:cNvPr id="81" name="Google Shape;81;p14"/>
          <p:cNvSpPr txBox="1"/>
          <p:nvPr>
            <p:ph idx="1" type="body"/>
          </p:nvPr>
        </p:nvSpPr>
        <p:spPr>
          <a:xfrm>
            <a:off x="457200" y="1962600"/>
            <a:ext cx="8229600" cy="4526100"/>
          </a:xfrm>
          <a:prstGeom prst="rect">
            <a:avLst/>
          </a:prstGeom>
          <a:noFill/>
          <a:ln>
            <a:noFill/>
          </a:ln>
        </p:spPr>
        <p:txBody>
          <a:bodyPr anchorCtr="0" anchor="t" bIns="45700" lIns="91425" spcFirstLastPara="1" rIns="91425" wrap="square" tIns="45700">
            <a:noAutofit/>
          </a:bodyPr>
          <a:lstStyle/>
          <a:p>
            <a:pPr indent="-323850" lvl="1" marL="742950" rtl="0" algn="l">
              <a:lnSpc>
                <a:spcPct val="115000"/>
              </a:lnSpc>
              <a:spcBef>
                <a:spcPts val="0"/>
              </a:spcBef>
              <a:spcAft>
                <a:spcPts val="0"/>
              </a:spcAft>
              <a:buSzPts val="2400"/>
              <a:buChar char="○"/>
            </a:pPr>
            <a:r>
              <a:rPr lang="en-US" sz="2400"/>
              <a:t>Understand the basic project descriptors of all active agency projects using HMIS</a:t>
            </a:r>
            <a:endParaRPr sz="2400"/>
          </a:p>
          <a:p>
            <a:pPr indent="-323850" lvl="1" marL="742950" rtl="0" algn="l">
              <a:lnSpc>
                <a:spcPct val="115000"/>
              </a:lnSpc>
              <a:spcBef>
                <a:spcPts val="1000"/>
              </a:spcBef>
              <a:spcAft>
                <a:spcPts val="0"/>
              </a:spcAft>
              <a:buSzPts val="2400"/>
              <a:buChar char="○"/>
            </a:pPr>
            <a:r>
              <a:rPr lang="en-US" sz="2400"/>
              <a:t>Provide first-line support and guidance to your agency’s HMIS users</a:t>
            </a:r>
            <a:endParaRPr sz="2400"/>
          </a:p>
          <a:p>
            <a:pPr indent="-323850" lvl="1" marL="742950" rtl="0" algn="l">
              <a:lnSpc>
                <a:spcPct val="115000"/>
              </a:lnSpc>
              <a:spcBef>
                <a:spcPts val="1000"/>
              </a:spcBef>
              <a:spcAft>
                <a:spcPts val="0"/>
              </a:spcAft>
              <a:buSzPts val="2400"/>
              <a:buChar char="○"/>
            </a:pPr>
            <a:r>
              <a:rPr lang="en-US" sz="2400"/>
              <a:t>Communicate regularly with HSN’s HMIS teams when changes occur to projects/users</a:t>
            </a:r>
            <a:endParaRPr sz="2400"/>
          </a:p>
          <a:p>
            <a:pPr indent="-323850" lvl="1" marL="742950" rtl="0" algn="l">
              <a:lnSpc>
                <a:spcPct val="115000"/>
              </a:lnSpc>
              <a:spcBef>
                <a:spcPts val="1000"/>
              </a:spcBef>
              <a:spcAft>
                <a:spcPts val="1000"/>
              </a:spcAft>
              <a:buSzPts val="2400"/>
              <a:buChar char="○"/>
            </a:pPr>
            <a:r>
              <a:rPr lang="en-US" sz="2400"/>
              <a:t>Know how to run and use needed reports for monitoring performance and data quality</a:t>
            </a:r>
            <a:endParaRPr sz="2400"/>
          </a:p>
        </p:txBody>
      </p:sp>
      <p:sp>
        <p:nvSpPr>
          <p:cNvPr id="82" name="Google Shape;82;p14"/>
          <p:cNvSpPr txBox="1"/>
          <p:nvPr/>
        </p:nvSpPr>
        <p:spPr>
          <a:xfrm>
            <a:off x="5638800" y="6488691"/>
            <a:ext cx="3505200" cy="3693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rPr i="1" lang="en-US" sz="1800">
                <a:solidFill>
                  <a:schemeClr val="dk1"/>
                </a:solidFill>
                <a:latin typeface="Calibri"/>
                <a:ea typeface="Calibri"/>
                <a:cs typeface="Calibri"/>
                <a:sym typeface="Calibri"/>
              </a:rPr>
              <a:t>HMIS Policy &amp; Procedures</a:t>
            </a:r>
            <a:endParaRPr b="0" i="1" sz="1800"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6" name="Shape 86"/>
        <p:cNvGrpSpPr/>
        <p:nvPr/>
      </p:nvGrpSpPr>
      <p:grpSpPr>
        <a:xfrm>
          <a:off x="0" y="0"/>
          <a:ext cx="0" cy="0"/>
          <a:chOff x="0" y="0"/>
          <a:chExt cx="0" cy="0"/>
        </a:xfrm>
      </p:grpSpPr>
      <p:sp>
        <p:nvSpPr>
          <p:cNvPr id="87" name="Google Shape;87;p15"/>
          <p:cNvSpPr txBox="1"/>
          <p:nvPr>
            <p:ph type="title"/>
          </p:nvPr>
        </p:nvSpPr>
        <p:spPr>
          <a:xfrm>
            <a:off x="107300" y="11468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959"/>
              <a:buFont typeface="Calibri"/>
              <a:buNone/>
            </a:pPr>
            <a:r>
              <a:rPr b="1" lang="en-US" sz="3600"/>
              <a:t>Official HUD Reports</a:t>
            </a:r>
            <a:endParaRPr b="1" sz="3600"/>
          </a:p>
        </p:txBody>
      </p:sp>
      <p:sp>
        <p:nvSpPr>
          <p:cNvPr id="88" name="Google Shape;88;p1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3200"/>
              <a:buNone/>
            </a:pPr>
            <a:r>
              <a:rPr b="1" lang="en-US" sz="2400"/>
              <a:t>Current Active Reports:</a:t>
            </a:r>
            <a:endParaRPr b="1" sz="2400"/>
          </a:p>
          <a:p>
            <a:pPr indent="0" lvl="0" marL="0" rtl="0" algn="l">
              <a:spcBef>
                <a:spcPts val="640"/>
              </a:spcBef>
              <a:spcAft>
                <a:spcPts val="0"/>
              </a:spcAft>
              <a:buClr>
                <a:schemeClr val="dk1"/>
              </a:buClr>
              <a:buSzPts val="3200"/>
              <a:buNone/>
            </a:pPr>
            <a:r>
              <a:t/>
            </a:r>
            <a:endParaRPr sz="2400"/>
          </a:p>
          <a:p>
            <a:pPr indent="-260350" lvl="1" marL="742950" rtl="0" algn="l">
              <a:lnSpc>
                <a:spcPct val="150000"/>
              </a:lnSpc>
              <a:spcBef>
                <a:spcPts val="560"/>
              </a:spcBef>
              <a:spcAft>
                <a:spcPts val="0"/>
              </a:spcAft>
              <a:buClr>
                <a:schemeClr val="dk1"/>
              </a:buClr>
              <a:buSzPts val="2400"/>
              <a:buChar char="○"/>
            </a:pPr>
            <a:r>
              <a:rPr b="1" lang="en-US" sz="2400" u="sng">
                <a:solidFill>
                  <a:schemeClr val="hlink"/>
                </a:solidFill>
                <a:hlinkClick r:id="rId3"/>
              </a:rPr>
              <a:t>Longitudinal System Analysis (LSA)</a:t>
            </a:r>
            <a:endParaRPr b="1" sz="2400"/>
          </a:p>
          <a:p>
            <a:pPr indent="-260350" lvl="1" marL="742950" rtl="0" algn="l">
              <a:lnSpc>
                <a:spcPct val="150000"/>
              </a:lnSpc>
              <a:spcBef>
                <a:spcPts val="560"/>
              </a:spcBef>
              <a:spcAft>
                <a:spcPts val="0"/>
              </a:spcAft>
              <a:buClr>
                <a:schemeClr val="dk1"/>
              </a:buClr>
              <a:buSzPts val="2400"/>
              <a:buChar char="○"/>
            </a:pPr>
            <a:r>
              <a:rPr b="1" lang="en-US" sz="2400" u="sng">
                <a:solidFill>
                  <a:schemeClr val="hlink"/>
                </a:solidFill>
                <a:hlinkClick r:id="rId4"/>
              </a:rPr>
              <a:t>System Performance Measures (SysPM)</a:t>
            </a:r>
            <a:endParaRPr b="1" sz="2400"/>
          </a:p>
          <a:p>
            <a:pPr indent="0" lvl="0" marL="0" rtl="0" algn="l">
              <a:spcBef>
                <a:spcPts val="0"/>
              </a:spcBef>
              <a:spcAft>
                <a:spcPts val="0"/>
              </a:spcAft>
              <a:buNone/>
            </a:pPr>
            <a:r>
              <a:t/>
            </a:r>
            <a:endParaRPr b="1" sz="2400">
              <a:solidFill>
                <a:schemeClr val="dk1"/>
              </a:solidFill>
            </a:endParaRPr>
          </a:p>
          <a:p>
            <a:pPr indent="0" lvl="0" marL="0" rtl="0" algn="l">
              <a:spcBef>
                <a:spcPts val="0"/>
              </a:spcBef>
              <a:spcAft>
                <a:spcPts val="0"/>
              </a:spcAft>
              <a:buNone/>
            </a:pPr>
            <a:r>
              <a:rPr b="1" lang="en-US" sz="2400">
                <a:solidFill>
                  <a:schemeClr val="dk1"/>
                </a:solidFill>
              </a:rPr>
              <a:t>Recently Submitted</a:t>
            </a:r>
            <a:r>
              <a:rPr b="1" lang="en-US" sz="2400">
                <a:solidFill>
                  <a:schemeClr val="dk1"/>
                </a:solidFill>
              </a:rPr>
              <a:t> Reports:</a:t>
            </a:r>
            <a:endParaRPr b="1" sz="2400">
              <a:solidFill>
                <a:schemeClr val="dk1"/>
              </a:solidFill>
            </a:endParaRPr>
          </a:p>
          <a:p>
            <a:pPr indent="0" lvl="0" marL="0" rtl="0" algn="l">
              <a:spcBef>
                <a:spcPts val="0"/>
              </a:spcBef>
              <a:spcAft>
                <a:spcPts val="0"/>
              </a:spcAft>
              <a:buNone/>
            </a:pPr>
            <a:r>
              <a:t/>
            </a:r>
            <a:endParaRPr b="1" sz="2400">
              <a:solidFill>
                <a:schemeClr val="dk1"/>
              </a:solidFill>
            </a:endParaRPr>
          </a:p>
          <a:p>
            <a:pPr indent="-260350" lvl="1" marL="742950" rtl="0" algn="l">
              <a:lnSpc>
                <a:spcPct val="150000"/>
              </a:lnSpc>
              <a:spcBef>
                <a:spcPts val="560"/>
              </a:spcBef>
              <a:spcAft>
                <a:spcPts val="0"/>
              </a:spcAft>
              <a:buSzPts val="2400"/>
              <a:buChar char="○"/>
            </a:pPr>
            <a:r>
              <a:rPr b="1" lang="en-US" sz="2400" u="sng">
                <a:solidFill>
                  <a:schemeClr val="hlink"/>
                </a:solidFill>
                <a:hlinkClick r:id="rId5"/>
              </a:rPr>
              <a:t>Point-In-Time (PIT)</a:t>
            </a:r>
            <a:endParaRPr b="1" sz="2400">
              <a:solidFill>
                <a:schemeClr val="dk1"/>
              </a:solidFill>
            </a:endParaRPr>
          </a:p>
          <a:p>
            <a:pPr indent="-260350" lvl="1" marL="742950" rtl="0" algn="l">
              <a:lnSpc>
                <a:spcPct val="150000"/>
              </a:lnSpc>
              <a:spcBef>
                <a:spcPts val="560"/>
              </a:spcBef>
              <a:spcAft>
                <a:spcPts val="0"/>
              </a:spcAft>
              <a:buSzPts val="2400"/>
              <a:buChar char="○"/>
            </a:pPr>
            <a:r>
              <a:rPr b="1" lang="en-US" sz="2400" u="sng">
                <a:solidFill>
                  <a:schemeClr val="hlink"/>
                </a:solidFill>
                <a:hlinkClick r:id="rId6"/>
              </a:rPr>
              <a:t>Housing Inventory Count (HIC)</a:t>
            </a:r>
            <a:endParaRPr b="1" sz="24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2018_HMIS PowerPoint Templat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