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bin"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67389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775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Meeting’s Objective:  to practice using the SPM data points to raise questions about short- and long-term trends and needed course corrections throughout the year.</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Action suggestion:  HOMEWORK  ASSIGNMENT: select one of the SPM Videos to watch before the next HAC mtg for discussion.</a:t>
            </a:r>
            <a:endParaRPr b="1">
              <a:solidFill>
                <a:schemeClr val="dk1"/>
              </a:solidFill>
            </a:endParaRPr>
          </a:p>
          <a:p>
            <a:pPr marL="0" lvl="0" indent="0" algn="l" rtl="0">
              <a:spcBef>
                <a:spcPts val="0"/>
              </a:spcBef>
              <a:spcAft>
                <a:spcPts val="0"/>
              </a:spcAft>
              <a:buNone/>
            </a:pPr>
            <a:endParaRPr/>
          </a:p>
        </p:txBody>
      </p:sp>
      <p:sp>
        <p:nvSpPr>
          <p:cNvPr id="91" name="Google Shape;9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18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2b091bc7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2b091bc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Meeting’s Objective:  to promote and practice the use of a meaningful story narrative to help understand and disseminate SPM data.</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Action suggestion:  HOMEWORK ASSIGNMENT:  How many of the SPM data point can you track using the FL-507 Community Dashboard?  How would that work? </a:t>
            </a:r>
            <a:endParaRPr b="1">
              <a:solidFill>
                <a:schemeClr val="dk1"/>
              </a:solidFill>
            </a:endParaRPr>
          </a:p>
        </p:txBody>
      </p:sp>
    </p:spTree>
    <p:extLst>
      <p:ext uri="{BB962C8B-B14F-4D97-AF65-F5344CB8AC3E}">
        <p14:creationId xmlns:p14="http://schemas.microsoft.com/office/powerpoint/2010/main" val="174345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Meeting’s Objective:  to promote the use of the HMIS web site as the “go to resource” for learning about and interacting with the HMIS Lead Agency for the FL-507</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Action suggestion:  request that meeting attendees submit one suggestion and/or comment (using the [SUPPORT] button) either:</a:t>
            </a:r>
            <a:endParaRPr b="1">
              <a:solidFill>
                <a:schemeClr val="dk1"/>
              </a:solidFill>
            </a:endParaRPr>
          </a:p>
          <a:p>
            <a:pPr marL="457200" lvl="0" indent="-298450" algn="l" rtl="0">
              <a:spcBef>
                <a:spcPts val="0"/>
              </a:spcBef>
              <a:spcAft>
                <a:spcPts val="0"/>
              </a:spcAft>
              <a:buClr>
                <a:schemeClr val="dk1"/>
              </a:buClr>
              <a:buSzPts val="1100"/>
              <a:buAutoNum type="alphaLcParenR"/>
            </a:pPr>
            <a:r>
              <a:rPr lang="en-US" b="1">
                <a:solidFill>
                  <a:schemeClr val="dk1"/>
                </a:solidFill>
              </a:rPr>
              <a:t>about something that you liked and found useful from the web site or </a:t>
            </a:r>
            <a:endParaRPr b="1">
              <a:solidFill>
                <a:schemeClr val="dk1"/>
              </a:solidFill>
            </a:endParaRPr>
          </a:p>
          <a:p>
            <a:pPr marL="457200" lvl="0" indent="-298450" algn="l" rtl="0">
              <a:spcBef>
                <a:spcPts val="0"/>
              </a:spcBef>
              <a:spcAft>
                <a:spcPts val="0"/>
              </a:spcAft>
              <a:buClr>
                <a:schemeClr val="dk1"/>
              </a:buClr>
              <a:buSzPts val="1100"/>
              <a:buAutoNum type="alphaLcParenR"/>
            </a:pPr>
            <a:r>
              <a:rPr lang="en-US" b="1">
                <a:solidFill>
                  <a:schemeClr val="dk1"/>
                </a:solidFill>
              </a:rPr>
              <a:t>about something that you don’t understand and couldn’t easily find on the web site</a:t>
            </a:r>
            <a:endParaRPr b="1">
              <a:solidFill>
                <a:schemeClr val="dk1"/>
              </a:solidFill>
            </a:endParaRPr>
          </a:p>
        </p:txBody>
      </p:sp>
      <p:sp>
        <p:nvSpPr>
          <p:cNvPr id="104" name="Google Shape;10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91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794086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Meeting’s Objective:  to promote the use of the HMIS web site as the “go to resource” for learning about and interacting with the HMIS Lead Agency for the FL-507</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Action suggestion:  request that meeting attendees submit one suggestion and/or comment (using the [SUPPORT] button) either:</a:t>
            </a:r>
            <a:endParaRPr b="1">
              <a:solidFill>
                <a:schemeClr val="dk1"/>
              </a:solidFill>
            </a:endParaRPr>
          </a:p>
          <a:p>
            <a:pPr marL="457200" lvl="0" indent="-298450" algn="l" rtl="0">
              <a:spcBef>
                <a:spcPts val="0"/>
              </a:spcBef>
              <a:spcAft>
                <a:spcPts val="0"/>
              </a:spcAft>
              <a:buClr>
                <a:schemeClr val="dk1"/>
              </a:buClr>
              <a:buSzPts val="1100"/>
              <a:buAutoNum type="alphaLcParenR"/>
            </a:pPr>
            <a:r>
              <a:rPr lang="en-US" b="1">
                <a:solidFill>
                  <a:schemeClr val="dk1"/>
                </a:solidFill>
              </a:rPr>
              <a:t>about something that you liked and found useful from the web site or </a:t>
            </a:r>
            <a:endParaRPr b="1">
              <a:solidFill>
                <a:schemeClr val="dk1"/>
              </a:solidFill>
            </a:endParaRPr>
          </a:p>
          <a:p>
            <a:pPr marL="457200" lvl="0" indent="-298450" algn="l" rtl="0">
              <a:spcBef>
                <a:spcPts val="0"/>
              </a:spcBef>
              <a:spcAft>
                <a:spcPts val="0"/>
              </a:spcAft>
              <a:buClr>
                <a:schemeClr val="dk1"/>
              </a:buClr>
              <a:buSzPts val="1100"/>
              <a:buAutoNum type="alphaLcParenR"/>
            </a:pPr>
            <a:r>
              <a:rPr lang="en-US" b="1">
                <a:solidFill>
                  <a:schemeClr val="dk1"/>
                </a:solidFill>
              </a:rPr>
              <a:t>about something that you don’t understand and couldn’t easily find on the web site</a:t>
            </a:r>
            <a:endParaRPr b="1">
              <a:solidFill>
                <a:schemeClr val="dk1"/>
              </a:solidFill>
            </a:endParaRPr>
          </a:p>
        </p:txBody>
      </p:sp>
      <p:sp>
        <p:nvSpPr>
          <p:cNvPr id="111" name="Google Shape;111;g477940867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48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2932e373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Meeting’s Objective:  to present the Software Review process as an official requirement which takes time and effort to understand how the functional requirements of HMIS are implemented in difference software.  Today we want to begin gathering feedback and input from current HMIS users.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Action suggestion:  Ask the participants to submit their input via the [SUPPORT] (maybe also add “Software Review” a topic option in ZenDesk?) or by completing Angel’s paper survey.</a:t>
            </a:r>
            <a:endParaRPr b="1"/>
          </a:p>
        </p:txBody>
      </p:sp>
      <p:sp>
        <p:nvSpPr>
          <p:cNvPr id="118" name="Google Shape;118;g52932e373e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58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2932e373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52932e373e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70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2b091bc77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2b091bc7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960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02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73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Meeting Objective:</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US" b="1">
                <a:solidFill>
                  <a:schemeClr val="dk1"/>
                </a:solidFill>
              </a:rPr>
              <a:t>Action suggestion:</a:t>
            </a:r>
            <a:endParaRPr b="1"/>
          </a:p>
        </p:txBody>
      </p:sp>
      <p:sp>
        <p:nvSpPr>
          <p:cNvPr id="52" name="Google Shape;5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58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7a4dc7a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Meeting’s Objective:  to emphasize the importance of building up additional support resources directed specifically for HMIS Agency Administrator.</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Action suggestion:  (maybe use a short paper survey?)  discussion about how they understand the role of Agency Liaison and what kind of support they would like/need for specific topics/issues.</a:t>
            </a:r>
            <a:endParaRPr b="1">
              <a:solidFill>
                <a:schemeClr val="dk1"/>
              </a:solidFill>
            </a:endParaRPr>
          </a:p>
        </p:txBody>
      </p:sp>
      <p:sp>
        <p:nvSpPr>
          <p:cNvPr id="58" name="Google Shape;58;g57a4dc7ad8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03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d735976e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Meeting’s Objective:  to emphasize the importance of building up additional support resources directed specifically for HMIS Agency Liaisons.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Action suggestion:  (maybe use a short paper survey?)  discussion about how they understand the role of Agency Liaison and what kind of support they would like/need for specific topics/issues.</a:t>
            </a:r>
            <a:endParaRPr b="1">
              <a:solidFill>
                <a:schemeClr val="dk1"/>
              </a:solidFill>
            </a:endParaRPr>
          </a:p>
        </p:txBody>
      </p:sp>
      <p:sp>
        <p:nvSpPr>
          <p:cNvPr id="65" name="Google Shape;65;g5d735976e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702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d77f39233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Meeting’s Objective:  to emphasize the importance of building up additional support resources directed specifically for HMIS Agency Liaisons.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Action suggestion:  (maybe use a short paper survey?)  discussion about how they understand the role of Agency Liaison and what kind of support they would like/need for specific topics/issues.</a:t>
            </a:r>
            <a:endParaRPr b="1">
              <a:solidFill>
                <a:schemeClr val="dk1"/>
              </a:solidFill>
            </a:endParaRPr>
          </a:p>
        </p:txBody>
      </p:sp>
      <p:sp>
        <p:nvSpPr>
          <p:cNvPr id="72" name="Google Shape;72;g5d77f39233_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01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Meeting Objective:  introduce topics for today’s 15 minutes time for this SECTION (Offical HUD Reports)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LSA:  HUD extending deadline, waiting for vendors to implement various fixes.</a:t>
            </a: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PIT/HIC:  Due at the end of April.</a:t>
            </a:r>
            <a:endParaRPr b="1">
              <a:solidFill>
                <a:schemeClr val="dk1"/>
              </a:solidFill>
            </a:endParaRPr>
          </a:p>
        </p:txBody>
      </p:sp>
      <p:sp>
        <p:nvSpPr>
          <p:cNvPr id="79" name="Google Shape;7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326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779408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Meeting Objective:  introduce topics for today’s 15 minutes time for this SECTION (Official HUD Reports)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LSA:  HUD extending deadline, waiting for vendors to implement various fixes.</a:t>
            </a: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PIT/HIC:  Due at the end of April.</a:t>
            </a:r>
            <a:endParaRPr b="1">
              <a:solidFill>
                <a:schemeClr val="dk1"/>
              </a:solidFill>
            </a:endParaRPr>
          </a:p>
        </p:txBody>
      </p:sp>
      <p:sp>
        <p:nvSpPr>
          <p:cNvPr id="85" name="Google Shape;85;g477940867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47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Introduction to HMIS</a:t>
            </a:r>
            <a:endParaRPr/>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Continuum of Care FL-507</a:t>
            </a:r>
            <a:endParaRPr/>
          </a:p>
          <a:p>
            <a:pPr marL="0" marR="0" lvl="0" indent="0" algn="ctr" rtl="0">
              <a:lnSpc>
                <a:spcPct val="100000"/>
              </a:lnSpc>
              <a:spcBef>
                <a:spcPts val="0"/>
              </a:spcBef>
              <a:spcAft>
                <a:spcPts val="0"/>
              </a:spcAft>
              <a:buNone/>
            </a:pPr>
            <a:endParaRPr sz="54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endParaRPr sz="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Homeless Services Network of Central Florida</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4065-D L.B. McLeod Road</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Orlando, FL 32811</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Phone: (407) 893-0133</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Fax: (407) 893-5299</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www.hsncfl.org</a:t>
            </a:r>
            <a:endParaRPr sz="2800" b="0" i="0" u="none" strike="noStrike" cap="non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a:stretch/>
        </p:blipFill>
        <p:spPr>
          <a:xfrm>
            <a:off x="3543142" y="428151"/>
            <a:ext cx="2057713" cy="129063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00B0F0"/>
              </a:buClr>
              <a:buSzPts val="3200"/>
              <a:buFont typeface="Arial"/>
              <a:buNone/>
              <a:defRPr sz="3200" b="0" i="0" u="none" strike="noStrike" cap="none">
                <a:solidFill>
                  <a:srgbClr val="00B0F0"/>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 name="Google Shape;16;p3"/>
          <p:cNvSpPr txBox="1">
            <a:spLocks noGrp="1"/>
          </p:cNvSpPr>
          <p:nvPr>
            <p:ph type="sldNum" idx="12"/>
          </p:nvPr>
        </p:nvSpPr>
        <p:spPr>
          <a:xfrm>
            <a:off x="8123593" y="6369045"/>
            <a:ext cx="5631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4"/>
          <p:cNvSpPr txBox="1">
            <a:spLocks noGrp="1"/>
          </p:cNvSpPr>
          <p:nvPr>
            <p:ph type="body" idx="1"/>
          </p:nvPr>
        </p:nvSpPr>
        <p:spPr>
          <a:xfrm rot="5400000">
            <a:off x="2309101" y="-251700"/>
            <a:ext cx="4525800" cy="822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0F0"/>
              </a:buClr>
              <a:buSzPts val="2800"/>
              <a:buFont typeface="Arial"/>
              <a:buChar char="–"/>
              <a:defRPr sz="2800" b="0" i="0" u="none" strike="noStrike" cap="none">
                <a:solidFill>
                  <a:srgbClr val="00B0F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sldNum" idx="12"/>
          </p:nvPr>
        </p:nvSpPr>
        <p:spPr>
          <a:xfrm>
            <a:off x="8123593" y="6369045"/>
            <a:ext cx="5631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rot="5400000">
            <a:off x="4732201" y="2171539"/>
            <a:ext cx="5851500" cy="2057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3200"/>
              <a:buFont typeface="Cabin"/>
              <a:buNone/>
              <a:defRPr sz="32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5"/>
          <p:cNvSpPr txBox="1">
            <a:spLocks noGrp="1"/>
          </p:cNvSpPr>
          <p:nvPr>
            <p:ph type="body" idx="1"/>
          </p:nvPr>
        </p:nvSpPr>
        <p:spPr>
          <a:xfrm rot="5400000">
            <a:off x="541500" y="190639"/>
            <a:ext cx="5851500" cy="6019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B0F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0F0"/>
              </a:buClr>
              <a:buSzPts val="2800"/>
              <a:buFont typeface="Arial"/>
              <a:buChar char="–"/>
              <a:defRPr sz="2800" b="0" i="0" u="none" strike="noStrike" cap="none">
                <a:solidFill>
                  <a:srgbClr val="00B0F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sldNum" idx="12"/>
          </p:nvPr>
        </p:nvSpPr>
        <p:spPr>
          <a:xfrm>
            <a:off x="8123593" y="6369045"/>
            <a:ext cx="5631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mt="20000"/>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3107477" y="-1798"/>
            <a:ext cx="6029712" cy="6859801"/>
          </a:xfrm>
          <a:custGeom>
            <a:avLst/>
            <a:gdLst/>
            <a:ahLst/>
            <a:cxnLst/>
            <a:rect l="l" t="t" r="r" b="b"/>
            <a:pathLst>
              <a:path w="6029712" h="6859801" extrusionOk="0">
                <a:moveTo>
                  <a:pt x="0" y="291"/>
                </a:moveTo>
                <a:lnTo>
                  <a:pt x="6029712" y="0"/>
                </a:lnTo>
                <a:lnTo>
                  <a:pt x="6029712" y="6858001"/>
                </a:lnTo>
                <a:lnTo>
                  <a:pt x="1024828" y="6859801"/>
                </a:lnTo>
                <a:lnTo>
                  <a:pt x="0" y="29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avLst/>
            <a:gdLst/>
            <a:ahLst/>
            <a:cxnLst/>
            <a:rect l="l" t="t" r="r" b="b"/>
            <a:pathLst>
              <a:path w="1202613" h="6856730" extrusionOk="0">
                <a:moveTo>
                  <a:pt x="0" y="820"/>
                </a:moveTo>
                <a:lnTo>
                  <a:pt x="182705" y="0"/>
                </a:lnTo>
                <a:lnTo>
                  <a:pt x="1202613" y="6856730"/>
                </a:lnTo>
                <a:lnTo>
                  <a:pt x="1016387" y="6856729"/>
                </a:lnTo>
                <a:lnTo>
                  <a:pt x="0" y="82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8;p1"/>
          <p:cNvSpPr txBox="1">
            <a:spLocks noGrp="1"/>
          </p:cNvSpPr>
          <p:nvPr>
            <p:ph type="dt" idx="10"/>
          </p:nvPr>
        </p:nvSpPr>
        <p:spPr>
          <a:xfrm>
            <a:off x="457200" y="6356748"/>
            <a:ext cx="2133600" cy="364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9" name="Google Shape;9;p1"/>
          <p:cNvPicPr preferRelativeResize="0"/>
          <p:nvPr/>
        </p:nvPicPr>
        <p:blipFill rotWithShape="1">
          <a:blip r:embed="rId8">
            <a:alphaModFix/>
          </a:blip>
          <a:srcRect/>
          <a:stretch/>
        </p:blipFill>
        <p:spPr>
          <a:xfrm>
            <a:off x="7772400" y="179239"/>
            <a:ext cx="1136157" cy="7116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udexchange.info/trainings/system-performance-measur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hmiscfl.org/trainin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www.hmiscfl.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hmiscfl.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hudexchange.info/programs/hmi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hudexchange.info/resource/3824/hmis-data-dictionary/"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hudexchange.info/programs/hmis/hmis-regulations-and-noti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hmiscfl.org/wp-content/uploads/2019/09/Att15-3B-5.-Racial-Disparities-Summary.pdf" TargetMode="External"/><Relationship Id="rId7" Type="http://schemas.openxmlformats.org/officeDocument/2006/relationships/hyperlink" Target="https://www.hmiscfl.org/report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hudexchange.info/programs/coc/system-performance-measures/#guidance" TargetMode="External"/><Relationship Id="rId5" Type="http://schemas.openxmlformats.org/officeDocument/2006/relationships/hyperlink" Target="https://www.hudexchange.info/homelessness-assistance/stella/" TargetMode="External"/><Relationship Id="rId4" Type="http://schemas.openxmlformats.org/officeDocument/2006/relationships/hyperlink" Target="https://www.hudexchange.info/resource/5781/longitudinal-systems-analysis-lsa-commonly-asked-question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t>HMIS Advisory Committee</a:t>
            </a:r>
            <a:endParaRPr b="1"/>
          </a:p>
        </p:txBody>
      </p:sp>
      <p:sp>
        <p:nvSpPr>
          <p:cNvPr id="36" name="Google Shape;36;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US">
                <a:solidFill>
                  <a:schemeClr val="dk1"/>
                </a:solidFill>
              </a:rPr>
              <a:t>FL-507 Continuum of Care</a:t>
            </a:r>
            <a:endParaRPr>
              <a:solidFill>
                <a:schemeClr val="dk1"/>
              </a:solidFill>
            </a:endParaRPr>
          </a:p>
          <a:p>
            <a:pPr marL="0" lvl="0" indent="0" algn="ctr" rtl="0">
              <a:spcBef>
                <a:spcPts val="640"/>
              </a:spcBef>
              <a:spcAft>
                <a:spcPts val="0"/>
              </a:spcAft>
              <a:buClr>
                <a:srgbClr val="888888"/>
              </a:buClr>
              <a:buSzPts val="3200"/>
              <a:buNone/>
            </a:pPr>
            <a:r>
              <a:rPr lang="en-US">
                <a:solidFill>
                  <a:schemeClr val="dk1"/>
                </a:solidFill>
              </a:rPr>
              <a:t>September 10, 2019</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0" y="204650"/>
            <a:ext cx="8067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System Performance Measures</a:t>
            </a:r>
            <a:endParaRPr sz="3600" b="1"/>
          </a:p>
        </p:txBody>
      </p:sp>
      <p:sp>
        <p:nvSpPr>
          <p:cNvPr id="94" name="Google Shape;94;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a:p>
          <a:p>
            <a:pPr marL="742950" lvl="0" indent="0" algn="l" rtl="0">
              <a:spcBef>
                <a:spcPts val="640"/>
              </a:spcBef>
              <a:spcAft>
                <a:spcPts val="0"/>
              </a:spcAft>
              <a:buNone/>
            </a:pPr>
            <a:endParaRPr sz="2400"/>
          </a:p>
          <a:p>
            <a:pPr marL="342900" lvl="0" indent="-292100" algn="l" rtl="0">
              <a:spcBef>
                <a:spcPts val="640"/>
              </a:spcBef>
              <a:spcAft>
                <a:spcPts val="0"/>
              </a:spcAft>
              <a:buClr>
                <a:schemeClr val="dk1"/>
              </a:buClr>
              <a:buSzPts val="2400"/>
              <a:buChar char="●"/>
            </a:pPr>
            <a:r>
              <a:rPr lang="en-US" sz="2400" b="1" u="sng">
                <a:solidFill>
                  <a:schemeClr val="hlink"/>
                </a:solidFill>
                <a:hlinkClick r:id="rId3"/>
              </a:rPr>
              <a:t>System Performance Measures Video Series</a:t>
            </a:r>
            <a:r>
              <a:rPr lang="en-US" sz="2400" b="1"/>
              <a:t> </a:t>
            </a:r>
            <a:endParaRPr sz="2400" b="1"/>
          </a:p>
          <a:p>
            <a:pPr marL="0" lvl="0" indent="0" algn="l" rtl="0">
              <a:spcBef>
                <a:spcPts val="640"/>
              </a:spcBef>
              <a:spcAft>
                <a:spcPts val="0"/>
              </a:spcAft>
              <a:buNone/>
            </a:pPr>
            <a:endParaRPr sz="2400">
              <a:solidFill>
                <a:schemeClr val="dk1"/>
              </a:solidFill>
            </a:endParaRPr>
          </a:p>
          <a:p>
            <a:pPr marL="742950" lvl="1" indent="-323850" algn="l" rtl="0">
              <a:spcBef>
                <a:spcPts val="640"/>
              </a:spcBef>
              <a:spcAft>
                <a:spcPts val="0"/>
              </a:spcAft>
              <a:buClr>
                <a:schemeClr val="dk1"/>
              </a:buClr>
              <a:buSzPts val="2400"/>
              <a:buChar char="○"/>
            </a:pPr>
            <a:r>
              <a:rPr lang="en-US" sz="2400">
                <a:solidFill>
                  <a:schemeClr val="dk1"/>
                </a:solidFill>
              </a:rPr>
              <a:t>System Performance Measure #3: Number of Homeless Persons</a:t>
            </a:r>
            <a:endParaRPr sz="2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275263" y="1002946"/>
            <a:ext cx="8593474" cy="5341154"/>
          </a:xfrm>
          <a:prstGeom prst="rect">
            <a:avLst/>
          </a:prstGeom>
          <a:noFill/>
          <a:ln>
            <a:noFill/>
          </a:ln>
        </p:spPr>
      </p:pic>
      <p:sp>
        <p:nvSpPr>
          <p:cNvPr id="100" name="Google Shape;100;p17"/>
          <p:cNvSpPr txBox="1"/>
          <p:nvPr/>
        </p:nvSpPr>
        <p:spPr>
          <a:xfrm>
            <a:off x="0" y="46550"/>
            <a:ext cx="7839900" cy="727800"/>
          </a:xfrm>
          <a:prstGeom prst="rect">
            <a:avLst/>
          </a:prstGeom>
          <a:noFill/>
          <a:ln>
            <a:noFill/>
          </a:ln>
        </p:spPr>
        <p:txBody>
          <a:bodyPr spcFirstLastPara="1" wrap="square" lIns="91425" tIns="91425" rIns="91425" bIns="91425" anchor="t" anchorCtr="0">
            <a:noAutofit/>
          </a:bodyPr>
          <a:lstStyle/>
          <a:p>
            <a:pPr marL="0" lvl="0" indent="0" algn="ctr" rtl="0">
              <a:spcBef>
                <a:spcPts val="640"/>
              </a:spcBef>
              <a:spcAft>
                <a:spcPts val="0"/>
              </a:spcAft>
              <a:buNone/>
            </a:pPr>
            <a:r>
              <a:rPr lang="en-US" sz="2800" b="1">
                <a:solidFill>
                  <a:schemeClr val="dk1"/>
                </a:solidFill>
                <a:latin typeface="Calibri"/>
                <a:ea typeface="Calibri"/>
                <a:cs typeface="Calibri"/>
                <a:sym typeface="Calibri"/>
              </a:rPr>
              <a:t>No one measure by itself tells the whole story!</a:t>
            </a:r>
            <a:endParaRPr sz="2800" b="1">
              <a:latin typeface="Calibri"/>
              <a:ea typeface="Calibri"/>
              <a:cs typeface="Calibri"/>
              <a:sym typeface="Calibri"/>
            </a:endParaRPr>
          </a:p>
        </p:txBody>
      </p:sp>
      <p:sp>
        <p:nvSpPr>
          <p:cNvPr id="101" name="Google Shape;101;p17"/>
          <p:cNvSpPr txBox="1"/>
          <p:nvPr/>
        </p:nvSpPr>
        <p:spPr>
          <a:xfrm>
            <a:off x="5181600" y="6483225"/>
            <a:ext cx="3962400" cy="37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i="1">
                <a:solidFill>
                  <a:schemeClr val="dk1"/>
                </a:solidFill>
                <a:latin typeface="Calibri"/>
                <a:ea typeface="Calibri"/>
                <a:cs typeface="Calibri"/>
                <a:sym typeface="Calibri"/>
              </a:rPr>
              <a:t>System Performance Measures   </a:t>
            </a:r>
            <a:endParaRPr sz="1800" b="0" i="1"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457200" y="265700"/>
            <a:ext cx="8229600" cy="1014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HMIS Training &amp; Support</a:t>
            </a:r>
            <a:endParaRPr sz="3600" b="1"/>
          </a:p>
        </p:txBody>
      </p:sp>
      <p:sp>
        <p:nvSpPr>
          <p:cNvPr id="107" name="Google Shape;107;p18"/>
          <p:cNvSpPr txBox="1">
            <a:spLocks noGrp="1"/>
          </p:cNvSpPr>
          <p:nvPr>
            <p:ph type="body" idx="1"/>
          </p:nvPr>
        </p:nvSpPr>
        <p:spPr>
          <a:xfrm>
            <a:off x="759800" y="1280600"/>
            <a:ext cx="7926900" cy="4845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640"/>
              </a:spcBef>
              <a:spcAft>
                <a:spcPts val="0"/>
              </a:spcAft>
              <a:buNone/>
            </a:pPr>
            <a:r>
              <a:rPr lang="en-US" sz="2400" b="1"/>
              <a:t>Regular Monthly Training Opportunities </a:t>
            </a:r>
            <a:endParaRPr sz="2400" b="1"/>
          </a:p>
          <a:p>
            <a:pPr marL="0" marR="0" lvl="0" indent="0" algn="l" rtl="0">
              <a:lnSpc>
                <a:spcPct val="150000"/>
              </a:lnSpc>
              <a:spcBef>
                <a:spcPts val="640"/>
              </a:spcBef>
              <a:spcAft>
                <a:spcPts val="0"/>
              </a:spcAft>
              <a:buNone/>
            </a:pPr>
            <a:r>
              <a:rPr lang="en-US" sz="2400" b="1"/>
              <a:t>See current dates at </a:t>
            </a:r>
            <a:r>
              <a:rPr lang="en-US" sz="2400" b="1" u="sng">
                <a:solidFill>
                  <a:schemeClr val="hlink"/>
                </a:solidFill>
                <a:hlinkClick r:id="rId3"/>
              </a:rPr>
              <a:t>hmiscfl.org/training</a:t>
            </a:r>
            <a:endParaRPr sz="2400" b="1"/>
          </a:p>
          <a:p>
            <a:pPr marL="342900" lvl="0" indent="-381000" algn="l" rtl="0">
              <a:lnSpc>
                <a:spcPct val="115000"/>
              </a:lnSpc>
              <a:spcBef>
                <a:spcPts val="640"/>
              </a:spcBef>
              <a:spcAft>
                <a:spcPts val="0"/>
              </a:spcAft>
              <a:buSzPts val="2400"/>
              <a:buChar char="●"/>
            </a:pPr>
            <a:r>
              <a:rPr lang="en-US" sz="2400">
                <a:solidFill>
                  <a:schemeClr val="dk1"/>
                </a:solidFill>
              </a:rPr>
              <a:t>New User Training</a:t>
            </a:r>
            <a:endParaRPr sz="2400">
              <a:solidFill>
                <a:schemeClr val="dk1"/>
              </a:solidFill>
            </a:endParaRPr>
          </a:p>
          <a:p>
            <a:pPr marL="342900" lvl="0" indent="-381000" algn="l" rtl="0">
              <a:lnSpc>
                <a:spcPct val="115000"/>
              </a:lnSpc>
              <a:spcBef>
                <a:spcPts val="640"/>
              </a:spcBef>
              <a:spcAft>
                <a:spcPts val="0"/>
              </a:spcAft>
              <a:buSzPts val="2400"/>
              <a:buChar char="●"/>
            </a:pPr>
            <a:r>
              <a:rPr lang="en-US" sz="2400">
                <a:solidFill>
                  <a:schemeClr val="dk1"/>
                </a:solidFill>
              </a:rPr>
              <a:t>Refresher Training </a:t>
            </a:r>
            <a:endParaRPr sz="2400">
              <a:solidFill>
                <a:schemeClr val="dk1"/>
              </a:solidFill>
            </a:endParaRPr>
          </a:p>
          <a:p>
            <a:pPr marL="342900" lvl="0" indent="-381000" algn="l" rtl="0">
              <a:lnSpc>
                <a:spcPct val="115000"/>
              </a:lnSpc>
              <a:spcBef>
                <a:spcPts val="640"/>
              </a:spcBef>
              <a:spcAft>
                <a:spcPts val="0"/>
              </a:spcAft>
              <a:buSzPts val="2400"/>
              <a:buChar char="●"/>
            </a:pPr>
            <a:r>
              <a:rPr lang="en-US" sz="2400">
                <a:solidFill>
                  <a:schemeClr val="dk1"/>
                </a:solidFill>
              </a:rPr>
              <a:t>Agency Liaison Training</a:t>
            </a:r>
            <a:endParaRPr sz="2400">
              <a:solidFill>
                <a:schemeClr val="dk1"/>
              </a:solidFill>
            </a:endParaRPr>
          </a:p>
          <a:p>
            <a:pPr marL="342900" lvl="0" indent="-381000" algn="l" rtl="0">
              <a:lnSpc>
                <a:spcPct val="115000"/>
              </a:lnSpc>
              <a:spcBef>
                <a:spcPts val="640"/>
              </a:spcBef>
              <a:spcAft>
                <a:spcPts val="0"/>
              </a:spcAft>
              <a:buSzPts val="2400"/>
              <a:buChar char="●"/>
            </a:pPr>
            <a:r>
              <a:rPr lang="en-US" sz="2400"/>
              <a:t>Reporting Training</a:t>
            </a:r>
            <a:endParaRPr sz="2400"/>
          </a:p>
          <a:p>
            <a:pPr marL="742950" lvl="1" indent="-323850" algn="l" rtl="0">
              <a:lnSpc>
                <a:spcPct val="115000"/>
              </a:lnSpc>
              <a:spcBef>
                <a:spcPts val="640"/>
              </a:spcBef>
              <a:spcAft>
                <a:spcPts val="0"/>
              </a:spcAft>
              <a:buSzPts val="2400"/>
              <a:buChar char="○"/>
            </a:pPr>
            <a:r>
              <a:rPr lang="en-US" sz="2400"/>
              <a:t>Data Quality &amp; Performance</a:t>
            </a:r>
            <a:endParaRPr sz="2400"/>
          </a:p>
          <a:p>
            <a:pPr marL="342900" marR="0" lvl="0" indent="-381000" algn="l" rtl="0">
              <a:lnSpc>
                <a:spcPct val="115000"/>
              </a:lnSpc>
              <a:spcBef>
                <a:spcPts val="640"/>
              </a:spcBef>
              <a:spcAft>
                <a:spcPts val="0"/>
              </a:spcAft>
              <a:buSzPts val="2400"/>
              <a:buChar char="●"/>
            </a:pPr>
            <a:r>
              <a:rPr lang="en-US" sz="2400"/>
              <a:t>Other topics </a:t>
            </a:r>
            <a:endParaRPr sz="2400"/>
          </a:p>
          <a:p>
            <a:pPr marL="742950" marR="0" lvl="1" indent="-323850" algn="l" rtl="0">
              <a:lnSpc>
                <a:spcPct val="115000"/>
              </a:lnSpc>
              <a:spcBef>
                <a:spcPts val="640"/>
              </a:spcBef>
              <a:spcAft>
                <a:spcPts val="0"/>
              </a:spcAft>
              <a:buSzPts val="2400"/>
              <a:buChar char="○"/>
            </a:pPr>
            <a:r>
              <a:rPr lang="en-US" sz="2400"/>
              <a:t>New LMS Courses Avail! - HUD UDEs/DQ</a:t>
            </a:r>
            <a:endParaRPr sz="2400"/>
          </a:p>
          <a:p>
            <a:pPr marL="742950" marR="0" lvl="1" indent="-323850" algn="l" rtl="0">
              <a:lnSpc>
                <a:spcPct val="115000"/>
              </a:lnSpc>
              <a:spcBef>
                <a:spcPts val="640"/>
              </a:spcBef>
              <a:spcAft>
                <a:spcPts val="0"/>
              </a:spcAft>
              <a:buSzPts val="2400"/>
              <a:buChar char="○"/>
            </a:pPr>
            <a:r>
              <a:rPr lang="en-US" sz="2400"/>
              <a:t>Upcoming Courses - Reporting series</a:t>
            </a:r>
            <a:endParaRPr sz="2400"/>
          </a:p>
        </p:txBody>
      </p:sp>
      <p:pic>
        <p:nvPicPr>
          <p:cNvPr id="108" name="Google Shape;108;p18">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57200" y="265700"/>
            <a:ext cx="8229600" cy="1014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HMIS Training &amp; Support</a:t>
            </a:r>
            <a:endParaRPr sz="3600" b="1"/>
          </a:p>
        </p:txBody>
      </p:sp>
      <p:sp>
        <p:nvSpPr>
          <p:cNvPr id="114" name="Google Shape;114;p19"/>
          <p:cNvSpPr txBox="1">
            <a:spLocks noGrp="1"/>
          </p:cNvSpPr>
          <p:nvPr>
            <p:ph type="body" idx="1"/>
          </p:nvPr>
        </p:nvSpPr>
        <p:spPr>
          <a:xfrm>
            <a:off x="759800" y="1280600"/>
            <a:ext cx="7926900" cy="4845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640"/>
              </a:spcBef>
              <a:spcAft>
                <a:spcPts val="0"/>
              </a:spcAft>
              <a:buNone/>
            </a:pPr>
            <a:r>
              <a:rPr lang="en-US" sz="2400" b="1"/>
              <a:t>Special Focus Topics: </a:t>
            </a:r>
            <a:endParaRPr sz="2400" b="1"/>
          </a:p>
          <a:p>
            <a:pPr marL="742950" marR="0" lvl="1" indent="-323850" algn="l" rtl="0">
              <a:lnSpc>
                <a:spcPct val="115000"/>
              </a:lnSpc>
              <a:spcBef>
                <a:spcPts val="640"/>
              </a:spcBef>
              <a:spcAft>
                <a:spcPts val="0"/>
              </a:spcAft>
              <a:buSzPts val="2400"/>
              <a:buChar char="○"/>
            </a:pPr>
            <a:r>
              <a:rPr lang="en-US" sz="2400"/>
              <a:t>Upcoming Courses:</a:t>
            </a:r>
            <a:endParaRPr sz="2400"/>
          </a:p>
          <a:p>
            <a:pPr marL="0" marR="0" lvl="0" indent="0" algn="l" rtl="0">
              <a:lnSpc>
                <a:spcPct val="115000"/>
              </a:lnSpc>
              <a:spcBef>
                <a:spcPts val="640"/>
              </a:spcBef>
              <a:spcAft>
                <a:spcPts val="0"/>
              </a:spcAft>
              <a:buNone/>
            </a:pPr>
            <a:endParaRPr/>
          </a:p>
          <a:p>
            <a:pPr marL="1143000" marR="0" lvl="2" indent="-266700" algn="l" rtl="0">
              <a:lnSpc>
                <a:spcPct val="115000"/>
              </a:lnSpc>
              <a:spcBef>
                <a:spcPts val="640"/>
              </a:spcBef>
              <a:spcAft>
                <a:spcPts val="0"/>
              </a:spcAft>
              <a:buSzPts val="2400"/>
              <a:buChar char="■"/>
            </a:pPr>
            <a:r>
              <a:rPr lang="en-US" sz="2400"/>
              <a:t>Annual Assessments</a:t>
            </a:r>
            <a:endParaRPr sz="2400"/>
          </a:p>
          <a:p>
            <a:pPr marL="1143000" marR="0" lvl="2" indent="-266700" algn="l" rtl="0">
              <a:lnSpc>
                <a:spcPct val="115000"/>
              </a:lnSpc>
              <a:spcBef>
                <a:spcPts val="640"/>
              </a:spcBef>
              <a:spcAft>
                <a:spcPts val="0"/>
              </a:spcAft>
              <a:buSzPts val="2400"/>
              <a:buChar char="■"/>
            </a:pPr>
            <a:r>
              <a:rPr lang="en-US" sz="2400"/>
              <a:t>Housing Move-in Date</a:t>
            </a:r>
            <a:endParaRPr sz="2400"/>
          </a:p>
          <a:p>
            <a:pPr marL="1143000" marR="0" lvl="2" indent="-266700" algn="l" rtl="0">
              <a:lnSpc>
                <a:spcPct val="115000"/>
              </a:lnSpc>
              <a:spcBef>
                <a:spcPts val="640"/>
              </a:spcBef>
              <a:spcAft>
                <a:spcPts val="0"/>
              </a:spcAft>
              <a:buSzPts val="2400"/>
              <a:buChar char="■"/>
            </a:pPr>
            <a:r>
              <a:rPr lang="en-US" sz="2400"/>
              <a:t>Duplicate Management</a:t>
            </a:r>
            <a:endParaRPr sz="2400"/>
          </a:p>
          <a:p>
            <a:pPr marL="1143000" marR="0" lvl="0" indent="0" algn="l" rtl="0">
              <a:lnSpc>
                <a:spcPct val="115000"/>
              </a:lnSpc>
              <a:spcBef>
                <a:spcPts val="640"/>
              </a:spcBef>
              <a:spcAft>
                <a:spcPts val="0"/>
              </a:spcAft>
              <a:buNone/>
            </a:pPr>
            <a:endParaRPr sz="2400"/>
          </a:p>
          <a:p>
            <a:pPr marL="742950" marR="0" lvl="1" indent="-323850" algn="l" rtl="0">
              <a:lnSpc>
                <a:spcPct val="115000"/>
              </a:lnSpc>
              <a:spcBef>
                <a:spcPts val="640"/>
              </a:spcBef>
              <a:spcAft>
                <a:spcPts val="0"/>
              </a:spcAft>
              <a:buSzPts val="2400"/>
              <a:buChar char="○"/>
            </a:pPr>
            <a:r>
              <a:rPr lang="en-US" sz="2400" b="1">
                <a:highlight>
                  <a:srgbClr val="00FFFF"/>
                </a:highlight>
              </a:rPr>
              <a:t>2020 HUD Data Updates - Webinar</a:t>
            </a:r>
            <a:endParaRPr sz="2400" b="1">
              <a:highlight>
                <a:srgbClr val="00FFFF"/>
              </a:highlight>
            </a:endParaRPr>
          </a:p>
          <a:p>
            <a:pPr marL="1143000" marR="0" lvl="2" indent="-266700" algn="l" rtl="0">
              <a:lnSpc>
                <a:spcPct val="115000"/>
              </a:lnSpc>
              <a:spcBef>
                <a:spcPts val="640"/>
              </a:spcBef>
              <a:spcAft>
                <a:spcPts val="0"/>
              </a:spcAft>
              <a:buSzPts val="2400"/>
              <a:buChar char="■"/>
            </a:pPr>
            <a:r>
              <a:rPr lang="en-US" sz="2400" b="1">
                <a:highlight>
                  <a:srgbClr val="00FFFF"/>
                </a:highlight>
              </a:rPr>
              <a:t>September 26, 10 a.m. to 11 a.m</a:t>
            </a:r>
            <a:endParaRPr sz="2400" b="1">
              <a:highlight>
                <a:srgbClr val="00FFFF"/>
              </a:highlight>
            </a:endParaRPr>
          </a:p>
        </p:txBody>
      </p:sp>
      <p:pic>
        <p:nvPicPr>
          <p:cNvPr id="115" name="Google Shape;115;p19">
            <a:hlinkClick r:id="rId3"/>
          </p:cNvPr>
          <p:cNvPicPr preferRelativeResize="0"/>
          <p:nvPr/>
        </p:nvPicPr>
        <p:blipFill>
          <a:blip r:embed="rId4">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HMIS Software Review</a:t>
            </a:r>
            <a:endParaRPr sz="3600" b="1"/>
          </a:p>
        </p:txBody>
      </p:sp>
      <p:sp>
        <p:nvSpPr>
          <p:cNvPr id="121" name="Google Shape;121;p20"/>
          <p:cNvSpPr txBox="1">
            <a:spLocks noGrp="1"/>
          </p:cNvSpPr>
          <p:nvPr>
            <p:ph type="body" idx="1"/>
          </p:nvPr>
        </p:nvSpPr>
        <p:spPr>
          <a:xfrm>
            <a:off x="568675" y="1564075"/>
            <a:ext cx="8345700" cy="4187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400" b="1">
                <a:solidFill>
                  <a:schemeClr val="dk1"/>
                </a:solidFill>
              </a:rPr>
              <a:t>Next steps:</a:t>
            </a:r>
            <a:endParaRPr sz="2400" b="1">
              <a:solidFill>
                <a:schemeClr val="dk1"/>
              </a:solidFill>
            </a:endParaRPr>
          </a:p>
          <a:p>
            <a:pPr marL="0" marR="0" lvl="0" indent="0" algn="l" rtl="0">
              <a:lnSpc>
                <a:spcPct val="150000"/>
              </a:lnSpc>
              <a:spcBef>
                <a:spcPts val="0"/>
              </a:spcBef>
              <a:spcAft>
                <a:spcPts val="0"/>
              </a:spcAft>
              <a:buNone/>
            </a:pPr>
            <a:endParaRPr sz="2400" b="1">
              <a:solidFill>
                <a:schemeClr val="dk1"/>
              </a:solidFill>
            </a:endParaRPr>
          </a:p>
          <a:p>
            <a:pPr marL="342900" marR="0" lvl="0" indent="-381000" algn="l" rtl="0">
              <a:lnSpc>
                <a:spcPct val="150000"/>
              </a:lnSpc>
              <a:spcBef>
                <a:spcPts val="0"/>
              </a:spcBef>
              <a:spcAft>
                <a:spcPts val="0"/>
              </a:spcAft>
              <a:buClr>
                <a:schemeClr val="dk1"/>
              </a:buClr>
              <a:buSzPts val="2400"/>
              <a:buFont typeface="Arial"/>
              <a:buChar char="●"/>
            </a:pPr>
            <a:r>
              <a:rPr lang="en-US" sz="2400" b="1">
                <a:solidFill>
                  <a:schemeClr val="dk1"/>
                </a:solidFill>
              </a:rPr>
              <a:t>Create Ad-hoc committee?</a:t>
            </a:r>
            <a:endParaRPr sz="2400" b="1">
              <a:solidFill>
                <a:schemeClr val="dk1"/>
              </a:solidFill>
            </a:endParaRPr>
          </a:p>
          <a:p>
            <a:pPr marL="342900" marR="0" lvl="0" indent="-381000" algn="l" rtl="0">
              <a:lnSpc>
                <a:spcPct val="150000"/>
              </a:lnSpc>
              <a:spcBef>
                <a:spcPts val="0"/>
              </a:spcBef>
              <a:spcAft>
                <a:spcPts val="0"/>
              </a:spcAft>
              <a:buClr>
                <a:schemeClr val="dk1"/>
              </a:buClr>
              <a:buSzPts val="2400"/>
              <a:buChar char="●"/>
            </a:pPr>
            <a:r>
              <a:rPr lang="en-US" sz="2400" b="1">
                <a:solidFill>
                  <a:schemeClr val="dk1"/>
                </a:solidFill>
              </a:rPr>
              <a:t>Authorize staff to select XX options</a:t>
            </a:r>
            <a:endParaRPr sz="2400" b="1">
              <a:solidFill>
                <a:schemeClr val="dk1"/>
              </a:solidFill>
            </a:endParaRPr>
          </a:p>
          <a:p>
            <a:pPr marL="342900" marR="0" lvl="0" indent="-381000" algn="l" rtl="0">
              <a:lnSpc>
                <a:spcPct val="150000"/>
              </a:lnSpc>
              <a:spcBef>
                <a:spcPts val="0"/>
              </a:spcBef>
              <a:spcAft>
                <a:spcPts val="0"/>
              </a:spcAft>
              <a:buClr>
                <a:schemeClr val="dk1"/>
              </a:buClr>
              <a:buSzPts val="2400"/>
              <a:buChar char="●"/>
            </a:pPr>
            <a:r>
              <a:rPr lang="en-US" sz="2400" b="1">
                <a:solidFill>
                  <a:schemeClr val="dk1"/>
                </a:solidFill>
              </a:rPr>
              <a:t>Schedule Software Reviews for CoC?</a:t>
            </a:r>
            <a:endParaRPr sz="2400" b="1">
              <a:solidFill>
                <a:schemeClr val="dk1"/>
              </a:solidFill>
            </a:endParaRPr>
          </a:p>
          <a:p>
            <a:pPr marL="742950" lvl="0" indent="0" algn="l" rtl="0">
              <a:lnSpc>
                <a:spcPct val="150000"/>
              </a:lnSpc>
              <a:spcBef>
                <a:spcPts val="0"/>
              </a:spcBef>
              <a:spcAft>
                <a:spcPts val="0"/>
              </a:spcAft>
              <a:buNone/>
            </a:pPr>
            <a:endParaRPr sz="2200" b="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0" y="274650"/>
            <a:ext cx="9144000" cy="20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Questions or </a:t>
            </a:r>
            <a:endParaRPr sz="3600" b="1"/>
          </a:p>
          <a:p>
            <a:pPr marL="0" marR="0" lvl="0" indent="0" algn="ctr" rtl="0">
              <a:lnSpc>
                <a:spcPct val="100000"/>
              </a:lnSpc>
              <a:spcBef>
                <a:spcPts val="0"/>
              </a:spcBef>
              <a:spcAft>
                <a:spcPts val="0"/>
              </a:spcAft>
              <a:buClr>
                <a:schemeClr val="dk1"/>
              </a:buClr>
              <a:buSzPts val="3959"/>
              <a:buFont typeface="Calibri"/>
              <a:buNone/>
            </a:pPr>
            <a:r>
              <a:rPr lang="en-US" sz="3600" b="1"/>
              <a:t>New Topics and Issues</a:t>
            </a:r>
            <a:endParaRPr sz="3600" b="1"/>
          </a:p>
          <a:p>
            <a:pPr marL="0" marR="0" lvl="0" indent="0" algn="ctr" rtl="0">
              <a:lnSpc>
                <a:spcPct val="100000"/>
              </a:lnSpc>
              <a:spcBef>
                <a:spcPts val="0"/>
              </a:spcBef>
              <a:spcAft>
                <a:spcPts val="0"/>
              </a:spcAft>
              <a:buClr>
                <a:schemeClr val="dk1"/>
              </a:buClr>
              <a:buSzPts val="3959"/>
              <a:buFont typeface="Calibri"/>
              <a:buNone/>
            </a:pPr>
            <a:endParaRPr sz="3959" b="1"/>
          </a:p>
        </p:txBody>
      </p:sp>
      <p:sp>
        <p:nvSpPr>
          <p:cNvPr id="127" name="Google Shape;127;p21"/>
          <p:cNvSpPr txBox="1">
            <a:spLocks noGrp="1"/>
          </p:cNvSpPr>
          <p:nvPr>
            <p:ph type="body" idx="1"/>
          </p:nvPr>
        </p:nvSpPr>
        <p:spPr>
          <a:xfrm>
            <a:off x="958500" y="2761175"/>
            <a:ext cx="7489200" cy="3365100"/>
          </a:xfrm>
          <a:prstGeom prst="rect">
            <a:avLst/>
          </a:prstGeom>
          <a:noFill/>
          <a:ln>
            <a:noFill/>
          </a:ln>
        </p:spPr>
        <p:txBody>
          <a:bodyPr spcFirstLastPara="1" wrap="square" lIns="91425" tIns="45700" rIns="91425" bIns="45700" anchor="t" anchorCtr="0">
            <a:noAutofit/>
          </a:bodyPr>
          <a:lstStyle/>
          <a:p>
            <a:pPr marL="342900" lvl="0" indent="0" algn="l" rtl="0">
              <a:lnSpc>
                <a:spcPct val="90000"/>
              </a:lnSpc>
              <a:spcBef>
                <a:spcPts val="640"/>
              </a:spcBef>
              <a:spcAft>
                <a:spcPts val="0"/>
              </a:spcAft>
              <a:buNone/>
            </a:pPr>
            <a:r>
              <a:rPr lang="en-US" sz="3600"/>
              <a:t>Next meeting date:</a:t>
            </a:r>
            <a:endParaRPr sz="3600"/>
          </a:p>
          <a:p>
            <a:pPr marL="342900" lvl="0" indent="0" algn="l" rtl="0">
              <a:lnSpc>
                <a:spcPct val="90000"/>
              </a:lnSpc>
              <a:spcBef>
                <a:spcPts val="640"/>
              </a:spcBef>
              <a:spcAft>
                <a:spcPts val="0"/>
              </a:spcAft>
              <a:buNone/>
            </a:pPr>
            <a:endParaRPr sz="3600"/>
          </a:p>
          <a:p>
            <a:pPr marL="800100" lvl="0" indent="0" algn="l" rtl="0">
              <a:lnSpc>
                <a:spcPct val="90000"/>
              </a:lnSpc>
              <a:spcBef>
                <a:spcPts val="640"/>
              </a:spcBef>
              <a:spcAft>
                <a:spcPts val="0"/>
              </a:spcAft>
              <a:buNone/>
            </a:pPr>
            <a:r>
              <a:rPr lang="en-US" sz="3600" b="1"/>
              <a:t>Tuesday, November 19, 2019</a:t>
            </a:r>
            <a:endParaRPr sz="3600" b="1"/>
          </a:p>
          <a:p>
            <a:pPr marL="800100" lvl="0" indent="0" algn="l" rtl="0">
              <a:lnSpc>
                <a:spcPct val="90000"/>
              </a:lnSpc>
              <a:spcBef>
                <a:spcPts val="640"/>
              </a:spcBef>
              <a:spcAft>
                <a:spcPts val="0"/>
              </a:spcAft>
              <a:buNone/>
            </a:pPr>
            <a:r>
              <a:rPr lang="en-US" sz="3600" b="1"/>
              <a:t>10:30 am to 12:00 pm</a:t>
            </a:r>
            <a:endParaRPr sz="3600" b="1"/>
          </a:p>
          <a:p>
            <a:pPr marL="342900" lvl="0" indent="0" algn="l" rtl="0">
              <a:lnSpc>
                <a:spcPct val="90000"/>
              </a:lnSpc>
              <a:spcBef>
                <a:spcPts val="64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959" b="1"/>
              <a:t>HSN HMIS Team	</a:t>
            </a:r>
            <a:endParaRPr sz="3959" b="1"/>
          </a:p>
        </p:txBody>
      </p:sp>
      <p:sp>
        <p:nvSpPr>
          <p:cNvPr id="133" name="Google Shape;133;p22"/>
          <p:cNvSpPr txBox="1">
            <a:spLocks noGrp="1"/>
          </p:cNvSpPr>
          <p:nvPr>
            <p:ph type="body" idx="1"/>
          </p:nvPr>
        </p:nvSpPr>
        <p:spPr>
          <a:xfrm>
            <a:off x="804200" y="1600200"/>
            <a:ext cx="34788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b="1"/>
              <a:t>Agustin “Tino” Paz</a:t>
            </a:r>
            <a:endParaRPr sz="2400" b="1"/>
          </a:p>
          <a:p>
            <a:pPr marL="0" lvl="0" indent="0" algn="l" rtl="0">
              <a:spcBef>
                <a:spcPts val="360"/>
              </a:spcBef>
              <a:spcAft>
                <a:spcPts val="0"/>
              </a:spcAft>
              <a:buNone/>
            </a:pPr>
            <a:r>
              <a:rPr lang="en-US" sz="2400"/>
              <a:t>HMIS Operations Manager</a:t>
            </a:r>
            <a:endParaRPr sz="2400"/>
          </a:p>
          <a:p>
            <a:pPr marL="0" lvl="0" indent="0" algn="l" rtl="0">
              <a:spcBef>
                <a:spcPts val="360"/>
              </a:spcBef>
              <a:spcAft>
                <a:spcPts val="0"/>
              </a:spcAft>
              <a:buNone/>
            </a:pPr>
            <a:endParaRPr sz="2400"/>
          </a:p>
          <a:p>
            <a:pPr marL="0" lvl="0" indent="0" algn="l" rtl="0">
              <a:spcBef>
                <a:spcPts val="360"/>
              </a:spcBef>
              <a:spcAft>
                <a:spcPts val="0"/>
              </a:spcAft>
              <a:buNone/>
            </a:pPr>
            <a:r>
              <a:rPr lang="en-US" sz="2400" b="1"/>
              <a:t>Angel Jones</a:t>
            </a:r>
            <a:endParaRPr sz="2400" b="1"/>
          </a:p>
          <a:p>
            <a:pPr marL="0" lvl="0" indent="0" algn="l" rtl="0">
              <a:spcBef>
                <a:spcPts val="360"/>
              </a:spcBef>
              <a:spcAft>
                <a:spcPts val="0"/>
              </a:spcAft>
              <a:buNone/>
            </a:pPr>
            <a:r>
              <a:rPr lang="en-US" sz="2400"/>
              <a:t>HMIS Partner Success Manager</a:t>
            </a:r>
            <a:endParaRPr sz="2400"/>
          </a:p>
          <a:p>
            <a:pPr marL="0" lvl="0" indent="0" algn="l" rtl="0">
              <a:spcBef>
                <a:spcPts val="360"/>
              </a:spcBef>
              <a:spcAft>
                <a:spcPts val="0"/>
              </a:spcAft>
              <a:buNone/>
            </a:pPr>
            <a:endParaRPr sz="2400"/>
          </a:p>
          <a:p>
            <a:pPr marL="0" lvl="0" indent="0" algn="l" rtl="0">
              <a:spcBef>
                <a:spcPts val="360"/>
              </a:spcBef>
              <a:spcAft>
                <a:spcPts val="0"/>
              </a:spcAft>
              <a:buNone/>
            </a:pPr>
            <a:r>
              <a:rPr lang="en-US" sz="2400" b="1"/>
              <a:t>Brittney Behr</a:t>
            </a:r>
            <a:endParaRPr sz="2400" b="1"/>
          </a:p>
          <a:p>
            <a:pPr marL="0" lvl="0" indent="0" algn="l" rtl="0">
              <a:spcBef>
                <a:spcPts val="360"/>
              </a:spcBef>
              <a:spcAft>
                <a:spcPts val="0"/>
              </a:spcAft>
              <a:buNone/>
            </a:pPr>
            <a:r>
              <a:rPr lang="en-US" sz="2400"/>
              <a:t>HMIS Data Analyst</a:t>
            </a:r>
            <a:endParaRPr sz="2400"/>
          </a:p>
          <a:p>
            <a:pPr marL="0" lvl="0" indent="0" algn="l" rtl="0">
              <a:spcBef>
                <a:spcPts val="360"/>
              </a:spcBef>
              <a:spcAft>
                <a:spcPts val="0"/>
              </a:spcAft>
              <a:buNone/>
            </a:pPr>
            <a:endParaRPr sz="2400"/>
          </a:p>
          <a:p>
            <a:pPr marL="0" lvl="0" indent="0" algn="l" rtl="0">
              <a:spcBef>
                <a:spcPts val="360"/>
              </a:spcBef>
              <a:spcAft>
                <a:spcPts val="0"/>
              </a:spcAft>
              <a:buNone/>
            </a:pPr>
            <a:endParaRPr sz="2400"/>
          </a:p>
        </p:txBody>
      </p:sp>
      <p:sp>
        <p:nvSpPr>
          <p:cNvPr id="134" name="Google Shape;134;p22"/>
          <p:cNvSpPr txBox="1">
            <a:spLocks noGrp="1"/>
          </p:cNvSpPr>
          <p:nvPr>
            <p:ph type="body" idx="1"/>
          </p:nvPr>
        </p:nvSpPr>
        <p:spPr>
          <a:xfrm>
            <a:off x="4898575" y="1600200"/>
            <a:ext cx="40302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2400" b="1">
                <a:solidFill>
                  <a:schemeClr val="dk1"/>
                </a:solidFill>
              </a:rPr>
              <a:t>Chuck Vroman</a:t>
            </a:r>
            <a:endParaRPr sz="2400" b="1">
              <a:solidFill>
                <a:schemeClr val="dk1"/>
              </a:solidFill>
            </a:endParaRPr>
          </a:p>
          <a:p>
            <a:pPr marL="0" lvl="0" indent="0" algn="l" rtl="0">
              <a:spcBef>
                <a:spcPts val="360"/>
              </a:spcBef>
              <a:spcAft>
                <a:spcPts val="0"/>
              </a:spcAft>
              <a:buNone/>
            </a:pPr>
            <a:r>
              <a:rPr lang="en-US" sz="2400">
                <a:solidFill>
                  <a:schemeClr val="dk1"/>
                </a:solidFill>
              </a:rPr>
              <a:t>HMIS System Success Specialist</a:t>
            </a:r>
            <a:endParaRPr sz="2400">
              <a:solidFill>
                <a:schemeClr val="dk1"/>
              </a:solidFill>
            </a:endParaRPr>
          </a:p>
          <a:p>
            <a:pPr marL="0" lvl="0" indent="0" algn="l" rtl="0">
              <a:spcBef>
                <a:spcPts val="360"/>
              </a:spcBef>
              <a:spcAft>
                <a:spcPts val="0"/>
              </a:spcAft>
              <a:buClr>
                <a:schemeClr val="dk1"/>
              </a:buClr>
              <a:buSzPts val="1100"/>
              <a:buFont typeface="Arial"/>
              <a:buNone/>
            </a:pPr>
            <a:endParaRPr sz="2400">
              <a:solidFill>
                <a:schemeClr val="dk1"/>
              </a:solidFill>
            </a:endParaRPr>
          </a:p>
          <a:p>
            <a:pPr marL="0" lvl="0" indent="0" algn="l" rtl="0">
              <a:spcBef>
                <a:spcPts val="360"/>
              </a:spcBef>
              <a:spcAft>
                <a:spcPts val="0"/>
              </a:spcAft>
              <a:buNone/>
            </a:pPr>
            <a:r>
              <a:rPr lang="en-US" sz="2400" b="1"/>
              <a:t>Racquel McGlashen</a:t>
            </a:r>
            <a:endParaRPr sz="2400"/>
          </a:p>
          <a:p>
            <a:pPr marL="0" lvl="0" indent="0" algn="l" rtl="0">
              <a:spcBef>
                <a:spcPts val="360"/>
              </a:spcBef>
              <a:spcAft>
                <a:spcPts val="0"/>
              </a:spcAft>
              <a:buNone/>
            </a:pPr>
            <a:r>
              <a:rPr lang="en-US" sz="2400"/>
              <a:t>HMIS Partner Success Specialist</a:t>
            </a:r>
            <a:endParaRPr sz="2400"/>
          </a:p>
          <a:p>
            <a:pPr marL="0" lvl="0" indent="0" algn="l" rtl="0">
              <a:spcBef>
                <a:spcPts val="360"/>
              </a:spcBef>
              <a:spcAft>
                <a:spcPts val="0"/>
              </a:spcAft>
              <a:buNone/>
            </a:pPr>
            <a:endParaRPr sz="2400"/>
          </a:p>
          <a:p>
            <a:pPr marL="0" lvl="0" indent="0" algn="l" rtl="0">
              <a:spcBef>
                <a:spcPts val="360"/>
              </a:spcBef>
              <a:spcAft>
                <a:spcPts val="0"/>
              </a:spcAft>
              <a:buNone/>
            </a:pPr>
            <a:endParaRPr sz="2400"/>
          </a:p>
          <a:p>
            <a:pPr marL="0" lvl="0" indent="0" algn="l" rtl="0">
              <a:spcBef>
                <a:spcPts val="360"/>
              </a:spcBef>
              <a:spcAft>
                <a:spcPts val="0"/>
              </a:spcAft>
              <a:buNone/>
            </a:pPr>
            <a:endParaRPr sz="2400"/>
          </a:p>
          <a:p>
            <a:pPr marL="0" lvl="0" indent="0" algn="l" rtl="0">
              <a:spcBef>
                <a:spcPts val="360"/>
              </a:spcBef>
              <a:spcAft>
                <a:spcPts val="0"/>
              </a:spcAft>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Agenda</a:t>
            </a:r>
            <a:endParaRPr sz="3600" b="1"/>
          </a:p>
        </p:txBody>
      </p:sp>
      <p:sp>
        <p:nvSpPr>
          <p:cNvPr id="42" name="Google Shape;42;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292100" algn="l" rtl="0">
              <a:lnSpc>
                <a:spcPct val="150000"/>
              </a:lnSpc>
              <a:spcBef>
                <a:spcPts val="0"/>
              </a:spcBef>
              <a:spcAft>
                <a:spcPts val="0"/>
              </a:spcAft>
              <a:buClr>
                <a:schemeClr val="dk1"/>
              </a:buClr>
              <a:buSzPts val="2400"/>
              <a:buChar char="●"/>
            </a:pPr>
            <a:r>
              <a:rPr lang="en-US" sz="2400" b="1"/>
              <a:t>Introductions </a:t>
            </a:r>
            <a:r>
              <a:rPr lang="en-US" sz="1200" b="1"/>
              <a:t>(5 mins)</a:t>
            </a:r>
            <a:endParaRPr sz="1200" b="1"/>
          </a:p>
          <a:p>
            <a:pPr marL="342900" lvl="0" indent="-292100" algn="l" rtl="0">
              <a:lnSpc>
                <a:spcPct val="150000"/>
              </a:lnSpc>
              <a:spcBef>
                <a:spcPts val="640"/>
              </a:spcBef>
              <a:spcAft>
                <a:spcPts val="0"/>
              </a:spcAft>
              <a:buClr>
                <a:schemeClr val="dk1"/>
              </a:buClr>
              <a:buSzPts val="2400"/>
              <a:buChar char="●"/>
            </a:pPr>
            <a:r>
              <a:rPr lang="en-US" sz="2400" b="1"/>
              <a:t>HMIS Policy &amp; Procedures </a:t>
            </a:r>
            <a:r>
              <a:rPr lang="en-US" sz="1200" b="1"/>
              <a:t>(30 mins)</a:t>
            </a:r>
            <a:endParaRPr sz="2400" b="1"/>
          </a:p>
          <a:p>
            <a:pPr marL="342900" lvl="0" indent="-292100" algn="l" rtl="0">
              <a:lnSpc>
                <a:spcPct val="150000"/>
              </a:lnSpc>
              <a:spcBef>
                <a:spcPts val="640"/>
              </a:spcBef>
              <a:spcAft>
                <a:spcPts val="0"/>
              </a:spcAft>
              <a:buClr>
                <a:schemeClr val="dk1"/>
              </a:buClr>
              <a:buSzPts val="2400"/>
              <a:buChar char="●"/>
            </a:pPr>
            <a:r>
              <a:rPr lang="en-US" sz="2400" b="1"/>
              <a:t>Official HUD Reports </a:t>
            </a:r>
            <a:r>
              <a:rPr lang="en-US" sz="1200" b="1"/>
              <a:t>(5 mins)</a:t>
            </a:r>
            <a:endParaRPr sz="2400" b="1"/>
          </a:p>
          <a:p>
            <a:pPr marL="342900" lvl="0" indent="-292100" algn="l" rtl="0">
              <a:lnSpc>
                <a:spcPct val="150000"/>
              </a:lnSpc>
              <a:spcBef>
                <a:spcPts val="640"/>
              </a:spcBef>
              <a:spcAft>
                <a:spcPts val="0"/>
              </a:spcAft>
              <a:buClr>
                <a:schemeClr val="dk1"/>
              </a:buClr>
              <a:buSzPts val="2400"/>
              <a:buChar char="●"/>
            </a:pPr>
            <a:r>
              <a:rPr lang="en-US" sz="2400" b="1"/>
              <a:t>System Performance Measures</a:t>
            </a:r>
            <a:r>
              <a:rPr lang="en-US" sz="1200" b="1"/>
              <a:t> (10 mins)</a:t>
            </a:r>
            <a:endParaRPr sz="1200" b="1"/>
          </a:p>
          <a:p>
            <a:pPr marL="342900" lvl="0" indent="-292100" algn="l" rtl="0">
              <a:lnSpc>
                <a:spcPct val="150000"/>
              </a:lnSpc>
              <a:spcBef>
                <a:spcPts val="640"/>
              </a:spcBef>
              <a:spcAft>
                <a:spcPts val="0"/>
              </a:spcAft>
              <a:buClr>
                <a:schemeClr val="dk1"/>
              </a:buClr>
              <a:buSzPts val="2400"/>
              <a:buChar char="●"/>
            </a:pPr>
            <a:r>
              <a:rPr lang="en-US" sz="2400" b="1"/>
              <a:t>HMIS Training &amp; Support </a:t>
            </a:r>
            <a:r>
              <a:rPr lang="en-US" sz="1200" b="1">
                <a:solidFill>
                  <a:schemeClr val="dk1"/>
                </a:solidFill>
              </a:rPr>
              <a:t> (5 mins)</a:t>
            </a:r>
            <a:endParaRPr sz="2400" b="1"/>
          </a:p>
          <a:p>
            <a:pPr marL="342900" lvl="0" indent="-292100" algn="l" rtl="0">
              <a:lnSpc>
                <a:spcPct val="150000"/>
              </a:lnSpc>
              <a:spcBef>
                <a:spcPts val="640"/>
              </a:spcBef>
              <a:spcAft>
                <a:spcPts val="0"/>
              </a:spcAft>
              <a:buClr>
                <a:schemeClr val="dk1"/>
              </a:buClr>
              <a:buSzPts val="2400"/>
              <a:buChar char="●"/>
            </a:pPr>
            <a:r>
              <a:rPr lang="en-US" sz="2400" b="1"/>
              <a:t>HMIS Software Review </a:t>
            </a:r>
            <a:r>
              <a:rPr lang="en-US" sz="1200" b="1">
                <a:solidFill>
                  <a:schemeClr val="dk1"/>
                </a:solidFill>
              </a:rPr>
              <a:t> (5 mins)</a:t>
            </a:r>
            <a:endParaRPr sz="2400" b="1"/>
          </a:p>
          <a:p>
            <a:pPr marL="342900" lvl="0" indent="-292100" algn="l" rtl="0">
              <a:lnSpc>
                <a:spcPct val="150000"/>
              </a:lnSpc>
              <a:spcBef>
                <a:spcPts val="640"/>
              </a:spcBef>
              <a:spcAft>
                <a:spcPts val="0"/>
              </a:spcAft>
              <a:buClr>
                <a:schemeClr val="dk1"/>
              </a:buClr>
              <a:buSzPts val="2400"/>
              <a:buChar char="●"/>
            </a:pPr>
            <a:r>
              <a:rPr lang="en-US" sz="2400" b="1"/>
              <a:t>Questions and New Topics/Issues</a:t>
            </a:r>
            <a:endParaRPr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457200" y="45718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Introductions</a:t>
            </a:r>
            <a:endParaRPr sz="3600" b="1"/>
          </a:p>
        </p:txBody>
      </p:sp>
      <p:sp>
        <p:nvSpPr>
          <p:cNvPr id="48" name="Google Shape;48;p9"/>
          <p:cNvSpPr txBox="1">
            <a:spLocks noGrp="1"/>
          </p:cNvSpPr>
          <p:nvPr>
            <p:ph type="body" idx="1"/>
          </p:nvPr>
        </p:nvSpPr>
        <p:spPr>
          <a:xfrm>
            <a:off x="687000" y="1600200"/>
            <a:ext cx="7999500" cy="4526100"/>
          </a:xfrm>
          <a:prstGeom prst="rect">
            <a:avLst/>
          </a:prstGeom>
          <a:noFill/>
          <a:ln>
            <a:noFill/>
          </a:ln>
        </p:spPr>
        <p:txBody>
          <a:bodyPr spcFirstLastPara="1" wrap="square" lIns="91425" tIns="45700" rIns="91425" bIns="45700" anchor="t" anchorCtr="0">
            <a:noAutofit/>
          </a:bodyPr>
          <a:lstStyle/>
          <a:p>
            <a:pPr marL="342900" lvl="0" indent="-292100" algn="l" rtl="0">
              <a:lnSpc>
                <a:spcPct val="150000"/>
              </a:lnSpc>
              <a:spcBef>
                <a:spcPts val="640"/>
              </a:spcBef>
              <a:spcAft>
                <a:spcPts val="0"/>
              </a:spcAft>
              <a:buClr>
                <a:schemeClr val="dk1"/>
              </a:buClr>
              <a:buSzPts val="2400"/>
              <a:buChar char="●"/>
            </a:pPr>
            <a:r>
              <a:rPr lang="en-US" sz="2400" b="1"/>
              <a:t>Your Name </a:t>
            </a:r>
            <a:endParaRPr sz="2400" b="1"/>
          </a:p>
          <a:p>
            <a:pPr marL="342900" lvl="0" indent="-292100" algn="l" rtl="0">
              <a:lnSpc>
                <a:spcPct val="150000"/>
              </a:lnSpc>
              <a:spcBef>
                <a:spcPts val="640"/>
              </a:spcBef>
              <a:spcAft>
                <a:spcPts val="0"/>
              </a:spcAft>
              <a:buClr>
                <a:schemeClr val="dk1"/>
              </a:buClr>
              <a:buSzPts val="2400"/>
              <a:buChar char="●"/>
            </a:pPr>
            <a:r>
              <a:rPr lang="en-US" sz="2400" b="1"/>
              <a:t>Your Agency</a:t>
            </a:r>
            <a:endParaRPr sz="2400" b="1"/>
          </a:p>
          <a:p>
            <a:pPr marL="342900" lvl="0" indent="-292100" algn="l" rtl="0">
              <a:lnSpc>
                <a:spcPct val="100000"/>
              </a:lnSpc>
              <a:spcBef>
                <a:spcPts val="640"/>
              </a:spcBef>
              <a:spcAft>
                <a:spcPts val="0"/>
              </a:spcAft>
              <a:buClr>
                <a:schemeClr val="dk1"/>
              </a:buClr>
              <a:buSzPts val="2400"/>
              <a:buChar char="●"/>
            </a:pPr>
            <a:r>
              <a:rPr lang="en-US" sz="2400" b="1"/>
              <a:t>How frequently do you visit the </a:t>
            </a:r>
            <a:r>
              <a:rPr lang="en-US" sz="2400" b="1" u="sng">
                <a:solidFill>
                  <a:schemeClr val="hlink"/>
                </a:solidFill>
                <a:hlinkClick r:id="rId3"/>
              </a:rPr>
              <a:t>HUD Exchange resources for HMIS</a:t>
            </a:r>
            <a:r>
              <a:rPr lang="en-US" sz="2400" b="1"/>
              <a:t>?</a:t>
            </a:r>
            <a:endParaRPr sz="2400" b="1"/>
          </a:p>
          <a:p>
            <a:pPr marL="342900" lvl="0" indent="0" algn="l" rtl="0">
              <a:lnSpc>
                <a:spcPct val="100000"/>
              </a:lnSpc>
              <a:spcBef>
                <a:spcPts val="640"/>
              </a:spcBef>
              <a:spcAft>
                <a:spcPts val="0"/>
              </a:spcAft>
              <a:buNone/>
            </a:pPr>
            <a:endParaRPr sz="600" b="1"/>
          </a:p>
          <a:p>
            <a:pPr marL="1143000" lvl="2" indent="-266700" algn="l" rtl="0">
              <a:lnSpc>
                <a:spcPct val="100000"/>
              </a:lnSpc>
              <a:spcBef>
                <a:spcPts val="640"/>
              </a:spcBef>
              <a:spcAft>
                <a:spcPts val="0"/>
              </a:spcAft>
              <a:buSzPts val="2400"/>
              <a:buChar char="■"/>
            </a:pPr>
            <a:r>
              <a:rPr lang="en-US" sz="2400"/>
              <a:t>Daily</a:t>
            </a:r>
            <a:endParaRPr sz="2400"/>
          </a:p>
          <a:p>
            <a:pPr marL="1143000" lvl="2" indent="-266700" algn="l" rtl="0">
              <a:lnSpc>
                <a:spcPct val="100000"/>
              </a:lnSpc>
              <a:spcBef>
                <a:spcPts val="640"/>
              </a:spcBef>
              <a:spcAft>
                <a:spcPts val="0"/>
              </a:spcAft>
              <a:buSzPts val="2400"/>
              <a:buChar char="■"/>
            </a:pPr>
            <a:r>
              <a:rPr lang="en-US" sz="2400"/>
              <a:t>Weekly</a:t>
            </a:r>
            <a:endParaRPr sz="2400"/>
          </a:p>
          <a:p>
            <a:pPr marL="1143000" lvl="2" indent="-266700" algn="l" rtl="0">
              <a:lnSpc>
                <a:spcPct val="100000"/>
              </a:lnSpc>
              <a:spcBef>
                <a:spcPts val="640"/>
              </a:spcBef>
              <a:spcAft>
                <a:spcPts val="0"/>
              </a:spcAft>
              <a:buSzPts val="2400"/>
              <a:buChar char="■"/>
            </a:pPr>
            <a:r>
              <a:rPr lang="en-US" sz="2400"/>
              <a:t>Monthly</a:t>
            </a:r>
            <a:endParaRPr sz="2400"/>
          </a:p>
          <a:p>
            <a:pPr marL="1143000" lvl="2" indent="-266700" algn="l" rtl="0">
              <a:lnSpc>
                <a:spcPct val="100000"/>
              </a:lnSpc>
              <a:spcBef>
                <a:spcPts val="640"/>
              </a:spcBef>
              <a:spcAft>
                <a:spcPts val="0"/>
              </a:spcAft>
              <a:buSzPts val="2400"/>
              <a:buChar char="■"/>
            </a:pPr>
            <a:r>
              <a:rPr lang="en-US" sz="2400"/>
              <a:t>Never</a:t>
            </a:r>
            <a:endParaRPr sz="2400"/>
          </a:p>
          <a:p>
            <a:pPr marL="1143000" lvl="2" indent="-266700" algn="l" rtl="0">
              <a:lnSpc>
                <a:spcPct val="100000"/>
              </a:lnSpc>
              <a:spcBef>
                <a:spcPts val="640"/>
              </a:spcBef>
              <a:spcAft>
                <a:spcPts val="0"/>
              </a:spcAft>
              <a:buSzPts val="2400"/>
              <a:buChar char="■"/>
            </a:pPr>
            <a:r>
              <a:rPr lang="en-US" sz="2400"/>
              <a:t>What’s HUD Exchange?</a:t>
            </a:r>
            <a:endParaRPr sz="2400"/>
          </a:p>
        </p:txBody>
      </p:sp>
      <p:sp>
        <p:nvSpPr>
          <p:cNvPr id="49" name="Google Shape;49;p9"/>
          <p:cNvSpPr txBox="1"/>
          <p:nvPr/>
        </p:nvSpPr>
        <p:spPr>
          <a:xfrm>
            <a:off x="4838600" y="4008825"/>
            <a:ext cx="3758700" cy="124950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b="1"/>
              <a:t>Additional questions:</a:t>
            </a:r>
            <a:endParaRPr b="1"/>
          </a:p>
          <a:p>
            <a:pPr marL="457200" lvl="0" indent="-317500" algn="l" rtl="0">
              <a:spcBef>
                <a:spcPts val="0"/>
              </a:spcBef>
              <a:spcAft>
                <a:spcPts val="0"/>
              </a:spcAft>
              <a:buSzPts val="1400"/>
              <a:buChar char="★"/>
            </a:pPr>
            <a:r>
              <a:rPr lang="en-US"/>
              <a:t>Why did you visit?</a:t>
            </a:r>
            <a:endParaRPr/>
          </a:p>
          <a:p>
            <a:pPr marL="457200" lvl="0" indent="-317500" algn="l" rtl="0">
              <a:spcBef>
                <a:spcPts val="0"/>
              </a:spcBef>
              <a:spcAft>
                <a:spcPts val="0"/>
              </a:spcAft>
              <a:buSzPts val="1400"/>
              <a:buChar char="★"/>
            </a:pPr>
            <a:r>
              <a:rPr lang="en-US"/>
              <a:t>Did you find what you were looking for?</a:t>
            </a:r>
            <a:endParaRPr/>
          </a:p>
          <a:p>
            <a:pPr marL="457200" lvl="0" indent="-317500" algn="l" rtl="0">
              <a:spcBef>
                <a:spcPts val="0"/>
              </a:spcBef>
              <a:spcAft>
                <a:spcPts val="0"/>
              </a:spcAft>
              <a:buSzPts val="1400"/>
              <a:buChar char="★"/>
            </a:pPr>
            <a:r>
              <a:rPr lang="en-US"/>
              <a:t>What keeps you from using the HUD Exchange more?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HMIS Policy &amp; Procedures</a:t>
            </a:r>
            <a:endParaRPr sz="3600" b="1"/>
          </a:p>
        </p:txBody>
      </p:sp>
      <p:sp>
        <p:nvSpPr>
          <p:cNvPr id="55" name="Google Shape;55;p10"/>
          <p:cNvSpPr txBox="1">
            <a:spLocks noGrp="1"/>
          </p:cNvSpPr>
          <p:nvPr>
            <p:ph type="body" idx="1"/>
          </p:nvPr>
        </p:nvSpPr>
        <p:spPr>
          <a:xfrm>
            <a:off x="850500" y="1600200"/>
            <a:ext cx="7836300" cy="4526100"/>
          </a:xfrm>
          <a:prstGeom prst="rect">
            <a:avLst/>
          </a:prstGeom>
          <a:noFill/>
          <a:ln>
            <a:noFill/>
          </a:ln>
        </p:spPr>
        <p:txBody>
          <a:bodyPr spcFirstLastPara="1" wrap="square" lIns="91425" tIns="45700" rIns="91425" bIns="45700" anchor="t" anchorCtr="0">
            <a:noAutofit/>
          </a:bodyPr>
          <a:lstStyle/>
          <a:p>
            <a:pPr marL="342900" lvl="0" indent="-381000" algn="l" rtl="0">
              <a:spcBef>
                <a:spcPts val="640"/>
              </a:spcBef>
              <a:spcAft>
                <a:spcPts val="0"/>
              </a:spcAft>
              <a:buSzPts val="2400"/>
              <a:buChar char="●"/>
            </a:pPr>
            <a:r>
              <a:rPr lang="en-US" sz="2400" u="sng">
                <a:solidFill>
                  <a:schemeClr val="hlink"/>
                </a:solidFill>
                <a:hlinkClick r:id="rId3"/>
              </a:rPr>
              <a:t>2020 HMIS Data Standards</a:t>
            </a:r>
            <a:endParaRPr sz="2400"/>
          </a:p>
          <a:p>
            <a:pPr marL="342900" lvl="0" indent="-381000" algn="l" rtl="0">
              <a:spcBef>
                <a:spcPts val="2000"/>
              </a:spcBef>
              <a:spcAft>
                <a:spcPts val="0"/>
              </a:spcAft>
              <a:buSzPts val="2400"/>
              <a:buChar char="●"/>
            </a:pPr>
            <a:r>
              <a:rPr lang="en-US" sz="2400">
                <a:solidFill>
                  <a:schemeClr val="dk1"/>
                </a:solidFill>
              </a:rPr>
              <a:t>HMIS Agency Liaisons status </a:t>
            </a:r>
            <a:r>
              <a:rPr lang="en-US" sz="1200">
                <a:solidFill>
                  <a:schemeClr val="dk1"/>
                </a:solidFill>
              </a:rPr>
              <a:t>(3 mins)</a:t>
            </a:r>
            <a:r>
              <a:rPr lang="en-US" sz="2400">
                <a:solidFill>
                  <a:schemeClr val="dk1"/>
                </a:solidFill>
              </a:rPr>
              <a:t> </a:t>
            </a:r>
            <a:endParaRPr sz="2400">
              <a:solidFill>
                <a:schemeClr val="dk1"/>
              </a:solidFill>
            </a:endParaRPr>
          </a:p>
          <a:p>
            <a:pPr marL="342900" lvl="0" indent="-381000" algn="l" rtl="0">
              <a:spcBef>
                <a:spcPts val="2000"/>
              </a:spcBef>
              <a:spcAft>
                <a:spcPts val="0"/>
              </a:spcAft>
              <a:buSzPts val="2400"/>
              <a:buChar char="●"/>
            </a:pPr>
            <a:r>
              <a:rPr lang="en-US" sz="2400">
                <a:solidFill>
                  <a:schemeClr val="dk1"/>
                </a:solidFill>
              </a:rPr>
              <a:t>HMIS Advisory Committee structure</a:t>
            </a:r>
            <a:r>
              <a:rPr lang="en-US" sz="1200">
                <a:solidFill>
                  <a:schemeClr val="dk1"/>
                </a:solidFill>
              </a:rPr>
              <a:t> (15 mins)</a:t>
            </a:r>
            <a:r>
              <a:rPr lang="en-US" sz="2400">
                <a:solidFill>
                  <a:schemeClr val="dk1"/>
                </a:solidFill>
              </a:rPr>
              <a:t> </a:t>
            </a:r>
            <a:endParaRPr sz="2400">
              <a:solidFill>
                <a:schemeClr val="dk1"/>
              </a:solidFill>
            </a:endParaRPr>
          </a:p>
          <a:p>
            <a:pPr marL="342900" lvl="0" indent="-292100" algn="l" rtl="0">
              <a:lnSpc>
                <a:spcPct val="100000"/>
              </a:lnSpc>
              <a:spcBef>
                <a:spcPts val="2000"/>
              </a:spcBef>
              <a:spcAft>
                <a:spcPts val="0"/>
              </a:spcAft>
              <a:buClr>
                <a:schemeClr val="dk1"/>
              </a:buClr>
              <a:buSzPts val="2400"/>
              <a:buChar char="●"/>
            </a:pPr>
            <a:r>
              <a:rPr lang="en-US" sz="2400">
                <a:solidFill>
                  <a:schemeClr val="dk1"/>
                </a:solidFill>
              </a:rPr>
              <a:t>HMIS User Subscriptions </a:t>
            </a:r>
            <a:r>
              <a:rPr lang="en-US" sz="1200">
                <a:solidFill>
                  <a:schemeClr val="dk1"/>
                </a:solidFill>
              </a:rPr>
              <a:t>(3 mins)</a:t>
            </a:r>
            <a:r>
              <a:rPr lang="en-US" sz="2400">
                <a:solidFill>
                  <a:schemeClr val="dk1"/>
                </a:solidFill>
              </a:rPr>
              <a:t> </a:t>
            </a:r>
            <a:endParaRPr sz="2400">
              <a:solidFill>
                <a:schemeClr val="dk1"/>
              </a:solidFill>
            </a:endParaRPr>
          </a:p>
          <a:p>
            <a:pPr marL="342900" lvl="0" indent="-292100" algn="l" rtl="0">
              <a:lnSpc>
                <a:spcPct val="100000"/>
              </a:lnSpc>
              <a:spcBef>
                <a:spcPts val="2000"/>
              </a:spcBef>
              <a:spcAft>
                <a:spcPts val="0"/>
              </a:spcAft>
              <a:buClr>
                <a:schemeClr val="dk1"/>
              </a:buClr>
              <a:buSzPts val="2400"/>
              <a:buChar char="●"/>
            </a:pPr>
            <a:r>
              <a:rPr lang="en-US" sz="2400">
                <a:solidFill>
                  <a:schemeClr val="dk1"/>
                </a:solidFill>
              </a:rPr>
              <a:t>Business Associate Agreements (BAA) under review</a:t>
            </a:r>
            <a:endParaRPr sz="2400">
              <a:solidFill>
                <a:schemeClr val="dk1"/>
              </a:solidFill>
            </a:endParaRPr>
          </a:p>
          <a:p>
            <a:pPr marL="342900" lvl="0" indent="-139700" algn="l" rtl="0">
              <a:lnSpc>
                <a:spcPct val="115000"/>
              </a:lnSpc>
              <a:spcBef>
                <a:spcPts val="2000"/>
              </a:spcBef>
              <a:spcAft>
                <a:spcPts val="0"/>
              </a:spcAft>
              <a:buClr>
                <a:schemeClr val="dk1"/>
              </a:buClr>
              <a:buSzPts val="3200"/>
              <a:buNone/>
            </a:pPr>
            <a:endParaRPr/>
          </a:p>
          <a:p>
            <a:pPr marL="342900" lvl="0" indent="-139700" algn="l" rtl="0">
              <a:lnSpc>
                <a:spcPct val="115000"/>
              </a:lnSpc>
              <a:spcBef>
                <a:spcPts val="640"/>
              </a:spcBef>
              <a:spcAft>
                <a:spcPts val="0"/>
              </a:spcAft>
              <a:buClr>
                <a:schemeClr val="dk1"/>
              </a:buClr>
              <a:buSzPts val="3200"/>
              <a:buNone/>
            </a:pPr>
            <a:endParaRPr/>
          </a:p>
          <a:p>
            <a:pPr marL="0" lvl="0" indent="0" algn="l" rtl="0">
              <a:lnSpc>
                <a:spcPct val="150000"/>
              </a:lnSpc>
              <a:spcBef>
                <a:spcPts val="0"/>
              </a:spcBef>
              <a:spcAft>
                <a:spcPts val="0"/>
              </a:spcAft>
              <a:buNone/>
            </a:pPr>
            <a:endParaRPr/>
          </a:p>
          <a:p>
            <a:pPr marL="342900" lvl="0" indent="0" algn="r" rtl="0">
              <a:lnSpc>
                <a:spcPct val="150000"/>
              </a:lnSpc>
              <a:spcBef>
                <a:spcPts val="0"/>
              </a:spcBef>
              <a:spcAft>
                <a:spcPts val="0"/>
              </a:spcAft>
              <a:buNone/>
            </a:pPr>
            <a:r>
              <a:rPr lang="en-US" sz="1800" u="sng">
                <a:solidFill>
                  <a:schemeClr val="hlink"/>
                </a:solidFill>
                <a:hlinkClick r:id="rId4"/>
              </a:rPr>
              <a:t>HUD Requirements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457200" y="274650"/>
            <a:ext cx="7411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HMIS Agency Liaison</a:t>
            </a:r>
            <a:endParaRPr sz="3600" b="1"/>
          </a:p>
        </p:txBody>
      </p:sp>
      <p:sp>
        <p:nvSpPr>
          <p:cNvPr id="61" name="Google Shape;61;p11"/>
          <p:cNvSpPr txBox="1">
            <a:spLocks noGrp="1"/>
          </p:cNvSpPr>
          <p:nvPr>
            <p:ph type="body" idx="1"/>
          </p:nvPr>
        </p:nvSpPr>
        <p:spPr>
          <a:xfrm>
            <a:off x="931500" y="1962600"/>
            <a:ext cx="7506000" cy="45261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SzPts val="2400"/>
              <a:buChar char="●"/>
            </a:pPr>
            <a:r>
              <a:rPr lang="en-US" sz="2400"/>
              <a:t>29 Users have attended AL Training</a:t>
            </a:r>
            <a:endParaRPr sz="2400"/>
          </a:p>
          <a:p>
            <a:pPr marL="342900" lvl="0" indent="-381000" algn="l" rtl="0">
              <a:lnSpc>
                <a:spcPct val="115000"/>
              </a:lnSpc>
              <a:spcBef>
                <a:spcPts val="1000"/>
              </a:spcBef>
              <a:spcAft>
                <a:spcPts val="0"/>
              </a:spcAft>
              <a:buSzPts val="2400"/>
              <a:buChar char="●"/>
            </a:pPr>
            <a:r>
              <a:rPr lang="en-US" sz="2400"/>
              <a:t>Feedback has been very positive</a:t>
            </a:r>
            <a:endParaRPr sz="2400"/>
          </a:p>
          <a:p>
            <a:pPr marL="342900" lvl="0" indent="-381000" algn="l" rtl="0">
              <a:lnSpc>
                <a:spcPct val="115000"/>
              </a:lnSpc>
              <a:spcBef>
                <a:spcPts val="1000"/>
              </a:spcBef>
              <a:spcAft>
                <a:spcPts val="0"/>
              </a:spcAft>
              <a:buSzPts val="2400"/>
              <a:buChar char="●"/>
            </a:pPr>
            <a:r>
              <a:rPr lang="en-US" sz="2400">
                <a:solidFill>
                  <a:schemeClr val="dk1"/>
                </a:solidFill>
              </a:rPr>
              <a:t>HMIS Agency Liaison training available on a monthly basis</a:t>
            </a:r>
            <a:endParaRPr sz="2400">
              <a:solidFill>
                <a:schemeClr val="dk1"/>
              </a:solidFill>
            </a:endParaRPr>
          </a:p>
          <a:p>
            <a:pPr marL="342900" lvl="0" indent="-381000" algn="l" rtl="0">
              <a:lnSpc>
                <a:spcPct val="115000"/>
              </a:lnSpc>
              <a:spcBef>
                <a:spcPts val="1000"/>
              </a:spcBef>
              <a:spcAft>
                <a:spcPts val="1000"/>
              </a:spcAft>
              <a:buClr>
                <a:schemeClr val="dk1"/>
              </a:buClr>
              <a:buSzPts val="2400"/>
              <a:buChar char="●"/>
            </a:pPr>
            <a:r>
              <a:rPr lang="en-US" sz="2400">
                <a:solidFill>
                  <a:schemeClr val="dk1"/>
                </a:solidFill>
              </a:rPr>
              <a:t>How formal should the requirements associated with HMIS Agency Liaison be? (This question moves us into the next topic.)</a:t>
            </a:r>
            <a:endParaRPr sz="2400">
              <a:solidFill>
                <a:schemeClr val="dk1"/>
              </a:solidFill>
            </a:endParaRPr>
          </a:p>
        </p:txBody>
      </p:sp>
      <p:sp>
        <p:nvSpPr>
          <p:cNvPr id="62" name="Google Shape;62;p11"/>
          <p:cNvSpPr txBox="1"/>
          <p:nvPr/>
        </p:nvSpPr>
        <p:spPr>
          <a:xfrm>
            <a:off x="5638800" y="6488691"/>
            <a:ext cx="3505200" cy="3693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800" i="1">
                <a:solidFill>
                  <a:schemeClr val="dk1"/>
                </a:solidFill>
                <a:latin typeface="Calibri"/>
                <a:ea typeface="Calibri"/>
                <a:cs typeface="Calibri"/>
                <a:sym typeface="Calibri"/>
              </a:rPr>
              <a:t>HMIS Policy &amp; Procedures</a:t>
            </a:r>
            <a:endParaRPr sz="1800" b="0" i="1"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274650"/>
            <a:ext cx="7411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HMIS Advisory Committee Structure</a:t>
            </a:r>
            <a:endParaRPr sz="3600" b="1"/>
          </a:p>
        </p:txBody>
      </p:sp>
      <p:sp>
        <p:nvSpPr>
          <p:cNvPr id="68" name="Google Shape;68;p12"/>
          <p:cNvSpPr txBox="1">
            <a:spLocks noGrp="1"/>
          </p:cNvSpPr>
          <p:nvPr>
            <p:ph type="body" idx="1"/>
          </p:nvPr>
        </p:nvSpPr>
        <p:spPr>
          <a:xfrm>
            <a:off x="931500" y="1773600"/>
            <a:ext cx="7506000" cy="47151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SzPts val="2400"/>
              <a:buChar char="●"/>
            </a:pPr>
            <a:r>
              <a:rPr lang="en-US" sz="2400" b="1">
                <a:solidFill>
                  <a:schemeClr val="dk1"/>
                </a:solidFill>
              </a:rPr>
              <a:t>Committee Officers</a:t>
            </a:r>
            <a:endParaRPr sz="2400" b="1">
              <a:solidFill>
                <a:schemeClr val="dk1"/>
              </a:solidFill>
            </a:endParaRPr>
          </a:p>
          <a:p>
            <a:pPr marL="742950" lvl="1" indent="-323850" algn="l" rtl="0">
              <a:lnSpc>
                <a:spcPct val="115000"/>
              </a:lnSpc>
              <a:spcBef>
                <a:spcPts val="1000"/>
              </a:spcBef>
              <a:spcAft>
                <a:spcPts val="0"/>
              </a:spcAft>
              <a:buClr>
                <a:schemeClr val="dk1"/>
              </a:buClr>
              <a:buSzPts val="2400"/>
              <a:buChar char="○"/>
            </a:pPr>
            <a:r>
              <a:rPr lang="en-US" sz="2400">
                <a:solidFill>
                  <a:schemeClr val="dk1"/>
                </a:solidFill>
              </a:rPr>
              <a:t>Nominations</a:t>
            </a:r>
            <a:endParaRPr sz="2400">
              <a:solidFill>
                <a:schemeClr val="dk1"/>
              </a:solidFill>
            </a:endParaRPr>
          </a:p>
          <a:p>
            <a:pPr marL="342900" lvl="0" indent="-381000" algn="l" rtl="0">
              <a:lnSpc>
                <a:spcPct val="115000"/>
              </a:lnSpc>
              <a:spcBef>
                <a:spcPts val="1000"/>
              </a:spcBef>
              <a:spcAft>
                <a:spcPts val="0"/>
              </a:spcAft>
              <a:buClr>
                <a:schemeClr val="dk1"/>
              </a:buClr>
              <a:buSzPts val="2400"/>
              <a:buChar char="●"/>
            </a:pPr>
            <a:r>
              <a:rPr lang="en-US" sz="2400" b="1"/>
              <a:t>Membership requirements</a:t>
            </a:r>
            <a:endParaRPr sz="2400" b="1"/>
          </a:p>
          <a:p>
            <a:pPr marL="742950" lvl="1" indent="-323850" algn="l" rtl="0">
              <a:lnSpc>
                <a:spcPct val="115000"/>
              </a:lnSpc>
              <a:spcBef>
                <a:spcPts val="1000"/>
              </a:spcBef>
              <a:spcAft>
                <a:spcPts val="0"/>
              </a:spcAft>
              <a:buSzPts val="2400"/>
              <a:buChar char="○"/>
            </a:pPr>
            <a:r>
              <a:rPr lang="en-US" sz="2400"/>
              <a:t>Representation by jurisdictions, project types, funding sources</a:t>
            </a:r>
            <a:endParaRPr sz="2400"/>
          </a:p>
          <a:p>
            <a:pPr marL="342900" lvl="0" indent="-381000" algn="l" rtl="0">
              <a:lnSpc>
                <a:spcPct val="115000"/>
              </a:lnSpc>
              <a:spcBef>
                <a:spcPts val="1000"/>
              </a:spcBef>
              <a:spcAft>
                <a:spcPts val="0"/>
              </a:spcAft>
              <a:buSzPts val="2400"/>
              <a:buChar char="●"/>
            </a:pPr>
            <a:r>
              <a:rPr lang="en-US" sz="2400" b="1"/>
              <a:t>Meeting processes </a:t>
            </a:r>
            <a:r>
              <a:rPr lang="en-US" sz="2400"/>
              <a:t>(i.e., Robert Rules of Order)</a:t>
            </a:r>
            <a:endParaRPr sz="2400"/>
          </a:p>
          <a:p>
            <a:pPr marL="342900" lvl="0" indent="-381000" algn="l" rtl="0">
              <a:lnSpc>
                <a:spcPct val="115000"/>
              </a:lnSpc>
              <a:spcBef>
                <a:spcPts val="1000"/>
              </a:spcBef>
              <a:spcAft>
                <a:spcPts val="0"/>
              </a:spcAft>
              <a:buSzPts val="2400"/>
              <a:buChar char="●"/>
            </a:pPr>
            <a:r>
              <a:rPr lang="en-US" sz="2400" b="1"/>
              <a:t>Formal Tasks</a:t>
            </a:r>
            <a:endParaRPr sz="2400" b="1"/>
          </a:p>
          <a:p>
            <a:pPr marL="742950" lvl="1" indent="-323850" algn="l" rtl="0">
              <a:lnSpc>
                <a:spcPct val="115000"/>
              </a:lnSpc>
              <a:spcBef>
                <a:spcPts val="1000"/>
              </a:spcBef>
              <a:spcAft>
                <a:spcPts val="0"/>
              </a:spcAft>
              <a:buSzPts val="2400"/>
              <a:buChar char="○"/>
            </a:pPr>
            <a:r>
              <a:rPr lang="en-US" sz="2400"/>
              <a:t>Evaluation; review new HMIS applications; etc.</a:t>
            </a:r>
            <a:endParaRPr sz="2400"/>
          </a:p>
          <a:p>
            <a:pPr marL="342900" lvl="0" indent="0" algn="l" rtl="0">
              <a:lnSpc>
                <a:spcPct val="115000"/>
              </a:lnSpc>
              <a:spcBef>
                <a:spcPts val="1000"/>
              </a:spcBef>
              <a:spcAft>
                <a:spcPts val="1000"/>
              </a:spcAft>
              <a:buNone/>
            </a:pPr>
            <a:endParaRPr sz="2400" b="1"/>
          </a:p>
        </p:txBody>
      </p:sp>
      <p:sp>
        <p:nvSpPr>
          <p:cNvPr id="69" name="Google Shape;69;p12"/>
          <p:cNvSpPr txBox="1"/>
          <p:nvPr/>
        </p:nvSpPr>
        <p:spPr>
          <a:xfrm>
            <a:off x="5638800" y="6488691"/>
            <a:ext cx="3505200" cy="3693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800" i="1">
                <a:solidFill>
                  <a:schemeClr val="dk1"/>
                </a:solidFill>
                <a:latin typeface="Calibri"/>
                <a:ea typeface="Calibri"/>
                <a:cs typeface="Calibri"/>
                <a:sym typeface="Calibri"/>
              </a:rPr>
              <a:t>HMIS Policy &amp; Procedures</a:t>
            </a:r>
            <a:endParaRPr sz="1800" b="0" i="1"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457200" y="274650"/>
            <a:ext cx="7411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HMIS Advisory Committee Structure</a:t>
            </a:r>
            <a:endParaRPr sz="3600" b="1"/>
          </a:p>
        </p:txBody>
      </p:sp>
      <p:sp>
        <p:nvSpPr>
          <p:cNvPr id="75" name="Google Shape;75;p13"/>
          <p:cNvSpPr txBox="1">
            <a:spLocks noGrp="1"/>
          </p:cNvSpPr>
          <p:nvPr>
            <p:ph type="body" idx="1"/>
          </p:nvPr>
        </p:nvSpPr>
        <p:spPr>
          <a:xfrm>
            <a:off x="931500" y="1773600"/>
            <a:ext cx="7506000" cy="4715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b="1">
                <a:solidFill>
                  <a:schemeClr val="dk1"/>
                </a:solidFill>
              </a:rPr>
              <a:t>Next Steps:</a:t>
            </a:r>
            <a:endParaRPr sz="2400" b="1">
              <a:solidFill>
                <a:schemeClr val="dk1"/>
              </a:solidFill>
            </a:endParaRPr>
          </a:p>
          <a:p>
            <a:pPr marL="342900" lvl="0" indent="0" algn="l" rtl="0">
              <a:lnSpc>
                <a:spcPct val="115000"/>
              </a:lnSpc>
              <a:spcBef>
                <a:spcPts val="1000"/>
              </a:spcBef>
              <a:spcAft>
                <a:spcPts val="0"/>
              </a:spcAft>
              <a:buNone/>
            </a:pPr>
            <a:endParaRPr sz="2400" b="1">
              <a:solidFill>
                <a:schemeClr val="dk1"/>
              </a:solidFill>
            </a:endParaRPr>
          </a:p>
          <a:p>
            <a:pPr marL="342900" lvl="0" indent="-381000" algn="l" rtl="0">
              <a:lnSpc>
                <a:spcPct val="115000"/>
              </a:lnSpc>
              <a:spcBef>
                <a:spcPts val="1000"/>
              </a:spcBef>
              <a:spcAft>
                <a:spcPts val="0"/>
              </a:spcAft>
              <a:buSzPts val="2400"/>
              <a:buChar char="●"/>
            </a:pPr>
            <a:r>
              <a:rPr lang="en-US" sz="2400" b="1">
                <a:solidFill>
                  <a:schemeClr val="dk1"/>
                </a:solidFill>
              </a:rPr>
              <a:t>Further discussion (</a:t>
            </a:r>
            <a:r>
              <a:rPr lang="en-US" sz="2400" b="1">
                <a:solidFill>
                  <a:schemeClr val="dk1"/>
                </a:solidFill>
                <a:highlight>
                  <a:srgbClr val="00FFFF"/>
                </a:highlight>
              </a:rPr>
              <a:t>before Sept meeting</a:t>
            </a:r>
            <a:r>
              <a:rPr lang="en-US" sz="2400" b="1">
                <a:solidFill>
                  <a:schemeClr val="dk1"/>
                </a:solidFill>
              </a:rPr>
              <a:t>):</a:t>
            </a:r>
            <a:endParaRPr sz="2400" b="1">
              <a:solidFill>
                <a:schemeClr val="dk1"/>
              </a:solidFill>
            </a:endParaRPr>
          </a:p>
          <a:p>
            <a:pPr marL="742950" lvl="1" indent="-323850" algn="l" rtl="0">
              <a:lnSpc>
                <a:spcPct val="115000"/>
              </a:lnSpc>
              <a:spcBef>
                <a:spcPts val="1000"/>
              </a:spcBef>
              <a:spcAft>
                <a:spcPts val="0"/>
              </a:spcAft>
              <a:buClr>
                <a:schemeClr val="dk1"/>
              </a:buClr>
              <a:buSzPts val="2400"/>
              <a:buChar char="○"/>
            </a:pPr>
            <a:r>
              <a:rPr lang="en-US" sz="2400" b="1">
                <a:solidFill>
                  <a:schemeClr val="dk1"/>
                </a:solidFill>
              </a:rPr>
              <a:t>Develop Recommendations (GoToMeeting)</a:t>
            </a:r>
            <a:endParaRPr sz="2400" b="1">
              <a:solidFill>
                <a:schemeClr val="dk1"/>
              </a:solidFill>
            </a:endParaRPr>
          </a:p>
          <a:p>
            <a:pPr marL="742950" lvl="1" indent="-323850" algn="l" rtl="0">
              <a:lnSpc>
                <a:spcPct val="115000"/>
              </a:lnSpc>
              <a:spcBef>
                <a:spcPts val="1000"/>
              </a:spcBef>
              <a:spcAft>
                <a:spcPts val="0"/>
              </a:spcAft>
              <a:buClr>
                <a:schemeClr val="dk1"/>
              </a:buClr>
              <a:buSzPts val="2400"/>
              <a:buChar char="○"/>
            </a:pPr>
            <a:r>
              <a:rPr lang="en-US" sz="2400" b="1">
                <a:solidFill>
                  <a:schemeClr val="dk1"/>
                </a:solidFill>
              </a:rPr>
              <a:t>Prepare/refine Recommendations (GoToMeeting)</a:t>
            </a:r>
            <a:endParaRPr sz="2400" b="1">
              <a:solidFill>
                <a:schemeClr val="dk1"/>
              </a:solidFill>
            </a:endParaRPr>
          </a:p>
          <a:p>
            <a:pPr marL="742950" lvl="0" indent="0" algn="l" rtl="0">
              <a:lnSpc>
                <a:spcPct val="115000"/>
              </a:lnSpc>
              <a:spcBef>
                <a:spcPts val="1000"/>
              </a:spcBef>
              <a:spcAft>
                <a:spcPts val="0"/>
              </a:spcAft>
              <a:buNone/>
            </a:pPr>
            <a:endParaRPr sz="2400" b="1">
              <a:solidFill>
                <a:schemeClr val="dk1"/>
              </a:solidFill>
            </a:endParaRPr>
          </a:p>
          <a:p>
            <a:pPr marL="342900" lvl="0" indent="-381000" algn="l" rtl="0">
              <a:lnSpc>
                <a:spcPct val="115000"/>
              </a:lnSpc>
              <a:spcBef>
                <a:spcPts val="1000"/>
              </a:spcBef>
              <a:spcAft>
                <a:spcPts val="1000"/>
              </a:spcAft>
              <a:buClr>
                <a:schemeClr val="dk1"/>
              </a:buClr>
              <a:buSzPts val="2400"/>
              <a:buChar char="●"/>
            </a:pPr>
            <a:r>
              <a:rPr lang="en-US" sz="2400" b="1">
                <a:solidFill>
                  <a:schemeClr val="dk1"/>
                </a:solidFill>
              </a:rPr>
              <a:t>Final proposal for FL-507 CoC Board Approval will be discussed at September meeting</a:t>
            </a:r>
            <a:endParaRPr sz="2400" b="1">
              <a:solidFill>
                <a:schemeClr val="dk1"/>
              </a:solidFill>
            </a:endParaRPr>
          </a:p>
        </p:txBody>
      </p:sp>
      <p:sp>
        <p:nvSpPr>
          <p:cNvPr id="76" name="Google Shape;76;p13"/>
          <p:cNvSpPr txBox="1"/>
          <p:nvPr/>
        </p:nvSpPr>
        <p:spPr>
          <a:xfrm>
            <a:off x="5638800" y="6488691"/>
            <a:ext cx="3505200" cy="3693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800" i="1">
                <a:solidFill>
                  <a:schemeClr val="dk1"/>
                </a:solidFill>
                <a:latin typeface="Calibri"/>
                <a:ea typeface="Calibri"/>
                <a:cs typeface="Calibri"/>
                <a:sym typeface="Calibri"/>
              </a:rPr>
              <a:t>HMIS Policy &amp; Procedures</a:t>
            </a:r>
            <a:endParaRPr sz="1800" b="0" i="1"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107300" y="11468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Official HUD Reports</a:t>
            </a:r>
            <a:endParaRPr sz="3600" b="1"/>
          </a:p>
        </p:txBody>
      </p:sp>
      <p:sp>
        <p:nvSpPr>
          <p:cNvPr id="82" name="Google Shape;82;p14"/>
          <p:cNvSpPr txBox="1">
            <a:spLocks noGrp="1"/>
          </p:cNvSpPr>
          <p:nvPr>
            <p:ph type="body" idx="1"/>
          </p:nvPr>
        </p:nvSpPr>
        <p:spPr>
          <a:xfrm>
            <a:off x="1028025" y="1257700"/>
            <a:ext cx="7658700" cy="486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b="1">
                <a:solidFill>
                  <a:schemeClr val="dk1"/>
                </a:solidFill>
              </a:rPr>
              <a:t>Recently Submitted Reports:</a:t>
            </a:r>
            <a:endParaRPr sz="2400" b="1"/>
          </a:p>
          <a:p>
            <a:pPr marL="0" lvl="0" indent="0" algn="l" rtl="0">
              <a:spcBef>
                <a:spcPts val="640"/>
              </a:spcBef>
              <a:spcAft>
                <a:spcPts val="0"/>
              </a:spcAft>
              <a:buClr>
                <a:schemeClr val="dk1"/>
              </a:buClr>
              <a:buSzPts val="3200"/>
              <a:buNone/>
            </a:pPr>
            <a:endParaRPr sz="2400"/>
          </a:p>
          <a:p>
            <a:pPr marL="342900" lvl="0" indent="-381000" algn="l" rtl="0">
              <a:lnSpc>
                <a:spcPct val="150000"/>
              </a:lnSpc>
              <a:spcBef>
                <a:spcPts val="560"/>
              </a:spcBef>
              <a:spcAft>
                <a:spcPts val="0"/>
              </a:spcAft>
              <a:buClr>
                <a:schemeClr val="dk1"/>
              </a:buClr>
              <a:buSzPts val="2400"/>
              <a:buChar char="●"/>
            </a:pPr>
            <a:r>
              <a:rPr lang="en-US" sz="2400" b="1"/>
              <a:t>HDX HMIS Report for NOFA and other reports (i.e., </a:t>
            </a:r>
            <a:r>
              <a:rPr lang="en-US" sz="2400" b="1" u="sng">
                <a:solidFill>
                  <a:schemeClr val="hlink"/>
                </a:solidFill>
                <a:hlinkClick r:id="rId3"/>
              </a:rPr>
              <a:t>Racial Disparities</a:t>
            </a:r>
            <a:r>
              <a:rPr lang="en-US" sz="2400" b="1"/>
              <a:t> - for FY17-18)</a:t>
            </a:r>
            <a:endParaRPr sz="2400" b="1"/>
          </a:p>
          <a:p>
            <a:pPr marL="342900" lvl="0" indent="-381000" algn="l" rtl="0">
              <a:lnSpc>
                <a:spcPct val="150000"/>
              </a:lnSpc>
              <a:spcBef>
                <a:spcPts val="560"/>
              </a:spcBef>
              <a:spcAft>
                <a:spcPts val="0"/>
              </a:spcAft>
              <a:buClr>
                <a:schemeClr val="dk1"/>
              </a:buClr>
              <a:buSzPts val="2400"/>
              <a:buChar char="●"/>
            </a:pPr>
            <a:r>
              <a:rPr lang="en-US" sz="2400" b="1" u="sng">
                <a:solidFill>
                  <a:schemeClr val="hlink"/>
                </a:solidFill>
                <a:hlinkClick r:id="rId4"/>
              </a:rPr>
              <a:t>Longitudinal System Analysis (LSA)</a:t>
            </a:r>
            <a:endParaRPr sz="2400" b="1"/>
          </a:p>
          <a:p>
            <a:pPr marL="742950" lvl="1" indent="-323850" algn="l" rtl="0">
              <a:lnSpc>
                <a:spcPct val="150000"/>
              </a:lnSpc>
              <a:spcBef>
                <a:spcPts val="560"/>
              </a:spcBef>
              <a:spcAft>
                <a:spcPts val="0"/>
              </a:spcAft>
              <a:buSzPts val="2400"/>
              <a:buChar char="○"/>
            </a:pPr>
            <a:r>
              <a:rPr lang="en-US" sz="2400"/>
              <a:t>Introducing “</a:t>
            </a:r>
            <a:r>
              <a:rPr lang="en-US" sz="2400" u="sng">
                <a:solidFill>
                  <a:schemeClr val="hlink"/>
                </a:solidFill>
                <a:hlinkClick r:id="rId5"/>
              </a:rPr>
              <a:t>Stella</a:t>
            </a:r>
            <a:r>
              <a:rPr lang="en-US" sz="2400"/>
              <a:t>”</a:t>
            </a:r>
            <a:endParaRPr sz="2400"/>
          </a:p>
          <a:p>
            <a:pPr marL="342900" lvl="0" indent="-381000" algn="l" rtl="0">
              <a:lnSpc>
                <a:spcPct val="150000"/>
              </a:lnSpc>
              <a:spcBef>
                <a:spcPts val="560"/>
              </a:spcBef>
              <a:spcAft>
                <a:spcPts val="0"/>
              </a:spcAft>
              <a:buClr>
                <a:schemeClr val="dk1"/>
              </a:buClr>
              <a:buSzPts val="2400"/>
              <a:buChar char="●"/>
            </a:pPr>
            <a:r>
              <a:rPr lang="en-US" sz="2400" b="1" u="sng">
                <a:solidFill>
                  <a:schemeClr val="hlink"/>
                </a:solidFill>
                <a:hlinkClick r:id="rId6"/>
              </a:rPr>
              <a:t>System Performance Measures (SysPM)</a:t>
            </a:r>
            <a:endParaRPr sz="2400" b="1"/>
          </a:p>
          <a:p>
            <a:pPr marL="342900" lvl="0" indent="-381000" algn="l" rtl="0">
              <a:lnSpc>
                <a:spcPct val="150000"/>
              </a:lnSpc>
              <a:spcBef>
                <a:spcPts val="560"/>
              </a:spcBef>
              <a:spcAft>
                <a:spcPts val="0"/>
              </a:spcAft>
              <a:buSzPts val="2400"/>
              <a:buChar char="●"/>
            </a:pPr>
            <a:r>
              <a:rPr lang="en-US" sz="2400" b="1" u="sng">
                <a:solidFill>
                  <a:schemeClr val="hlink"/>
                </a:solidFill>
                <a:hlinkClick r:id="rId7"/>
              </a:rPr>
              <a:t>Point-In-Time (PIT)</a:t>
            </a:r>
            <a:endParaRPr sz="2400" b="1">
              <a:solidFill>
                <a:schemeClr val="dk1"/>
              </a:solidFill>
            </a:endParaRPr>
          </a:p>
          <a:p>
            <a:pPr marL="342900" lvl="0" indent="-381000" algn="l" rtl="0">
              <a:lnSpc>
                <a:spcPct val="150000"/>
              </a:lnSpc>
              <a:spcBef>
                <a:spcPts val="560"/>
              </a:spcBef>
              <a:spcAft>
                <a:spcPts val="0"/>
              </a:spcAft>
              <a:buSzPts val="2400"/>
              <a:buChar char="●"/>
            </a:pPr>
            <a:r>
              <a:rPr lang="en-US" sz="2400" b="1" u="sng">
                <a:solidFill>
                  <a:schemeClr val="hlink"/>
                </a:solidFill>
                <a:hlinkClick r:id="rId7"/>
              </a:rPr>
              <a:t>Housing Inventory Count (HIC)</a:t>
            </a:r>
            <a:endParaRPr sz="2400"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07300" y="11468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t>Official HUD Reports</a:t>
            </a:r>
            <a:endParaRPr sz="3600" b="1"/>
          </a:p>
        </p:txBody>
      </p:sp>
      <p:sp>
        <p:nvSpPr>
          <p:cNvPr id="88" name="Google Shape;88;p15"/>
          <p:cNvSpPr txBox="1">
            <a:spLocks noGrp="1"/>
          </p:cNvSpPr>
          <p:nvPr>
            <p:ph type="body" idx="1"/>
          </p:nvPr>
        </p:nvSpPr>
        <p:spPr>
          <a:xfrm>
            <a:off x="1028025" y="1257700"/>
            <a:ext cx="7658700" cy="486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2400" b="1">
              <a:solidFill>
                <a:schemeClr val="dk1"/>
              </a:solidFill>
            </a:endParaRPr>
          </a:p>
          <a:p>
            <a:pPr marL="0" lvl="0" indent="0" algn="l" rtl="0">
              <a:spcBef>
                <a:spcPts val="0"/>
              </a:spcBef>
              <a:spcAft>
                <a:spcPts val="0"/>
              </a:spcAft>
              <a:buClr>
                <a:schemeClr val="dk1"/>
              </a:buClr>
              <a:buSzPts val="1100"/>
              <a:buFont typeface="Arial"/>
              <a:buNone/>
            </a:pPr>
            <a:r>
              <a:rPr lang="en-US" sz="2400" b="1">
                <a:solidFill>
                  <a:schemeClr val="dk1"/>
                </a:solidFill>
              </a:rPr>
              <a:t>Project-Based Reports Coming Due Soon:</a:t>
            </a:r>
            <a:endParaRPr sz="2400" b="1"/>
          </a:p>
          <a:p>
            <a:pPr marL="0" lvl="0" indent="0" algn="l" rtl="0">
              <a:spcBef>
                <a:spcPts val="640"/>
              </a:spcBef>
              <a:spcAft>
                <a:spcPts val="0"/>
              </a:spcAft>
              <a:buClr>
                <a:schemeClr val="dk1"/>
              </a:buClr>
              <a:buSzPts val="3200"/>
              <a:buNone/>
            </a:pPr>
            <a:endParaRPr sz="2400"/>
          </a:p>
          <a:p>
            <a:pPr marL="800100" lvl="0" indent="-381000" algn="l" rtl="0">
              <a:lnSpc>
                <a:spcPct val="150000"/>
              </a:lnSpc>
              <a:spcBef>
                <a:spcPts val="560"/>
              </a:spcBef>
              <a:spcAft>
                <a:spcPts val="0"/>
              </a:spcAft>
              <a:buSzPts val="2400"/>
              <a:buChar char="●"/>
            </a:pPr>
            <a:r>
              <a:rPr lang="en-US" sz="2400" b="1"/>
              <a:t>ESG CAPER</a:t>
            </a:r>
            <a:endParaRPr sz="2400" b="1"/>
          </a:p>
          <a:p>
            <a:pPr marL="800100" lvl="0" indent="-381000" algn="l" rtl="0">
              <a:lnSpc>
                <a:spcPct val="100000"/>
              </a:lnSpc>
              <a:spcBef>
                <a:spcPts val="560"/>
              </a:spcBef>
              <a:spcAft>
                <a:spcPts val="0"/>
              </a:spcAft>
              <a:buSzPts val="2400"/>
              <a:buChar char="●"/>
            </a:pPr>
            <a:r>
              <a:rPr lang="en-US" sz="2400" b="1"/>
              <a:t>Email will go out to all ESG projects for technical support as needed</a:t>
            </a:r>
            <a:endParaRPr sz="2400" b="1"/>
          </a:p>
        </p:txBody>
      </p:sp>
    </p:spTree>
  </p:cSld>
  <p:clrMapOvr>
    <a:masterClrMapping/>
  </p:clrMapOvr>
</p:sld>
</file>

<file path=ppt/theme/theme1.xml><?xml version="1.0" encoding="utf-8"?>
<a:theme xmlns:a="http://schemas.openxmlformats.org/drawingml/2006/main"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1129</Words>
  <Application>Microsoft Office PowerPoint</Application>
  <PresentationFormat>On-screen Show (4:3)</PresentationFormat>
  <Paragraphs>170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Cabin</vt:lpstr>
      <vt:lpstr>Arial</vt:lpstr>
      <vt:lpstr>Calibri</vt:lpstr>
      <vt:lpstr>2018_HMIS PowerPoint Template</vt:lpstr>
      <vt:lpstr>HMIS Advisory Committee</vt:lpstr>
      <vt:lpstr>Agenda</vt:lpstr>
      <vt:lpstr>Introductions</vt:lpstr>
      <vt:lpstr>HMIS Policy &amp; Procedures</vt:lpstr>
      <vt:lpstr>HMIS Agency Liaison</vt:lpstr>
      <vt:lpstr>HMIS Advisory Committee Structure</vt:lpstr>
      <vt:lpstr>HMIS Advisory Committee Structure</vt:lpstr>
      <vt:lpstr>Official HUD Reports</vt:lpstr>
      <vt:lpstr>Official HUD Reports</vt:lpstr>
      <vt:lpstr>System Performance Measures</vt:lpstr>
      <vt:lpstr>PowerPoint Presentation</vt:lpstr>
      <vt:lpstr>HMIS Training &amp; Support</vt:lpstr>
      <vt:lpstr>HMIS Training &amp; Support</vt:lpstr>
      <vt:lpstr>HMIS Software Review</vt:lpstr>
      <vt:lpstr>Questions or  New Topics and Issues </vt:lpstr>
      <vt:lpstr>HSN HMIS Team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HMIS Advisory Committee</dc:title>
  <dc:creator>Racquel McGlashen</dc:creator>
  <cp:lastModifiedBy>Racquel McGlashen</cp:lastModifiedBy>
  <cp:revision>1</cp:revision>
  <dcterms:modified xsi:type="dcterms:W3CDTF">2019-09-12T20:38:36Z</dcterms:modified>
</cp:coreProperties>
</file>