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6858000" cx="9144000"/>
  <p:notesSz cx="6858000" cy="9144000"/>
  <p:embeddedFontLst>
    <p:embeddedFont>
      <p:font typeface="Cabin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Angel Jones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Cabin-regular.fntdata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Cabin-italic.fntdata"/><Relationship Id="rId10" Type="http://schemas.openxmlformats.org/officeDocument/2006/relationships/slide" Target="slides/slide4.xml"/><Relationship Id="rId32" Type="http://schemas.openxmlformats.org/officeDocument/2006/relationships/font" Target="fonts/Cabin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font" Target="fonts/Cabin-bold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1-09-08T17:36:52.306">
    <p:pos x="6000" y="0"/>
    <p:text>@agustin.paz@hsncfl.org
_Assigned to Agustin Paz_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eeb3639e08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eeb3639e08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cdd47279f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cdd47279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f519ce4aa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ef519ce4a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ef519ce4aa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ef519ce4aa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eb3639e08_3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eeb3639e08_3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f519ce4aa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ef519ce4a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Presenter: Brittney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Next Slide: Tino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eb3639e0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Are there any members that are interested in sitting in on a Monitoring session?</a:t>
            </a:r>
            <a:endParaRPr/>
          </a:p>
        </p:txBody>
      </p:sp>
      <p:sp>
        <p:nvSpPr>
          <p:cNvPr id="123" name="Google Shape;123;geeb3639e08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eb3639e08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eeb3639e0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ebc52cd4f2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ebc52cd4f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bf5c5dd00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ebf5c5dd0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Call to order: Whitney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 Whitney</a:t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b8167abb62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b8167abb62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e4b1a0353a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e4b1a0353a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712231552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Whitney Closes Meeting</a:t>
            </a:r>
            <a:endParaRPr/>
          </a:p>
        </p:txBody>
      </p:sp>
      <p:sp>
        <p:nvSpPr>
          <p:cNvPr id="178" name="Google Shape;178;g712231552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52932e373e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52932e373e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2b091bc77_4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2b091bc77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ecdd47279f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Whitney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Slide:Whitney</a:t>
            </a:r>
            <a:endParaRPr/>
          </a:p>
        </p:txBody>
      </p:sp>
      <p:sp>
        <p:nvSpPr>
          <p:cNvPr id="45" name="Google Shape;45;gecdd47279f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ecdd47279f_3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Whitney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Slide: Wyatt</a:t>
            </a:r>
            <a:endParaRPr/>
          </a:p>
        </p:txBody>
      </p:sp>
      <p:sp>
        <p:nvSpPr>
          <p:cNvPr id="51" name="Google Shape;51;gecdd47279f_3_15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ecdd47279f_3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Presenter: Wyatt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Next Slide: Wyatt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7" name="Google Shape;57;gecdd47279f_3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cdd47279f_3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Wyatt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Slide: Wyatt</a:t>
            </a:r>
            <a:endParaRPr/>
          </a:p>
        </p:txBody>
      </p:sp>
      <p:sp>
        <p:nvSpPr>
          <p:cNvPr id="63" name="Google Shape;63;gecdd47279f_3_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ecdd47279f_3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Wyatt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Slide: Wyatt</a:t>
            </a:r>
            <a:endParaRPr/>
          </a:p>
        </p:txBody>
      </p:sp>
      <p:sp>
        <p:nvSpPr>
          <p:cNvPr id="69" name="Google Shape;69;gecdd47279f_3_9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ecdd47279f_3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Wyatt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Slide: Brittney</a:t>
            </a:r>
            <a:endParaRPr/>
          </a:p>
        </p:txBody>
      </p:sp>
      <p:sp>
        <p:nvSpPr>
          <p:cNvPr id="75" name="Google Shape;75;gecdd47279f_3_1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eeb3639e0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eeb3639e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Presenter: Brittney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1537930"/>
            <a:ext cx="9144000" cy="48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Introduction to HMIS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Continuum of Care FL-507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Homeless Services Network of Central Florida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4065-D L.B. McLeod Road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Orlando, FL 32811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Phone: (407) 893-0133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Fax: (407) 893-5299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www.hsncfl.org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43142" y="428151"/>
            <a:ext cx="2057713" cy="1290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2309101" y="-251700"/>
            <a:ext cx="45258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 rot="5400000">
            <a:off x="4732201" y="2171539"/>
            <a:ext cx="5851500" cy="20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bin"/>
              <a:buNone/>
              <a:defRPr b="0" i="0" sz="32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 rot="5400000">
            <a:off x="541500" y="190639"/>
            <a:ext cx="5851500" cy="60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5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 amt="20000"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3107477" y="-1798"/>
            <a:ext cx="6029712" cy="6859801"/>
          </a:xfrm>
          <a:custGeom>
            <a:rect b="b" l="l" r="r" t="t"/>
            <a:pathLst>
              <a:path extrusionOk="0" h="6859801" w="6029712">
                <a:moveTo>
                  <a:pt x="0" y="291"/>
                </a:moveTo>
                <a:lnTo>
                  <a:pt x="6029712" y="0"/>
                </a:lnTo>
                <a:lnTo>
                  <a:pt x="6029712" y="6858001"/>
                </a:lnTo>
                <a:lnTo>
                  <a:pt x="1024828" y="6859801"/>
                </a:lnTo>
                <a:lnTo>
                  <a:pt x="0" y="29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2218094" y="-899"/>
            <a:ext cx="1202613" cy="6856730"/>
          </a:xfrm>
          <a:custGeom>
            <a:rect b="b" l="l" r="r" t="t"/>
            <a:pathLst>
              <a:path extrusionOk="0" h="6856730" w="1202613">
                <a:moveTo>
                  <a:pt x="0" y="820"/>
                </a:moveTo>
                <a:lnTo>
                  <a:pt x="182705" y="0"/>
                </a:lnTo>
                <a:lnTo>
                  <a:pt x="1202613" y="6856730"/>
                </a:lnTo>
                <a:lnTo>
                  <a:pt x="1016387" y="6856729"/>
                </a:lnTo>
                <a:lnTo>
                  <a:pt x="0" y="82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748"/>
            <a:ext cx="21336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72400" y="179239"/>
            <a:ext cx="1136157" cy="71163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hyperlink" Target="mailto:hmis@hsncfl.org" TargetMode="External"/><Relationship Id="rId4" Type="http://schemas.openxmlformats.org/officeDocument/2006/relationships/hyperlink" Target="http://www.hmiscfl.org" TargetMode="External"/><Relationship Id="rId5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comments" Target="../comments/comment1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youtube.com/watch?v=5hadGPHkVqM" TargetMode="External"/><Relationship Id="rId4" Type="http://schemas.openxmlformats.org/officeDocument/2006/relationships/image" Target="../media/image4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zoom.us/j/97407205687" TargetMode="External"/><Relationship Id="rId4" Type="http://schemas.openxmlformats.org/officeDocument/2006/relationships/hyperlink" Target="http://www.hmiscfl.org" TargetMode="External"/><Relationship Id="rId5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hmiscfl.org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ctrTitle"/>
          </p:nvPr>
        </p:nvSpPr>
        <p:spPr>
          <a:xfrm>
            <a:off x="685800" y="184875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HMIS Advisory 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Committee Meeting</a:t>
            </a:r>
            <a:endParaRPr b="1"/>
          </a:p>
        </p:txBody>
      </p:sp>
      <p:sp>
        <p:nvSpPr>
          <p:cNvPr id="36" name="Google Shape;36;p7"/>
          <p:cNvSpPr txBox="1"/>
          <p:nvPr>
            <p:ph idx="1" type="subTitle"/>
          </p:nvPr>
        </p:nvSpPr>
        <p:spPr>
          <a:xfrm>
            <a:off x="849100" y="3714750"/>
            <a:ext cx="7543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Central Florida Commission on Homelessness (CFCH)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CoC </a:t>
            </a:r>
            <a:r>
              <a:rPr lang="en-US">
                <a:solidFill>
                  <a:schemeClr val="dk1"/>
                </a:solidFill>
              </a:rPr>
              <a:t>FL-507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September 14, 2021</a:t>
            </a:r>
            <a:br>
              <a:rPr lang="en-US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sz="2700">
                <a:solidFill>
                  <a:schemeClr val="dk1"/>
                </a:solidFill>
              </a:rPr>
              <a:t>Whitney Wiggins, Committee Chair</a:t>
            </a:r>
            <a:endParaRPr sz="27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sz="2700">
                <a:solidFill>
                  <a:schemeClr val="dk1"/>
                </a:solidFill>
              </a:rPr>
              <a:t>Wyatt Haro, Vice Committee Chair</a:t>
            </a:r>
            <a:endParaRPr sz="2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457200" y="12368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Demographics</a:t>
            </a:r>
            <a:endParaRPr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457200" y="987025"/>
            <a:ext cx="8229600" cy="502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Gender</a:t>
            </a:r>
            <a:r>
              <a:rPr lang="en-US"/>
              <a:t> (3.06) is now multi-selectable - up to 5 gender identity categories may be selected for any individual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field is self report - all options must be offered to the individual 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Gender Identity Categories will be relabeled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Female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Male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A gender that is not singularly ‘Female’ or ‘Male’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Transgender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Questioning</a:t>
            </a:r>
            <a:endParaRPr/>
          </a:p>
          <a:p>
            <a:pPr indent="-342900" lvl="3" marL="22860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What is Questioning?</a:t>
            </a:r>
            <a:endParaRPr/>
          </a:p>
          <a:p>
            <a:pPr indent="-342900" lvl="4" marL="27432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‘Questioning’ articulates the client may be at a point of exploration around their identity, including multiple expressions, which permits the client to self-report how they truly associate. It is NOT the same as “Client Doesn’t Know”.</a:t>
            </a:r>
            <a:endParaRPr/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457200" y="12368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Demographics</a:t>
            </a:r>
            <a:endParaRPr/>
          </a:p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457200" y="987025"/>
            <a:ext cx="8229600" cy="502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Race</a:t>
            </a:r>
            <a:r>
              <a:rPr lang="en-US"/>
              <a:t> (3.04) is now multi-selectable - up to 5 race categories may be selected for any individual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field is self-report - all options must be offered to the individual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Race Categories will be relabeled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American Indian, Alaska Native, or Indigenous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Asian or Asian American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Black, African-American, or African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Native Hawaiian or Pacific Islander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White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Demographics</a:t>
            </a:r>
            <a:endParaRPr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457200" y="1600200"/>
            <a:ext cx="8229600" cy="502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Ethnicity</a:t>
            </a:r>
            <a:r>
              <a:rPr lang="en-US"/>
              <a:t> (3.05) will be relabeled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Hispanic/Latin(a)(o)(x)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Non-Hispanic/Latin(a)(o)(x)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What is Latinx? </a:t>
            </a:r>
            <a:endParaRPr/>
          </a:p>
          <a:p>
            <a:pPr indent="-342900" lvl="3" marL="22860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“Latinx” is a gender neutral or non-binary alternative to Latino/Latina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Disability Categories </a:t>
            </a:r>
            <a:r>
              <a:rPr lang="en-US"/>
              <a:t>(4.09 and 4.10) will be relabeled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“Mental Health Problem” will be relabeled to “Mental Health Disorder”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“Substance Abuse Problem” will be relabeled to “Substance Use Disorder”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PSH Elements</a:t>
            </a:r>
            <a:endParaRPr/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457200" y="1600200"/>
            <a:ext cx="8229600" cy="502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Well-being </a:t>
            </a:r>
            <a:r>
              <a:rPr lang="en-US"/>
              <a:t>(C1) is a new data element for PSH projects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element is made up of 5 questions inside of a sub-assessment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Information Date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Client perceives their life has value and worth 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Client perceives they have support from others who will listen to problems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Client perceives they have a tendency to bounce back after hard times</a:t>
            </a:r>
            <a:endParaRPr/>
          </a:p>
          <a:p>
            <a:pPr indent="-342900" lvl="2" marL="18288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Client's frequency of feeling nervous, tense, worried, frustrated, or afraid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element is collected at Project Start, Annual Assessment, and Project Exit</a:t>
            </a:r>
            <a:endParaRPr/>
          </a:p>
          <a:p>
            <a:pPr indent="-342900" lvl="1" marL="13716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</a:t>
            </a:r>
            <a:r>
              <a:rPr lang="en-US"/>
              <a:t>element</a:t>
            </a:r>
            <a:r>
              <a:rPr lang="en-US"/>
              <a:t> is based on client self-report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Moving On Assistance Provided</a:t>
            </a:r>
            <a:r>
              <a:rPr lang="en-US"/>
              <a:t> (C2) is a new data element for PSH Projects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If a referral, case management service, or financial service is provided as part of the Moving On </a:t>
            </a:r>
            <a:r>
              <a:rPr lang="en-US"/>
              <a:t>initiative</a:t>
            </a:r>
            <a:r>
              <a:rPr lang="en-US"/>
              <a:t>, collect information about the type of support and the date provided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Date of Moving On </a:t>
            </a:r>
            <a:r>
              <a:rPr lang="en-US"/>
              <a:t>Assistance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Moving On </a:t>
            </a:r>
            <a:r>
              <a:rPr lang="en-US"/>
              <a:t>Assistance</a:t>
            </a:r>
            <a:r>
              <a:rPr lang="en-US"/>
              <a:t> (</a:t>
            </a:r>
            <a:r>
              <a:rPr lang="en-US"/>
              <a:t>Subsidized</a:t>
            </a:r>
            <a:r>
              <a:rPr lang="en-US"/>
              <a:t> housing, Financial assistance, Non-financial assistance, Housing referral/placement, Other)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828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SSVF Elements</a:t>
            </a:r>
            <a:endParaRPr/>
          </a:p>
        </p:txBody>
      </p:sp>
      <p:sp>
        <p:nvSpPr>
          <p:cNvPr id="114" name="Google Shape;114;p2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Financial Assistance </a:t>
            </a:r>
            <a:r>
              <a:rPr lang="en-US"/>
              <a:t>(V3)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"General housing stability assistance - emergency supplies" AND "General housing stability assistance - other</a:t>
            </a:r>
            <a:r>
              <a:rPr lang="en-US" sz="12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” </a:t>
            </a:r>
            <a:r>
              <a:rPr lang="en-US"/>
              <a:t>merged into "General housing stability assistance.</a:t>
            </a:r>
            <a:r>
              <a:rPr lang="en-US" sz="12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"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“Food Assistance” added</a:t>
            </a:r>
            <a:endParaRPr/>
          </a:p>
          <a:p>
            <a:pPr indent="0" lvl="0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HP Targeting Criteria</a:t>
            </a:r>
            <a:r>
              <a:rPr lang="en-US"/>
              <a:t> (V7) 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Fully revised from FY2020 version, including question “Is Homelessness Prevention Targeting Screener Required”</a:t>
            </a:r>
            <a:endParaRPr/>
          </a:p>
          <a:p>
            <a: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This is to increase the flexibility of the screening tool for use with non-SSVF HP projects</a:t>
            </a:r>
            <a:endParaRPr/>
          </a:p>
          <a:p>
            <a: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SSVF-HP projects are required to complete the screener and must select “Yes” for this element</a:t>
            </a:r>
            <a:endParaRPr/>
          </a:p>
          <a:p>
            <a: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This data element is collected </a:t>
            </a:r>
            <a:r>
              <a:rPr lang="en-US"/>
              <a:t>under</a:t>
            </a:r>
            <a:r>
              <a:rPr lang="en-US"/>
              <a:t> the Head of Household only</a:t>
            </a:r>
            <a:endParaRPr/>
          </a:p>
          <a:p>
            <a: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Some questions are repeated from the standard CoC elements - consistency between fields is measured as a part of SSVF Data Quality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CE</a:t>
            </a: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 Elements</a:t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Coordinated</a:t>
            </a:r>
            <a:r>
              <a:rPr b="1" lang="en-US"/>
              <a:t> Entry Event </a:t>
            </a:r>
            <a:r>
              <a:rPr lang="en-US"/>
              <a:t>(4.20)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3 new </a:t>
            </a:r>
            <a:r>
              <a:rPr lang="en-US"/>
              <a:t>referral</a:t>
            </a:r>
            <a:r>
              <a:rPr lang="en-US"/>
              <a:t> events added: this is for </a:t>
            </a:r>
            <a:r>
              <a:rPr lang="en-US"/>
              <a:t>increased</a:t>
            </a:r>
            <a:r>
              <a:rPr lang="en-US"/>
              <a:t> </a:t>
            </a:r>
            <a:r>
              <a:rPr lang="en-US"/>
              <a:t>flexibility</a:t>
            </a:r>
            <a:r>
              <a:rPr lang="en-US"/>
              <a:t> in data collection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This information is collected by CE Record-keeping staff when completing </a:t>
            </a:r>
            <a:r>
              <a:rPr lang="en-US"/>
              <a:t>eligibility</a:t>
            </a:r>
            <a:r>
              <a:rPr lang="en-US"/>
              <a:t> documentation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Referral to emergency assistance/flex fund/furniture assistance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Referral to Emergency Housing Voucher (EHV)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Referral to a Housing Stability Voucher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>
            <p:ph type="title"/>
          </p:nvPr>
        </p:nvSpPr>
        <p:spPr>
          <a:xfrm>
            <a:off x="457200" y="274650"/>
            <a:ext cx="741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Data Quality Monitoring</a:t>
            </a:r>
            <a:endParaRPr b="1" sz="2400"/>
          </a:p>
        </p:txBody>
      </p:sp>
      <p:sp>
        <p:nvSpPr>
          <p:cNvPr id="126" name="Google Shape;126;p22"/>
          <p:cNvSpPr txBox="1"/>
          <p:nvPr>
            <p:ph idx="1" type="body"/>
          </p:nvPr>
        </p:nvSpPr>
        <p:spPr>
          <a:xfrm>
            <a:off x="960075" y="1417650"/>
            <a:ext cx="7506000" cy="50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What to expect?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Data Quality Monitors Scheduled for 2021</a:t>
            </a:r>
            <a:endParaRPr b="1" sz="2400"/>
          </a:p>
          <a:p>
            <a:pPr indent="-266700" lvl="2" marL="11430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■"/>
            </a:pPr>
            <a:r>
              <a:rPr b="1" lang="en-US" sz="2400"/>
              <a:t>Communicated via agency liaisons</a:t>
            </a:r>
            <a:endParaRPr b="1" sz="2400"/>
          </a:p>
          <a:p>
            <a:pPr indent="-266700" lvl="2" marL="11430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■"/>
            </a:pPr>
            <a:r>
              <a:rPr b="1" lang="en-US" sz="2400"/>
              <a:t>Primarily focuses on the CoC APR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Recommendations for improvements and a timeline for addressing data quality issues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Follow up with a scorecard (grading system)</a:t>
            </a:r>
            <a:endParaRPr b="1" sz="2400"/>
          </a:p>
          <a:p>
            <a:pPr indent="-266700" lvl="2" marL="11430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■"/>
            </a:pPr>
            <a:r>
              <a:rPr b="1" lang="en-US" sz="2400"/>
              <a:t>Would like to publicize on our site</a:t>
            </a:r>
            <a:endParaRPr b="1" sz="2400"/>
          </a:p>
          <a:p>
            <a:pPr indent="0" lvl="0" marL="11430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i="1" lang="en-US" sz="1900"/>
              <a:t>Interested in sitting in on a DQM? Let us know at </a:t>
            </a:r>
            <a:r>
              <a:rPr i="1" lang="en-US" sz="1900" u="sng">
                <a:solidFill>
                  <a:schemeClr val="hlink"/>
                </a:solidFill>
                <a:hlinkClick r:id="rId3"/>
              </a:rPr>
              <a:t>hmis@hsncfl.org</a:t>
            </a:r>
            <a:r>
              <a:rPr i="1" lang="en-US" sz="1900"/>
              <a:t>!</a:t>
            </a:r>
            <a:endParaRPr i="1" sz="1900"/>
          </a:p>
          <a:p>
            <a:pPr indent="0" lvl="0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27" name="Google Shape;127;p22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APR Overview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Data Quality Scorecard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3" name="Google Shape;133;p23"/>
          <p:cNvSpPr txBox="1"/>
          <p:nvPr>
            <p:ph idx="1" type="body"/>
          </p:nvPr>
        </p:nvSpPr>
        <p:spPr>
          <a:xfrm>
            <a:off x="457200" y="1600200"/>
            <a:ext cx="8229600" cy="4889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/>
          <p:nvPr/>
        </p:nvSpPr>
        <p:spPr>
          <a:xfrm>
            <a:off x="982650" y="20267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Personal Identifying Information (PII)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Q6a - Overall (25)</a:t>
            </a:r>
            <a:endParaRPr sz="1600"/>
          </a:p>
        </p:txBody>
      </p:sp>
      <p:sp>
        <p:nvSpPr>
          <p:cNvPr id="135" name="Google Shape;135;p23"/>
          <p:cNvSpPr/>
          <p:nvPr/>
        </p:nvSpPr>
        <p:spPr>
          <a:xfrm>
            <a:off x="982650" y="34290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Universal Data Elements (UDEs)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Q6b (20)</a:t>
            </a:r>
            <a:endParaRPr sz="1600"/>
          </a:p>
        </p:txBody>
      </p:sp>
      <p:sp>
        <p:nvSpPr>
          <p:cNvPr id="136" name="Google Shape;136;p23"/>
          <p:cNvSpPr/>
          <p:nvPr/>
        </p:nvSpPr>
        <p:spPr>
          <a:xfrm>
            <a:off x="982650" y="48313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Chronic Homeless Questions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Q6d (20)</a:t>
            </a:r>
            <a:endParaRPr sz="1600"/>
          </a:p>
        </p:txBody>
      </p:sp>
      <p:sp>
        <p:nvSpPr>
          <p:cNvPr id="137" name="Google Shape;137;p23"/>
          <p:cNvSpPr/>
          <p:nvPr/>
        </p:nvSpPr>
        <p:spPr>
          <a:xfrm>
            <a:off x="5024650" y="2158625"/>
            <a:ext cx="3204900" cy="14175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Income Data: 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/>
              <a:t>@Start + @Annual + @Exit</a:t>
            </a:r>
            <a:endParaRPr sz="1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Q6c (15)</a:t>
            </a:r>
            <a:endParaRPr sz="1600"/>
          </a:p>
        </p:txBody>
      </p:sp>
      <p:sp>
        <p:nvSpPr>
          <p:cNvPr id="138" name="Google Shape;138;p23"/>
          <p:cNvSpPr/>
          <p:nvPr/>
        </p:nvSpPr>
        <p:spPr>
          <a:xfrm>
            <a:off x="5024650" y="4042600"/>
            <a:ext cx="3204900" cy="14175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Data Entry Timeliness</a:t>
            </a:r>
            <a:r>
              <a:rPr lang="en-US" sz="2200"/>
              <a:t> 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/>
              <a:t>@Start + @Exit</a:t>
            </a:r>
            <a:endParaRPr sz="1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Q6c (20)</a:t>
            </a:r>
            <a:endParaRPr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Report/Score Card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Project Type Specific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457200" y="1620650"/>
            <a:ext cx="8229600" cy="499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982650" y="20267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Living Situation @ Entry Enrollment</a:t>
            </a:r>
            <a:endParaRPr sz="1600"/>
          </a:p>
        </p:txBody>
      </p:sp>
      <p:sp>
        <p:nvSpPr>
          <p:cNvPr id="146" name="Google Shape;146;p24"/>
          <p:cNvSpPr/>
          <p:nvPr/>
        </p:nvSpPr>
        <p:spPr>
          <a:xfrm>
            <a:off x="982650" y="36326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Change in Income/Benefits</a:t>
            </a:r>
            <a:endParaRPr sz="1600"/>
          </a:p>
        </p:txBody>
      </p:sp>
      <p:sp>
        <p:nvSpPr>
          <p:cNvPr id="147" name="Google Shape;147;p24"/>
          <p:cNvSpPr/>
          <p:nvPr/>
        </p:nvSpPr>
        <p:spPr>
          <a:xfrm>
            <a:off x="982650" y="52385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RRH / PSH Housing Stability</a:t>
            </a:r>
            <a:endParaRPr sz="1600"/>
          </a:p>
        </p:txBody>
      </p:sp>
      <p:sp>
        <p:nvSpPr>
          <p:cNvPr id="148" name="Google Shape;148;p24"/>
          <p:cNvSpPr/>
          <p:nvPr/>
        </p:nvSpPr>
        <p:spPr>
          <a:xfrm>
            <a:off x="4881350" y="20267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Exit Destinations</a:t>
            </a:r>
            <a:endParaRPr sz="1600"/>
          </a:p>
        </p:txBody>
      </p:sp>
      <p:sp>
        <p:nvSpPr>
          <p:cNvPr id="149" name="Google Shape;149;p24"/>
          <p:cNvSpPr/>
          <p:nvPr/>
        </p:nvSpPr>
        <p:spPr>
          <a:xfrm>
            <a:off x="4881350" y="36326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Bed Utilization</a:t>
            </a:r>
            <a:endParaRPr sz="1600"/>
          </a:p>
        </p:txBody>
      </p:sp>
      <p:sp>
        <p:nvSpPr>
          <p:cNvPr id="150" name="Google Shape;150;p24"/>
          <p:cNvSpPr/>
          <p:nvPr/>
        </p:nvSpPr>
        <p:spPr>
          <a:xfrm>
            <a:off x="4881350" y="5238500"/>
            <a:ext cx="28251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Length of Participation</a:t>
            </a:r>
            <a:endParaRPr sz="1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APR Overview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Type of Information Available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6" name="Google Shape;156;p25"/>
          <p:cNvSpPr txBox="1"/>
          <p:nvPr>
            <p:ph idx="1" type="body"/>
          </p:nvPr>
        </p:nvSpPr>
        <p:spPr>
          <a:xfrm>
            <a:off x="457200" y="1620650"/>
            <a:ext cx="8229600" cy="499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5"/>
          <p:cNvSpPr/>
          <p:nvPr/>
        </p:nvSpPr>
        <p:spPr>
          <a:xfrm>
            <a:off x="675575" y="2026700"/>
            <a:ext cx="35007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Enrollment Status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Stayers</a:t>
            </a:r>
            <a:endParaRPr sz="15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Leavers</a:t>
            </a:r>
            <a:endParaRPr sz="1500"/>
          </a:p>
        </p:txBody>
      </p:sp>
      <p:sp>
        <p:nvSpPr>
          <p:cNvPr id="158" name="Google Shape;158;p25"/>
          <p:cNvSpPr/>
          <p:nvPr/>
        </p:nvSpPr>
        <p:spPr>
          <a:xfrm>
            <a:off x="593550" y="3632600"/>
            <a:ext cx="35826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Participant Demographics</a:t>
            </a:r>
            <a:endParaRPr sz="1600"/>
          </a:p>
        </p:txBody>
      </p:sp>
      <p:sp>
        <p:nvSpPr>
          <p:cNvPr id="159" name="Google Shape;159;p25"/>
          <p:cNvSpPr/>
          <p:nvPr/>
        </p:nvSpPr>
        <p:spPr>
          <a:xfrm>
            <a:off x="593675" y="5238500"/>
            <a:ext cx="35826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Summaries of Participants Disabilities, Income, Benefits, Insurance</a:t>
            </a:r>
            <a:endParaRPr sz="1600"/>
          </a:p>
        </p:txBody>
      </p:sp>
      <p:sp>
        <p:nvSpPr>
          <p:cNvPr id="160" name="Google Shape;160;p25"/>
          <p:cNvSpPr/>
          <p:nvPr/>
        </p:nvSpPr>
        <p:spPr>
          <a:xfrm>
            <a:off x="4881350" y="2026700"/>
            <a:ext cx="34098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Household Type Analysis</a:t>
            </a:r>
            <a:endParaRPr sz="1600"/>
          </a:p>
        </p:txBody>
      </p:sp>
      <p:sp>
        <p:nvSpPr>
          <p:cNvPr id="161" name="Google Shape;161;p25"/>
          <p:cNvSpPr/>
          <p:nvPr/>
        </p:nvSpPr>
        <p:spPr>
          <a:xfrm>
            <a:off x="4881350" y="3632600"/>
            <a:ext cx="34098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Special Populations: Veterans, Chronic, Youth</a:t>
            </a:r>
            <a:endParaRPr sz="1600"/>
          </a:p>
        </p:txBody>
      </p:sp>
      <p:sp>
        <p:nvSpPr>
          <p:cNvPr id="162" name="Google Shape;162;p25"/>
          <p:cNvSpPr/>
          <p:nvPr/>
        </p:nvSpPr>
        <p:spPr>
          <a:xfrm>
            <a:off x="4881350" y="5238500"/>
            <a:ext cx="3409800" cy="1143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Performance Outcome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0785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Agenda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540375" y="1409150"/>
            <a:ext cx="7640400" cy="44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HMIS Advisory Committee Purpose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HMIS Mission Statement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Nomination for Official Committee Members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2022 HUD HMIS Data Standards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HMIS Report Card</a:t>
            </a:r>
            <a:endParaRPr b="1" sz="13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HMIS Training &amp; Support</a:t>
            </a:r>
            <a:endParaRPr b="1" sz="16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-US" sz="1600">
                <a:solidFill>
                  <a:schemeClr val="dk1"/>
                </a:solidFill>
              </a:rPr>
              <a:t>Community Spotlight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-US" sz="1600"/>
              <a:t>Q &amp; A</a:t>
            </a:r>
            <a:endParaRPr b="1" sz="1600"/>
          </a:p>
          <a:p>
            <a:pPr indent="-3048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en-US" sz="1600"/>
              <a:t>Exit Poll - What’s next for HMIS? </a:t>
            </a:r>
            <a:endParaRPr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New Training Workflow</a:t>
            </a:r>
            <a:endParaRPr b="1" sz="3600"/>
          </a:p>
        </p:txBody>
      </p:sp>
      <p:sp>
        <p:nvSpPr>
          <p:cNvPr id="168" name="Google Shape;168;p26"/>
          <p:cNvSpPr txBox="1"/>
          <p:nvPr>
            <p:ph idx="1" type="body"/>
          </p:nvPr>
        </p:nvSpPr>
        <p:spPr>
          <a:xfrm>
            <a:off x="759900" y="957300"/>
            <a:ext cx="7926900" cy="57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pic>
        <p:nvPicPr>
          <p:cNvPr descr="Take a look at our process for training requests" id="169" name="Google Shape;169;p26" title="HSN University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9900" y="957300"/>
            <a:ext cx="7867600" cy="59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New Training Workflow</a:t>
            </a:r>
            <a:endParaRPr b="1" sz="3600"/>
          </a:p>
        </p:txBody>
      </p:sp>
      <p:sp>
        <p:nvSpPr>
          <p:cNvPr id="175" name="Google Shape;175;p27"/>
          <p:cNvSpPr txBox="1"/>
          <p:nvPr>
            <p:ph idx="1" type="body"/>
          </p:nvPr>
        </p:nvSpPr>
        <p:spPr>
          <a:xfrm>
            <a:off x="759900" y="957300"/>
            <a:ext cx="7926900" cy="57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/>
              <a:t>Overview of the steps</a:t>
            </a:r>
            <a:endParaRPr b="1" sz="24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1800"/>
              <a:t>Agency Liaisons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Go to the website and find the code that you need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Click on the Training request form link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Fill out the Trainee’s information and input the correct code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Click register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1800"/>
              <a:t>New Trainee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500"/>
              <a:t>Find Email from HSN University (there should be two for new users)</a:t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Read the instructions and watched the attached video</a:t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Follow the link in the email and complete HSN University Profile</a:t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Open all assigned courses and complete and requirements for training sign up</a:t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Sign up for each assign training </a:t>
            </a:r>
            <a:endParaRPr sz="15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Training &amp; Support</a:t>
            </a:r>
            <a:endParaRPr b="1" sz="3600"/>
          </a:p>
        </p:txBody>
      </p:sp>
      <p:sp>
        <p:nvSpPr>
          <p:cNvPr id="181" name="Google Shape;181;p28"/>
          <p:cNvSpPr txBox="1"/>
          <p:nvPr>
            <p:ph idx="1" type="body"/>
          </p:nvPr>
        </p:nvSpPr>
        <p:spPr>
          <a:xfrm>
            <a:off x="759900" y="957300"/>
            <a:ext cx="7926900" cy="33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000"/>
              <a:t>Upcoming CoC-Wide Refresher Sessions (July/August)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i="1" lang="en-US" sz="1500"/>
              <a:t>*Invites will be extended to all applicable partners*</a:t>
            </a:r>
            <a:endParaRPr b="1" sz="1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</a:rPr>
              <a:t>HMIS 102: RRH (for CMs)</a:t>
            </a:r>
            <a:endParaRPr b="1" sz="1800">
              <a:solidFill>
                <a:srgbClr val="FF0000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1700"/>
              <a:buChar char="-"/>
            </a:pPr>
            <a:r>
              <a:rPr b="1" lang="en-US" sz="1700"/>
              <a:t>Scheduled per agency 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b="1" lang="en-US" sz="1700"/>
              <a:t>Required for all RRH CMs</a:t>
            </a:r>
            <a:endParaRPr b="1" sz="1700"/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i="1" lang="en-US" sz="1500"/>
              <a:t>will address key areas that are contributing to poor data quality and measurement outcomes</a:t>
            </a:r>
            <a:endParaRPr i="1" sz="15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</a:rPr>
              <a:t>Routine monthly sessions: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</a:rPr>
              <a:t>1st &amp; 3rd Tuesday: HMIS 101 New User Training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</a:rPr>
              <a:t>1st &amp; 3rd Wednesday: HMIS 101/102 Refreshers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</a:rPr>
              <a:t>1st &amp; 3rd Thursday: HMIS 101/102/103 Reports Training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i="1" lang="en-US">
                <a:solidFill>
                  <a:schemeClr val="dk1"/>
                </a:solidFill>
              </a:rPr>
              <a:t>* Additional training sessions may be requested as needed.</a:t>
            </a:r>
            <a:endParaRPr i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i="1" sz="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Join</a:t>
            </a:r>
            <a:r>
              <a:rPr lang="en-US">
                <a:solidFill>
                  <a:schemeClr val="dk1"/>
                </a:solidFill>
              </a:rPr>
              <a:t> us for our office hours M/W from 1p - 2p for additional one-on-one HMIS support.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00"/>
                </a:solidFill>
              </a:rPr>
              <a:t>Reminder:</a:t>
            </a:r>
            <a:r>
              <a:rPr b="1" lang="en-US">
                <a:solidFill>
                  <a:schemeClr val="dk1"/>
                </a:solidFill>
              </a:rPr>
              <a:t>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i="1" lang="en-US">
                <a:solidFill>
                  <a:schemeClr val="dk1"/>
                </a:solidFill>
              </a:rPr>
              <a:t>All </a:t>
            </a:r>
            <a:r>
              <a:rPr b="1" i="1" lang="en-US">
                <a:solidFill>
                  <a:schemeClr val="dk1"/>
                </a:solidFill>
              </a:rPr>
              <a:t>new user</a:t>
            </a:r>
            <a:r>
              <a:rPr i="1" lang="en-US">
                <a:solidFill>
                  <a:schemeClr val="dk1"/>
                </a:solidFill>
              </a:rPr>
              <a:t> training requests must come through the Agency Liaison.</a:t>
            </a:r>
            <a:endParaRPr sz="1500"/>
          </a:p>
          <a:p>
            <a:pPr indent="0" lvl="0" marL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</p:txBody>
      </p:sp>
      <p:pic>
        <p:nvPicPr>
          <p:cNvPr id="182" name="Google Shape;182;p28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0" y="274650"/>
            <a:ext cx="91440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Questions or 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New Topics and Issues</a:t>
            </a:r>
            <a:endParaRPr b="1"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3959"/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784700" y="2572200"/>
            <a:ext cx="75243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34290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500"/>
              <a:t>Next meeting date:</a:t>
            </a:r>
            <a:endParaRPr sz="3500"/>
          </a:p>
          <a:p>
            <a:pPr indent="0" lvl="0" marL="34290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500"/>
          </a:p>
          <a:p>
            <a:pPr indent="0" lvl="0" marL="80010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500"/>
              <a:t>Tuesday</a:t>
            </a:r>
            <a:r>
              <a:rPr b="1" lang="en-US" sz="3500"/>
              <a:t>, November 9, 2021</a:t>
            </a:r>
            <a:endParaRPr b="1" sz="3500"/>
          </a:p>
          <a:p>
            <a:pPr indent="0" lvl="0" marL="80010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500"/>
              <a:t>10:30 am to 12:00 pm</a:t>
            </a:r>
            <a:endParaRPr b="1" sz="3500"/>
          </a:p>
          <a:p>
            <a:pPr indent="0" lvl="0" marL="34290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189" name="Google Shape;189;p29"/>
          <p:cNvSpPr txBox="1"/>
          <p:nvPr/>
        </p:nvSpPr>
        <p:spPr>
          <a:xfrm>
            <a:off x="1824925" y="1942550"/>
            <a:ext cx="5523300" cy="10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38761D"/>
                </a:solidFill>
              </a:rPr>
              <a:t>Please Complete 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38761D"/>
                </a:solidFill>
              </a:rPr>
              <a:t>Exit Poll</a:t>
            </a:r>
            <a:endParaRPr b="1" sz="2500">
              <a:solidFill>
                <a:schemeClr val="dk1"/>
              </a:solidFill>
            </a:endParaRPr>
          </a:p>
        </p:txBody>
      </p:sp>
      <p:sp>
        <p:nvSpPr>
          <p:cNvPr id="190" name="Google Shape;190;p29"/>
          <p:cNvSpPr txBox="1"/>
          <p:nvPr/>
        </p:nvSpPr>
        <p:spPr>
          <a:xfrm>
            <a:off x="14575" y="6001200"/>
            <a:ext cx="9144000" cy="9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dk1"/>
                </a:solidFill>
              </a:rPr>
              <a:t>HMIS Guides, Documents, Training, Acronyms &amp; More</a:t>
            </a:r>
            <a:endParaRPr b="1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hlink"/>
                </a:solidFill>
                <a:hlinkClick r:id="rId3"/>
              </a:rPr>
              <a:t>hmiscfl.org</a:t>
            </a:r>
            <a:endParaRPr sz="500"/>
          </a:p>
          <a:p>
            <a:pPr indent="0" lvl="0" marL="4572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hlink"/>
                </a:solidFill>
              </a:rPr>
              <a:t>https://www.hmiscfl.org/training/datadefinitions/</a:t>
            </a:r>
            <a:endParaRPr b="1" u="sng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HSN HMIS Team</a:t>
            </a:r>
            <a:r>
              <a:rPr b="1" lang="en-US" sz="3959"/>
              <a:t>	</a:t>
            </a:r>
            <a:endParaRPr b="1" sz="3959"/>
          </a:p>
        </p:txBody>
      </p:sp>
      <p:sp>
        <p:nvSpPr>
          <p:cNvPr id="196" name="Google Shape;196;p30"/>
          <p:cNvSpPr txBox="1"/>
          <p:nvPr>
            <p:ph idx="1" type="body"/>
          </p:nvPr>
        </p:nvSpPr>
        <p:spPr>
          <a:xfrm>
            <a:off x="457200" y="1600200"/>
            <a:ext cx="36873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200"/>
              <a:t>Angel Jones</a:t>
            </a:r>
            <a:endParaRPr b="1"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200"/>
              <a:t>HMIS Operations </a:t>
            </a:r>
            <a:r>
              <a:rPr lang="en-US" sz="2200"/>
              <a:t>Manager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</a:rPr>
              <a:t>Agustin “Tino” Paz</a:t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dk1"/>
                </a:solidFill>
              </a:rPr>
              <a:t>HMIS Senior Data Analyst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</a:rPr>
              <a:t>Ashley Brozenske</a:t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HMIS Data Analyst I</a:t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</a:rPr>
              <a:t>Brittney Behr</a:t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dk1"/>
                </a:solidFill>
              </a:rPr>
              <a:t>HMIS Contractor Support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97" name="Google Shape;197;p30"/>
          <p:cNvSpPr txBox="1"/>
          <p:nvPr>
            <p:ph idx="1" type="body"/>
          </p:nvPr>
        </p:nvSpPr>
        <p:spPr>
          <a:xfrm>
            <a:off x="4450300" y="1600200"/>
            <a:ext cx="46938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</a:rPr>
              <a:t>Chuck Vroman</a:t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HMIS System Success Specialist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200"/>
              <a:t>Racquel McGlashen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200"/>
              <a:t>HMIS Partner Success Specialist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200"/>
              <a:t>Tyler Claitt</a:t>
            </a:r>
            <a:endParaRPr b="1"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dk1"/>
                </a:solidFill>
              </a:rPr>
              <a:t>HMIS Partner Support Specialist </a:t>
            </a:r>
            <a:endParaRPr sz="2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</a:rPr>
              <a:t>Karl Young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Public Allies’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System Success Assistant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Purpose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751800" y="2922450"/>
            <a:ext cx="7640400" cy="10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chemeClr val="dk1"/>
                </a:solidFill>
              </a:rPr>
              <a:t>Oversee the CoC’s implementation of HMIS, what we do with the data and how we use it.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Mission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540375" y="1409150"/>
            <a:ext cx="7640400" cy="44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000"/>
              <a:t>Open Discussion</a:t>
            </a:r>
            <a:endParaRPr b="1" sz="2000"/>
          </a:p>
          <a:p>
            <a:pPr indent="-355600" lvl="0" marL="4572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/>
              <a:t>Key words for Mission Statement</a:t>
            </a:r>
            <a:endParaRPr b="1" sz="2000"/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/>
              <a:t>Vote next meeting</a:t>
            </a:r>
            <a:endParaRPr b="1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Structure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Officers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40375" y="1409150"/>
            <a:ext cx="7640400" cy="44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</a:rPr>
              <a:t>Committee Chair:</a:t>
            </a:r>
            <a:r>
              <a:rPr lang="en-US" sz="1800">
                <a:solidFill>
                  <a:srgbClr val="00B0F0"/>
                </a:solidFill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36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Reports to CFCH Board 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Presides over HMIS Advisory Committee Meetings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</a:rPr>
              <a:t>Committee Vice Chair:</a:t>
            </a:r>
            <a:r>
              <a:rPr lang="en-US" sz="1800">
                <a:solidFill>
                  <a:schemeClr val="dk1"/>
                </a:solidFill>
              </a:rPr>
              <a:t>  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36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Presides over HMIS Committee Meetings in the Chair’s absence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Onboards and manages committee members and structure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May act as Parliamentarian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</a:rPr>
              <a:t>Committee Secretary/Recorder:</a:t>
            </a:r>
            <a:endParaRPr sz="1800">
              <a:solidFill>
                <a:schemeClr val="accent1"/>
              </a:solidFill>
            </a:endParaRPr>
          </a:p>
          <a:p>
            <a:pPr indent="-368300" lvl="0" marL="457200" rtl="0" algn="l">
              <a:spcBef>
                <a:spcPts val="36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Sends tentative meeting agendas to committee members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Drafts meeting minutes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Accepts and disseminates committee documents in final form</a:t>
            </a:r>
            <a:endParaRPr sz="18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1800">
                <a:solidFill>
                  <a:schemeClr val="dk1"/>
                </a:solidFill>
              </a:rPr>
              <a:t>May act as Parliamentarian</a:t>
            </a:r>
            <a:endParaRPr b="1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Structure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Voting Members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540375" y="1409150"/>
            <a:ext cx="7640400" cy="49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Voting members are nominated (either by someone or themselves) and accepted by vote of the officers.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Committee will comprise five (5) external stakeholders from various groups</a:t>
            </a:r>
            <a:endParaRPr sz="17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360"/>
              </a:spcBef>
              <a:spcAft>
                <a:spcPts val="0"/>
              </a:spcAft>
              <a:buSzPts val="2100"/>
              <a:buChar char="●"/>
            </a:pPr>
            <a:r>
              <a:rPr lang="en-US" sz="1700">
                <a:solidFill>
                  <a:schemeClr val="dk1"/>
                </a:solidFill>
              </a:rPr>
              <a:t>HMIS end-users</a:t>
            </a:r>
            <a:endParaRPr sz="17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1700">
                <a:solidFill>
                  <a:schemeClr val="dk1"/>
                </a:solidFill>
              </a:rPr>
              <a:t>Agency Liaisons</a:t>
            </a:r>
            <a:endParaRPr sz="17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1700">
                <a:solidFill>
                  <a:schemeClr val="dk1"/>
                </a:solidFill>
              </a:rPr>
              <a:t>Program Managers</a:t>
            </a:r>
            <a:endParaRPr sz="17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1700">
                <a:solidFill>
                  <a:schemeClr val="dk1"/>
                </a:solidFill>
              </a:rPr>
              <a:t>Case Managers</a:t>
            </a:r>
            <a:endParaRPr sz="17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1700">
                <a:solidFill>
                  <a:schemeClr val="dk1"/>
                </a:solidFill>
              </a:rPr>
              <a:t>HMIS beneficiaries</a:t>
            </a:r>
            <a:endParaRPr sz="17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1700">
                <a:solidFill>
                  <a:schemeClr val="dk1"/>
                </a:solidFill>
              </a:rPr>
              <a:t>Clients</a:t>
            </a:r>
            <a:endParaRPr sz="17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1700">
                <a:solidFill>
                  <a:schemeClr val="dk1"/>
                </a:solidFill>
              </a:rPr>
              <a:t>Community Members</a:t>
            </a:r>
            <a:endParaRPr sz="17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1700">
                <a:solidFill>
                  <a:schemeClr val="dk1"/>
                </a:solidFill>
              </a:rPr>
              <a:t>HMIS funders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Committee will have one (1) HMIS employee selected by HMIS Operations Director</a:t>
            </a:r>
            <a:endParaRPr sz="17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360"/>
              </a:spcBef>
              <a:spcAft>
                <a:spcPts val="0"/>
              </a:spcAft>
              <a:buSzPts val="2100"/>
              <a:buChar char="●"/>
            </a:pPr>
            <a:r>
              <a:rPr lang="en-US" sz="1700">
                <a:solidFill>
                  <a:schemeClr val="dk1"/>
                </a:solidFill>
              </a:rPr>
              <a:t>Current employee of HSN and assigned to HMIS department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Nominees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540375" y="1409150"/>
            <a:ext cx="7640400" cy="44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Presented in Alphabetical Order by First Name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Clr>
                <a:srgbClr val="E36C09"/>
              </a:buClr>
              <a:buSzPts val="2000"/>
              <a:buChar char="●"/>
            </a:pPr>
            <a:r>
              <a:rPr lang="en-US" sz="2000">
                <a:solidFill>
                  <a:srgbClr val="E36C09"/>
                </a:solidFill>
              </a:rPr>
              <a:t>Aleika Arboleta</a:t>
            </a:r>
            <a:endParaRPr sz="2000">
              <a:solidFill>
                <a:srgbClr val="E36C09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>
                <a:solidFill>
                  <a:schemeClr val="dk1"/>
                </a:solidFill>
              </a:rPr>
              <a:t>Case Manager | HOPE Helps, Inc.</a:t>
            </a:r>
            <a:endParaRPr sz="20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Case Manager with HOPE Helps since 2018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Coordinates and oversees the HENS program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Provides outreach to elderly persons, disabled, or suffering from medical issues and are home-bound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Assists clients with Medicaid applications, Financial Assistance, Vouchers, and access to food pantry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Empowers and encourages clients to achieve self-sufficiency through development of individual case and aftercare plans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Connects families with resources in the community to help improve their quality of life</a:t>
            </a:r>
            <a:endParaRPr sz="1700">
              <a:solidFill>
                <a:schemeClr val="dk1"/>
              </a:solidFill>
            </a:endParaRPr>
          </a:p>
          <a:p>
            <a:pPr indent="-33655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■"/>
            </a:pPr>
            <a:r>
              <a:rPr lang="en-US" sz="1700">
                <a:solidFill>
                  <a:schemeClr val="dk1"/>
                </a:solidFill>
              </a:rPr>
              <a:t>Eager to learn and has developed a strong knowledge of HMIS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 Nominees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8" name="Google Shape;78;p14"/>
          <p:cNvSpPr txBox="1"/>
          <p:nvPr>
            <p:ph idx="1" type="body"/>
          </p:nvPr>
        </p:nvSpPr>
        <p:spPr>
          <a:xfrm>
            <a:off x="540375" y="1409150"/>
            <a:ext cx="7640400" cy="44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Presented in Alphabetical Order by First Name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360"/>
              </a:spcBef>
              <a:spcAft>
                <a:spcPts val="0"/>
              </a:spcAft>
              <a:buClr>
                <a:srgbClr val="E36C09"/>
              </a:buClr>
              <a:buSzPts val="2100"/>
              <a:buChar char="●"/>
            </a:pPr>
            <a:r>
              <a:rPr lang="en-US" sz="2100">
                <a:solidFill>
                  <a:srgbClr val="E36C09"/>
                </a:solidFill>
              </a:rPr>
              <a:t>Brad Sefter</a:t>
            </a:r>
            <a:endParaRPr sz="2100">
              <a:solidFill>
                <a:srgbClr val="E36C09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>
                <a:solidFill>
                  <a:schemeClr val="dk1"/>
                </a:solidFill>
              </a:rPr>
              <a:t>Outreach Specialist | Health Care Center for Homeless</a:t>
            </a:r>
            <a:endParaRPr sz="2100">
              <a:solidFill>
                <a:schemeClr val="dk1"/>
              </a:solidFill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-US" sz="1800">
                <a:solidFill>
                  <a:schemeClr val="dk1"/>
                </a:solidFill>
              </a:rPr>
              <a:t>Orlando Rescue mission for seven years</a:t>
            </a:r>
            <a:endParaRPr sz="1800">
              <a:solidFill>
                <a:schemeClr val="dk1"/>
              </a:solidFill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-US" sz="1800">
                <a:solidFill>
                  <a:schemeClr val="dk1"/>
                </a:solidFill>
              </a:rPr>
              <a:t>Served on IDignity Board of Directors, Leadership, and Event coordination for ten years</a:t>
            </a:r>
            <a:endParaRPr sz="1800">
              <a:solidFill>
                <a:schemeClr val="dk1"/>
              </a:solidFill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-US" sz="1800">
                <a:solidFill>
                  <a:schemeClr val="dk1"/>
                </a:solidFill>
              </a:rPr>
              <a:t>Street outreach specialist in Downtown Orlando and surrounding area for ten years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title"/>
          </p:nvPr>
        </p:nvSpPr>
        <p:spPr>
          <a:xfrm>
            <a:off x="259100" y="37838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HUD HMIS Data Standards - FY 2022</a:t>
            </a:r>
            <a:endParaRPr/>
          </a:p>
        </p:txBody>
      </p:sp>
      <p:sp>
        <p:nvSpPr>
          <p:cNvPr id="84" name="Google Shape;84;p1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HUD’s new 2022 HMIS Data Standards will go into effect on 10/1/2021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No back entry required - update record information as needed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US"/>
              <a:t>Summary of Major Changes:</a:t>
            </a:r>
            <a:endParaRPr b="1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Demographics (All projects)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Gender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Race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Ethnicity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Disability Status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PSH Projects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New Element - Well-Being (collected at Entry, Annual Assessment, and Exit)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New Element - Moving On </a:t>
            </a:r>
            <a:r>
              <a:rPr lang="en-US"/>
              <a:t>Assistance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SSVF Projects 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New Additions - Financial Assistance options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Element Revisions - HP Targeting Criteria Screener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Coordinated Entry (Systems Coordination Team)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/>
              <a:t>New referral options for Coordinated Entry Event element, including referrals to EHV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018_HMIS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