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8" r:id="rId5"/>
    <p:sldMasterId id="2147483659"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Lst>
  <p:sldSz cy="6858000" cx="9144000"/>
  <p:notesSz cx="6858000" cy="9144000"/>
  <p:embeddedFontLst>
    <p:embeddedFont>
      <p:font typeface="Roboto"/>
      <p:regular r:id="rId37"/>
      <p:bold r:id="rId38"/>
      <p:italic r:id="rId39"/>
      <p:boldItalic r:id="rId40"/>
    </p:embeddedFont>
    <p:embeddedFont>
      <p:font typeface="Cabin"/>
      <p:regular r:id="rId41"/>
      <p:bold r:id="rId42"/>
      <p:italic r:id="rId43"/>
      <p:boldItalic r:id="rId4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28BCFAFF-47D2-41A5-8CEE-3BA5282ACF25}">
  <a:tblStyle styleId="{28BCFAFF-47D2-41A5-8CEE-3BA5282ACF25}"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Roboto-boldItalic.fntdata"/><Relationship Id="rId20" Type="http://schemas.openxmlformats.org/officeDocument/2006/relationships/slide" Target="slides/slide13.xml"/><Relationship Id="rId42" Type="http://schemas.openxmlformats.org/officeDocument/2006/relationships/font" Target="fonts/Cabin-bold.fntdata"/><Relationship Id="rId41" Type="http://schemas.openxmlformats.org/officeDocument/2006/relationships/font" Target="fonts/Cabin-regular.fntdata"/><Relationship Id="rId22" Type="http://schemas.openxmlformats.org/officeDocument/2006/relationships/slide" Target="slides/slide15.xml"/><Relationship Id="rId44" Type="http://schemas.openxmlformats.org/officeDocument/2006/relationships/font" Target="fonts/Cabin-boldItalic.fntdata"/><Relationship Id="rId21" Type="http://schemas.openxmlformats.org/officeDocument/2006/relationships/slide" Target="slides/slide14.xml"/><Relationship Id="rId43" Type="http://schemas.openxmlformats.org/officeDocument/2006/relationships/font" Target="fonts/Cabin-italic.fntdata"/><Relationship Id="rId24" Type="http://schemas.openxmlformats.org/officeDocument/2006/relationships/slide" Target="slides/slide17.xml"/><Relationship Id="rId23" Type="http://schemas.openxmlformats.org/officeDocument/2006/relationships/slide" Target="slides/slide16.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2.xml"/><Relationship Id="rId26" Type="http://schemas.openxmlformats.org/officeDocument/2006/relationships/slide" Target="slides/slide19.xml"/><Relationship Id="rId25" Type="http://schemas.openxmlformats.org/officeDocument/2006/relationships/slide" Target="slides/slide18.xml"/><Relationship Id="rId28" Type="http://schemas.openxmlformats.org/officeDocument/2006/relationships/slide" Target="slides/slide21.xml"/><Relationship Id="rId27" Type="http://schemas.openxmlformats.org/officeDocument/2006/relationships/slide" Target="slides/slide20.xml"/><Relationship Id="rId5" Type="http://schemas.openxmlformats.org/officeDocument/2006/relationships/slideMaster" Target="slideMasters/slideMaster1.xml"/><Relationship Id="rId6" Type="http://schemas.openxmlformats.org/officeDocument/2006/relationships/slideMaster" Target="slideMasters/slideMaster2.xml"/><Relationship Id="rId29" Type="http://schemas.openxmlformats.org/officeDocument/2006/relationships/slide" Target="slides/slide22.xml"/><Relationship Id="rId7" Type="http://schemas.openxmlformats.org/officeDocument/2006/relationships/notesMaster" Target="notesMasters/notesMaster1.xml"/><Relationship Id="rId8" Type="http://schemas.openxmlformats.org/officeDocument/2006/relationships/slide" Target="slides/slide1.xml"/><Relationship Id="rId31" Type="http://schemas.openxmlformats.org/officeDocument/2006/relationships/slide" Target="slides/slide24.xml"/><Relationship Id="rId30" Type="http://schemas.openxmlformats.org/officeDocument/2006/relationships/slide" Target="slides/slide23.xml"/><Relationship Id="rId11" Type="http://schemas.openxmlformats.org/officeDocument/2006/relationships/slide" Target="slides/slide4.xml"/><Relationship Id="rId33" Type="http://schemas.openxmlformats.org/officeDocument/2006/relationships/slide" Target="slides/slide26.xml"/><Relationship Id="rId10" Type="http://schemas.openxmlformats.org/officeDocument/2006/relationships/slide" Target="slides/slide3.xml"/><Relationship Id="rId32" Type="http://schemas.openxmlformats.org/officeDocument/2006/relationships/slide" Target="slides/slide25.xml"/><Relationship Id="rId13" Type="http://schemas.openxmlformats.org/officeDocument/2006/relationships/slide" Target="slides/slide6.xml"/><Relationship Id="rId35" Type="http://schemas.openxmlformats.org/officeDocument/2006/relationships/slide" Target="slides/slide28.xml"/><Relationship Id="rId12" Type="http://schemas.openxmlformats.org/officeDocument/2006/relationships/slide" Target="slides/slide5.xml"/><Relationship Id="rId34" Type="http://schemas.openxmlformats.org/officeDocument/2006/relationships/slide" Target="slides/slide27.xml"/><Relationship Id="rId15" Type="http://schemas.openxmlformats.org/officeDocument/2006/relationships/slide" Target="slides/slide8.xml"/><Relationship Id="rId37" Type="http://schemas.openxmlformats.org/officeDocument/2006/relationships/font" Target="fonts/Roboto-regular.fntdata"/><Relationship Id="rId14" Type="http://schemas.openxmlformats.org/officeDocument/2006/relationships/slide" Target="slides/slide7.xml"/><Relationship Id="rId36" Type="http://schemas.openxmlformats.org/officeDocument/2006/relationships/slide" Target="slides/slide29.xml"/><Relationship Id="rId17" Type="http://schemas.openxmlformats.org/officeDocument/2006/relationships/slide" Target="slides/slide10.xml"/><Relationship Id="rId39" Type="http://schemas.openxmlformats.org/officeDocument/2006/relationships/font" Target="fonts/Roboto-italic.fntdata"/><Relationship Id="rId16" Type="http://schemas.openxmlformats.org/officeDocument/2006/relationships/slide" Target="slides/slide9.xml"/><Relationship Id="rId38" Type="http://schemas.openxmlformats.org/officeDocument/2006/relationships/font" Target="fonts/Roboto-bold.fntdata"/><Relationship Id="rId19" Type="http://schemas.openxmlformats.org/officeDocument/2006/relationships/slide" Target="slides/slide12.xml"/><Relationship Id="rId18"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 name="Shape 57"/>
        <p:cNvGrpSpPr/>
        <p:nvPr/>
      </p:nvGrpSpPr>
      <p:grpSpPr>
        <a:xfrm>
          <a:off x="0" y="0"/>
          <a:ext cx="0" cy="0"/>
          <a:chOff x="0" y="0"/>
          <a:chExt cx="0" cy="0"/>
        </a:xfrm>
      </p:grpSpPr>
      <p:sp>
        <p:nvSpPr>
          <p:cNvPr id="58" name="Google Shape;58;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9" name="Google Shape;59;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g10c0704fe59_1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13" name="Google Shape;113;g10c0704fe59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Presenter: Wyatt</a:t>
            </a:r>
            <a:endParaRPr/>
          </a:p>
          <a:p>
            <a:pPr indent="0" lvl="0" marL="0" rtl="0" algn="l">
              <a:spcBef>
                <a:spcPts val="0"/>
              </a:spcBef>
              <a:spcAft>
                <a:spcPts val="0"/>
              </a:spcAft>
              <a:buNone/>
            </a:pPr>
            <a:r>
              <a:rPr lang="en-US"/>
              <a:t>Next Slide: Brittney</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g118a8affd89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19" name="Google Shape;119;g118a8affd89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360"/>
              </a:spcBef>
              <a:spcAft>
                <a:spcPts val="0"/>
              </a:spcAft>
              <a:buClr>
                <a:schemeClr val="dk1"/>
              </a:buClr>
              <a:buSzPts val="1100"/>
              <a:buFont typeface="Arial"/>
              <a:buNone/>
            </a:pPr>
            <a:r>
              <a:rPr lang="en-US" sz="1400">
                <a:solidFill>
                  <a:schemeClr val="dk1"/>
                </a:solidFill>
              </a:rPr>
              <a:t>Presenter: Racquel</a:t>
            </a:r>
            <a:endParaRPr sz="1400">
              <a:solidFill>
                <a:schemeClr val="dk1"/>
              </a:solidFill>
            </a:endParaRPr>
          </a:p>
          <a:p>
            <a:pPr indent="0" lvl="0" marL="0" rtl="0" algn="l">
              <a:spcBef>
                <a:spcPts val="360"/>
              </a:spcBef>
              <a:spcAft>
                <a:spcPts val="0"/>
              </a:spcAft>
              <a:buClr>
                <a:schemeClr val="dk1"/>
              </a:buClr>
              <a:buSzPts val="1100"/>
              <a:buFont typeface="Arial"/>
              <a:buNone/>
            </a:pPr>
            <a:r>
              <a:rPr lang="en-US" sz="1400">
                <a:solidFill>
                  <a:schemeClr val="dk1"/>
                </a:solidFill>
              </a:rPr>
              <a:t>Next Slide: Racquel</a:t>
            </a:r>
            <a:endParaRPr>
              <a:solidFill>
                <a:schemeClr val="dk1"/>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geeb3639e08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360"/>
              </a:spcBef>
              <a:spcAft>
                <a:spcPts val="0"/>
              </a:spcAft>
              <a:buClr>
                <a:schemeClr val="dk1"/>
              </a:buClr>
              <a:buSzPts val="1100"/>
              <a:buFont typeface="Arial"/>
              <a:buNone/>
            </a:pPr>
            <a:r>
              <a:rPr lang="en-US" sz="1400">
                <a:solidFill>
                  <a:schemeClr val="dk1"/>
                </a:solidFill>
              </a:rPr>
              <a:t>Presenter: Racquel</a:t>
            </a:r>
            <a:endParaRPr sz="1400">
              <a:solidFill>
                <a:schemeClr val="dk1"/>
              </a:solidFill>
            </a:endParaRPr>
          </a:p>
          <a:p>
            <a:pPr indent="0" lvl="0" marL="0" rtl="0" algn="l">
              <a:spcBef>
                <a:spcPts val="360"/>
              </a:spcBef>
              <a:spcAft>
                <a:spcPts val="0"/>
              </a:spcAft>
              <a:buClr>
                <a:schemeClr val="dk1"/>
              </a:buClr>
              <a:buSzPts val="1100"/>
              <a:buFont typeface="Arial"/>
              <a:buNone/>
            </a:pPr>
            <a:r>
              <a:rPr lang="en-US" sz="1400">
                <a:solidFill>
                  <a:schemeClr val="dk1"/>
                </a:solidFill>
              </a:rPr>
              <a:t>Next Slide: Racquel</a:t>
            </a:r>
            <a:endParaRPr/>
          </a:p>
        </p:txBody>
      </p:sp>
      <p:sp>
        <p:nvSpPr>
          <p:cNvPr id="125" name="Google Shape;125;geeb3639e08_0_1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g7122315523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360"/>
              </a:spcBef>
              <a:spcAft>
                <a:spcPts val="0"/>
              </a:spcAft>
              <a:buClr>
                <a:schemeClr val="dk1"/>
              </a:buClr>
              <a:buSzPts val="1100"/>
              <a:buFont typeface="Arial"/>
              <a:buNone/>
            </a:pPr>
            <a:r>
              <a:rPr lang="en-US" sz="1400">
                <a:solidFill>
                  <a:schemeClr val="dk1"/>
                </a:solidFill>
              </a:rPr>
              <a:t>Presenter: Racquel</a:t>
            </a:r>
            <a:endParaRPr sz="1400">
              <a:solidFill>
                <a:schemeClr val="dk1"/>
              </a:solidFill>
            </a:endParaRPr>
          </a:p>
          <a:p>
            <a:pPr indent="0" lvl="0" marL="0" rtl="0" algn="l">
              <a:spcBef>
                <a:spcPts val="360"/>
              </a:spcBef>
              <a:spcAft>
                <a:spcPts val="0"/>
              </a:spcAft>
              <a:buClr>
                <a:schemeClr val="dk1"/>
              </a:buClr>
              <a:buSzPts val="1100"/>
              <a:buFont typeface="Arial"/>
              <a:buNone/>
            </a:pPr>
            <a:r>
              <a:rPr lang="en-US" sz="1400">
                <a:solidFill>
                  <a:schemeClr val="dk1"/>
                </a:solidFill>
              </a:rPr>
              <a:t>Next Slide: Chuck</a:t>
            </a:r>
            <a:endParaRPr/>
          </a:p>
        </p:txBody>
      </p:sp>
      <p:sp>
        <p:nvSpPr>
          <p:cNvPr id="132" name="Google Shape;132;g7122315523_0_1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g114149fa151_0_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40" name="Google Shape;140;g114149fa151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US">
                <a:solidFill>
                  <a:schemeClr val="dk1"/>
                </a:solidFill>
              </a:rPr>
              <a:t>Presenter: Chuck</a:t>
            </a:r>
            <a:endParaRPr>
              <a:solidFill>
                <a:schemeClr val="dk1"/>
              </a:solidFill>
            </a:endParaRPr>
          </a:p>
          <a:p>
            <a:pPr indent="0" lvl="0" marL="0" rtl="0" algn="l">
              <a:spcBef>
                <a:spcPts val="0"/>
              </a:spcBef>
              <a:spcAft>
                <a:spcPts val="0"/>
              </a:spcAft>
              <a:buClr>
                <a:schemeClr val="dk1"/>
              </a:buClr>
              <a:buSzPts val="1100"/>
              <a:buFont typeface="Arial"/>
              <a:buNone/>
            </a:pPr>
            <a:r>
              <a:rPr lang="en-US">
                <a:solidFill>
                  <a:schemeClr val="dk1"/>
                </a:solidFill>
              </a:rPr>
              <a:t>Next Slide: Chuck</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g128edb7ad4a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46" name="Google Shape;146;g128edb7ad4a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Presenter: Chuck</a:t>
            </a:r>
            <a:endParaRPr/>
          </a:p>
          <a:p>
            <a:pPr indent="0" lvl="0" marL="0" rtl="0" algn="l">
              <a:spcBef>
                <a:spcPts val="0"/>
              </a:spcBef>
              <a:spcAft>
                <a:spcPts val="0"/>
              </a:spcAft>
              <a:buNone/>
            </a:pPr>
            <a:r>
              <a:rPr lang="en-US"/>
              <a:t>Next Slide: Angel/Brittney</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g1007fcba97e_0_147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52" name="Google Shape;152;g1007fcba97e_0_14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US">
                <a:solidFill>
                  <a:schemeClr val="dk1"/>
                </a:solidFill>
              </a:rPr>
              <a:t>Presenter: Brittney</a:t>
            </a:r>
            <a:endParaRPr>
              <a:solidFill>
                <a:schemeClr val="dk1"/>
              </a:solidFill>
            </a:endParaRPr>
          </a:p>
          <a:p>
            <a:pPr indent="0" lvl="0" marL="0" rtl="0" algn="l">
              <a:spcBef>
                <a:spcPts val="0"/>
              </a:spcBef>
              <a:spcAft>
                <a:spcPts val="0"/>
              </a:spcAft>
              <a:buClr>
                <a:schemeClr val="dk1"/>
              </a:buClr>
              <a:buSzPts val="1100"/>
              <a:buFont typeface="Arial"/>
              <a:buNone/>
            </a:pPr>
            <a:r>
              <a:rPr lang="en-US">
                <a:solidFill>
                  <a:schemeClr val="dk1"/>
                </a:solidFill>
              </a:rPr>
              <a:t>Next Slide: Brittney</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 name="Shape 156"/>
        <p:cNvGrpSpPr/>
        <p:nvPr/>
      </p:nvGrpSpPr>
      <p:grpSpPr>
        <a:xfrm>
          <a:off x="0" y="0"/>
          <a:ext cx="0" cy="0"/>
          <a:chOff x="0" y="0"/>
          <a:chExt cx="0" cy="0"/>
        </a:xfrm>
      </p:grpSpPr>
      <p:sp>
        <p:nvSpPr>
          <p:cNvPr id="157" name="Google Shape;157;g13b8ad7b8ad_0_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58" name="Google Shape;158;g13b8ad7b8ad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g13b8ad7b8ad_0_24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64" name="Google Shape;164;g13b8ad7b8ad_0_2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g13b8ad7b8ad_0_25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70" name="Google Shape;170;g13b8ad7b8ad_0_2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 name="Shape 63"/>
        <p:cNvGrpSpPr/>
        <p:nvPr/>
      </p:nvGrpSpPr>
      <p:grpSpPr>
        <a:xfrm>
          <a:off x="0" y="0"/>
          <a:ext cx="0" cy="0"/>
          <a:chOff x="0" y="0"/>
          <a:chExt cx="0" cy="0"/>
        </a:xfrm>
      </p:grpSpPr>
      <p:sp>
        <p:nvSpPr>
          <p:cNvPr id="64" name="Google Shape;64;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Call to order: Wyatt</a:t>
            </a:r>
            <a:endParaRPr/>
          </a:p>
          <a:p>
            <a:pPr indent="0" lvl="0" marL="0" rtl="0" algn="l">
              <a:spcBef>
                <a:spcPts val="0"/>
              </a:spcBef>
              <a:spcAft>
                <a:spcPts val="0"/>
              </a:spcAft>
              <a:buNone/>
            </a:pPr>
            <a:r>
              <a:rPr lang="en-US"/>
              <a:t>Next Slide Wyatt</a:t>
            </a:r>
            <a:endParaRPr/>
          </a:p>
        </p:txBody>
      </p:sp>
      <p:sp>
        <p:nvSpPr>
          <p:cNvPr id="65" name="Google Shape;65;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 name="Shape 174"/>
        <p:cNvGrpSpPr/>
        <p:nvPr/>
      </p:nvGrpSpPr>
      <p:grpSpPr>
        <a:xfrm>
          <a:off x="0" y="0"/>
          <a:ext cx="0" cy="0"/>
          <a:chOff x="0" y="0"/>
          <a:chExt cx="0" cy="0"/>
        </a:xfrm>
      </p:grpSpPr>
      <p:sp>
        <p:nvSpPr>
          <p:cNvPr id="175" name="Google Shape;175;g13b8ad7b8ad_0_25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76" name="Google Shape;176;g13b8ad7b8ad_0_2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 name="Shape 180"/>
        <p:cNvGrpSpPr/>
        <p:nvPr/>
      </p:nvGrpSpPr>
      <p:grpSpPr>
        <a:xfrm>
          <a:off x="0" y="0"/>
          <a:ext cx="0" cy="0"/>
          <a:chOff x="0" y="0"/>
          <a:chExt cx="0" cy="0"/>
        </a:xfrm>
      </p:grpSpPr>
      <p:sp>
        <p:nvSpPr>
          <p:cNvPr id="181" name="Google Shape;181;g13b8ad7b8ad_0_26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82" name="Google Shape;182;g13b8ad7b8ad_0_2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 name="Shape 186"/>
        <p:cNvGrpSpPr/>
        <p:nvPr/>
      </p:nvGrpSpPr>
      <p:grpSpPr>
        <a:xfrm>
          <a:off x="0" y="0"/>
          <a:ext cx="0" cy="0"/>
          <a:chOff x="0" y="0"/>
          <a:chExt cx="0" cy="0"/>
        </a:xfrm>
      </p:grpSpPr>
      <p:sp>
        <p:nvSpPr>
          <p:cNvPr id="187" name="Google Shape;187;g13b8ad7b8ad_0_27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88" name="Google Shape;188;g13b8ad7b8ad_0_2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 name="Shape 192"/>
        <p:cNvGrpSpPr/>
        <p:nvPr/>
      </p:nvGrpSpPr>
      <p:grpSpPr>
        <a:xfrm>
          <a:off x="0" y="0"/>
          <a:ext cx="0" cy="0"/>
          <a:chOff x="0" y="0"/>
          <a:chExt cx="0" cy="0"/>
        </a:xfrm>
      </p:grpSpPr>
      <p:sp>
        <p:nvSpPr>
          <p:cNvPr id="193" name="Google Shape;193;g100cc9ff421_3_26:notes"/>
          <p:cNvSpPr/>
          <p:nvPr>
            <p:ph idx="2" type="sldImg"/>
          </p:nvPr>
        </p:nvSpPr>
        <p:spPr>
          <a:xfrm>
            <a:off x="11433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94" name="Google Shape;194;g100cc9ff421_3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Presenter: Brittney</a:t>
            </a:r>
            <a:endParaRPr/>
          </a:p>
          <a:p>
            <a:pPr indent="0" lvl="0" marL="0" rtl="0" algn="l">
              <a:spcBef>
                <a:spcPts val="0"/>
              </a:spcBef>
              <a:spcAft>
                <a:spcPts val="0"/>
              </a:spcAft>
              <a:buNone/>
            </a:pPr>
            <a:r>
              <a:rPr lang="en-US"/>
              <a:t>Next Slide: Brittney</a:t>
            </a:r>
            <a:endParaRPr/>
          </a:p>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8" name="Shape 238"/>
        <p:cNvGrpSpPr/>
        <p:nvPr/>
      </p:nvGrpSpPr>
      <p:grpSpPr>
        <a:xfrm>
          <a:off x="0" y="0"/>
          <a:ext cx="0" cy="0"/>
          <a:chOff x="0" y="0"/>
          <a:chExt cx="0" cy="0"/>
        </a:xfrm>
      </p:grpSpPr>
      <p:sp>
        <p:nvSpPr>
          <p:cNvPr id="239" name="Google Shape;239;g126f60e272d_0_5:notes"/>
          <p:cNvSpPr/>
          <p:nvPr>
            <p:ph idx="2" type="sldImg"/>
          </p:nvPr>
        </p:nvSpPr>
        <p:spPr>
          <a:xfrm>
            <a:off x="11433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240" name="Google Shape;240;g126f60e272d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Presenter: Brittney</a:t>
            </a:r>
            <a:endParaRPr/>
          </a:p>
          <a:p>
            <a:pPr indent="0" lvl="0" marL="0" rtl="0" algn="l">
              <a:spcBef>
                <a:spcPts val="0"/>
              </a:spcBef>
              <a:spcAft>
                <a:spcPts val="0"/>
              </a:spcAft>
              <a:buNone/>
            </a:pPr>
            <a:r>
              <a:rPr lang="en-US"/>
              <a:t>Next Slide: Brittney</a:t>
            </a:r>
            <a:endParaRPr/>
          </a:p>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9" name="Shape 279"/>
        <p:cNvGrpSpPr/>
        <p:nvPr/>
      </p:nvGrpSpPr>
      <p:grpSpPr>
        <a:xfrm>
          <a:off x="0" y="0"/>
          <a:ext cx="0" cy="0"/>
          <a:chOff x="0" y="0"/>
          <a:chExt cx="0" cy="0"/>
        </a:xfrm>
      </p:grpSpPr>
      <p:sp>
        <p:nvSpPr>
          <p:cNvPr id="280" name="Google Shape;280;g100cc9ff421_3_1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Presenter: Brittney</a:t>
            </a:r>
            <a:endParaRPr/>
          </a:p>
          <a:p>
            <a:pPr indent="0" lvl="0" marL="0" rtl="0" algn="l">
              <a:spcBef>
                <a:spcPts val="0"/>
              </a:spcBef>
              <a:spcAft>
                <a:spcPts val="0"/>
              </a:spcAft>
              <a:buNone/>
            </a:pPr>
            <a:r>
              <a:rPr lang="en-US"/>
              <a:t>Next Slide: Wyatt</a:t>
            </a:r>
            <a:endParaRPr/>
          </a:p>
        </p:txBody>
      </p:sp>
      <p:sp>
        <p:nvSpPr>
          <p:cNvPr id="281" name="Google Shape;281;g100cc9ff421_3_171:notes"/>
          <p:cNvSpPr/>
          <p:nvPr>
            <p:ph idx="2" type="sldImg"/>
          </p:nvPr>
        </p:nvSpPr>
        <p:spPr>
          <a:xfrm>
            <a:off x="1143213"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5" name="Shape 285"/>
        <p:cNvGrpSpPr/>
        <p:nvPr/>
      </p:nvGrpSpPr>
      <p:grpSpPr>
        <a:xfrm>
          <a:off x="0" y="0"/>
          <a:ext cx="0" cy="0"/>
          <a:chOff x="0" y="0"/>
          <a:chExt cx="0" cy="0"/>
        </a:xfrm>
      </p:grpSpPr>
      <p:sp>
        <p:nvSpPr>
          <p:cNvPr id="286" name="Google Shape;286;g114149fa151_3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87" name="Google Shape;287;g114149fa151_3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A’s increased by 5% in March 2022.  F’s continue to dominate score distribution (nearly 43% in March).  Most failing grades are in HP (78%) and RRH (49%).</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Presenter: Ashley</a:t>
            </a:r>
            <a:endParaRPr/>
          </a:p>
          <a:p>
            <a:pPr indent="0" lvl="0" marL="0" rtl="0" algn="l">
              <a:spcBef>
                <a:spcPts val="0"/>
              </a:spcBef>
              <a:spcAft>
                <a:spcPts val="0"/>
              </a:spcAft>
              <a:buNone/>
            </a:pPr>
            <a:r>
              <a:rPr lang="en-US"/>
              <a:t>Next Slide: Tino</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2" name="Shape 292"/>
        <p:cNvGrpSpPr/>
        <p:nvPr/>
      </p:nvGrpSpPr>
      <p:grpSpPr>
        <a:xfrm>
          <a:off x="0" y="0"/>
          <a:ext cx="0" cy="0"/>
          <a:chOff x="0" y="0"/>
          <a:chExt cx="0" cy="0"/>
        </a:xfrm>
      </p:grpSpPr>
      <p:sp>
        <p:nvSpPr>
          <p:cNvPr id="293" name="Google Shape;293;g126f60e272d_0_89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94" name="Google Shape;294;g126f60e272d_0_89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360"/>
              </a:spcBef>
              <a:spcAft>
                <a:spcPts val="0"/>
              </a:spcAft>
              <a:buClr>
                <a:schemeClr val="dk1"/>
              </a:buClr>
              <a:buSzPts val="1100"/>
              <a:buFont typeface="Arial"/>
              <a:buNone/>
            </a:pPr>
            <a:r>
              <a:rPr lang="en-US" sz="1400">
                <a:solidFill>
                  <a:schemeClr val="dk1"/>
                </a:solidFill>
              </a:rPr>
              <a:t>Presenter: Angel</a:t>
            </a:r>
            <a:endParaRPr sz="1400">
              <a:solidFill>
                <a:schemeClr val="dk1"/>
              </a:solidFill>
            </a:endParaRPr>
          </a:p>
          <a:p>
            <a:pPr indent="0" lvl="0" marL="0" rtl="0" algn="l">
              <a:spcBef>
                <a:spcPts val="360"/>
              </a:spcBef>
              <a:spcAft>
                <a:spcPts val="0"/>
              </a:spcAft>
              <a:buClr>
                <a:schemeClr val="dk1"/>
              </a:buClr>
              <a:buSzPts val="1100"/>
              <a:buFont typeface="Arial"/>
              <a:buNone/>
            </a:pPr>
            <a:r>
              <a:rPr lang="en-US" sz="1400">
                <a:solidFill>
                  <a:schemeClr val="dk1"/>
                </a:solidFill>
              </a:rPr>
              <a:t>Next Slide: Wyatt</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8" name="Shape 298"/>
        <p:cNvGrpSpPr/>
        <p:nvPr/>
      </p:nvGrpSpPr>
      <p:grpSpPr>
        <a:xfrm>
          <a:off x="0" y="0"/>
          <a:ext cx="0" cy="0"/>
          <a:chOff x="0" y="0"/>
          <a:chExt cx="0" cy="0"/>
        </a:xfrm>
      </p:grpSpPr>
      <p:sp>
        <p:nvSpPr>
          <p:cNvPr id="299" name="Google Shape;299;g114149fa151_2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US">
                <a:solidFill>
                  <a:schemeClr val="dk1"/>
                </a:solidFill>
              </a:rPr>
              <a:t>Wyatt Closes Meeting</a:t>
            </a:r>
            <a:endParaRPr/>
          </a:p>
        </p:txBody>
      </p:sp>
      <p:sp>
        <p:nvSpPr>
          <p:cNvPr id="300" name="Google Shape;300;g114149fa151_2_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5" name="Shape 305"/>
        <p:cNvGrpSpPr/>
        <p:nvPr/>
      </p:nvGrpSpPr>
      <p:grpSpPr>
        <a:xfrm>
          <a:off x="0" y="0"/>
          <a:ext cx="0" cy="0"/>
          <a:chOff x="0" y="0"/>
          <a:chExt cx="0" cy="0"/>
        </a:xfrm>
      </p:grpSpPr>
      <p:sp>
        <p:nvSpPr>
          <p:cNvPr id="306" name="Google Shape;306;g52b091bc77_4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307" name="Google Shape;307;g52b091bc77_4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 name="Shape 69"/>
        <p:cNvGrpSpPr/>
        <p:nvPr/>
      </p:nvGrpSpPr>
      <p:grpSpPr>
        <a:xfrm>
          <a:off x="0" y="0"/>
          <a:ext cx="0" cy="0"/>
          <a:chOff x="0" y="0"/>
          <a:chExt cx="0" cy="0"/>
        </a:xfrm>
      </p:grpSpPr>
      <p:sp>
        <p:nvSpPr>
          <p:cNvPr id="70" name="Google Shape;70;gecdd47279f_3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Presenter: Wyatt</a:t>
            </a:r>
            <a:endParaRPr/>
          </a:p>
          <a:p>
            <a:pPr indent="0" lvl="0" marL="0" rtl="0" algn="l">
              <a:spcBef>
                <a:spcPts val="0"/>
              </a:spcBef>
              <a:spcAft>
                <a:spcPts val="0"/>
              </a:spcAft>
              <a:buNone/>
            </a:pPr>
            <a:r>
              <a:rPr lang="en-US"/>
              <a:t>Next Slide:Wyatt</a:t>
            </a:r>
            <a:endParaRPr/>
          </a:p>
        </p:txBody>
      </p:sp>
      <p:sp>
        <p:nvSpPr>
          <p:cNvPr id="71" name="Google Shape;71;gecdd47279f_3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 name="Shape 75"/>
        <p:cNvGrpSpPr/>
        <p:nvPr/>
      </p:nvGrpSpPr>
      <p:grpSpPr>
        <a:xfrm>
          <a:off x="0" y="0"/>
          <a:ext cx="0" cy="0"/>
          <a:chOff x="0" y="0"/>
          <a:chExt cx="0" cy="0"/>
        </a:xfrm>
      </p:grpSpPr>
      <p:sp>
        <p:nvSpPr>
          <p:cNvPr id="76" name="Google Shape;76;gecdd47279f_3_1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Presenter: Wyatt</a:t>
            </a:r>
            <a:endParaRPr/>
          </a:p>
          <a:p>
            <a:pPr indent="0" lvl="0" marL="0" rtl="0" algn="l">
              <a:spcBef>
                <a:spcPts val="0"/>
              </a:spcBef>
              <a:spcAft>
                <a:spcPts val="0"/>
              </a:spcAft>
              <a:buNone/>
            </a:pPr>
            <a:r>
              <a:rPr lang="en-US"/>
              <a:t>Next Slide: Wyatt</a:t>
            </a:r>
            <a:endParaRPr/>
          </a:p>
        </p:txBody>
      </p:sp>
      <p:sp>
        <p:nvSpPr>
          <p:cNvPr id="77" name="Google Shape;77;gecdd47279f_3_15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 name="Shape 81"/>
        <p:cNvGrpSpPr/>
        <p:nvPr/>
      </p:nvGrpSpPr>
      <p:grpSpPr>
        <a:xfrm>
          <a:off x="0" y="0"/>
          <a:ext cx="0" cy="0"/>
          <a:chOff x="0" y="0"/>
          <a:chExt cx="0" cy="0"/>
        </a:xfrm>
      </p:grpSpPr>
      <p:sp>
        <p:nvSpPr>
          <p:cNvPr id="82" name="Google Shape;82;gfd6a6a52c6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Presenter: Wyatt</a:t>
            </a:r>
            <a:endParaRPr/>
          </a:p>
          <a:p>
            <a:pPr indent="0" lvl="0" marL="0" rtl="0" algn="l">
              <a:spcBef>
                <a:spcPts val="0"/>
              </a:spcBef>
              <a:spcAft>
                <a:spcPts val="0"/>
              </a:spcAft>
              <a:buNone/>
            </a:pPr>
            <a:r>
              <a:rPr lang="en-US"/>
              <a:t>Next Slide: Wyatt</a:t>
            </a:r>
            <a:endParaRPr/>
          </a:p>
        </p:txBody>
      </p:sp>
      <p:sp>
        <p:nvSpPr>
          <p:cNvPr id="83" name="Google Shape;83;gfd6a6a52c6_0_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 name="Shape 87"/>
        <p:cNvGrpSpPr/>
        <p:nvPr/>
      </p:nvGrpSpPr>
      <p:grpSpPr>
        <a:xfrm>
          <a:off x="0" y="0"/>
          <a:ext cx="0" cy="0"/>
          <a:chOff x="0" y="0"/>
          <a:chExt cx="0" cy="0"/>
        </a:xfrm>
      </p:grpSpPr>
      <p:sp>
        <p:nvSpPr>
          <p:cNvPr id="88" name="Google Shape;88;gecdd47279f_3_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Presenter: Wyatt</a:t>
            </a:r>
            <a:endParaRPr/>
          </a:p>
          <a:p>
            <a:pPr indent="0" lvl="0" marL="0" rtl="0" algn="l">
              <a:spcBef>
                <a:spcPts val="0"/>
              </a:spcBef>
              <a:spcAft>
                <a:spcPts val="0"/>
              </a:spcAft>
              <a:buNone/>
            </a:pPr>
            <a:r>
              <a:rPr lang="en-US"/>
              <a:t>Next Slide: Wyatt</a:t>
            </a:r>
            <a:endParaRPr/>
          </a:p>
        </p:txBody>
      </p:sp>
      <p:sp>
        <p:nvSpPr>
          <p:cNvPr id="89" name="Google Shape;89;gecdd47279f_3_6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gecdd47279f_3_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solidFill>
                  <a:schemeClr val="dk1"/>
                </a:solidFill>
              </a:rPr>
              <a:t>Presenter: Wyatt</a:t>
            </a:r>
            <a:endParaRPr>
              <a:solidFill>
                <a:schemeClr val="dk1"/>
              </a:solidFill>
            </a:endParaRPr>
          </a:p>
          <a:p>
            <a:pPr indent="0" lvl="0" marL="0" rtl="0" algn="l">
              <a:spcBef>
                <a:spcPts val="0"/>
              </a:spcBef>
              <a:spcAft>
                <a:spcPts val="0"/>
              </a:spcAft>
              <a:buClr>
                <a:schemeClr val="dk1"/>
              </a:buClr>
              <a:buSzPts val="1100"/>
              <a:buFont typeface="Arial"/>
              <a:buNone/>
            </a:pPr>
            <a:r>
              <a:rPr lang="en-US">
                <a:solidFill>
                  <a:schemeClr val="dk1"/>
                </a:solidFill>
              </a:rPr>
              <a:t>Next Slide: Wyatt</a:t>
            </a:r>
            <a:endParaRPr>
              <a:solidFill>
                <a:schemeClr val="dk1"/>
              </a:solidFill>
            </a:endParaRPr>
          </a:p>
        </p:txBody>
      </p:sp>
      <p:sp>
        <p:nvSpPr>
          <p:cNvPr id="95" name="Google Shape;95;gecdd47279f_3_3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gfd6a6a52c6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Presenter: Wyatt</a:t>
            </a:r>
            <a:endParaRPr/>
          </a:p>
          <a:p>
            <a:pPr indent="0" lvl="0" marL="0" rtl="0" algn="l">
              <a:spcBef>
                <a:spcPts val="0"/>
              </a:spcBef>
              <a:spcAft>
                <a:spcPts val="0"/>
              </a:spcAft>
              <a:buNone/>
            </a:pPr>
            <a:r>
              <a:rPr lang="en-US"/>
              <a:t>Next Slide: Racquel</a:t>
            </a:r>
            <a:endParaRPr/>
          </a:p>
        </p:txBody>
      </p:sp>
      <p:sp>
        <p:nvSpPr>
          <p:cNvPr id="101" name="Google Shape;101;gfd6a6a52c6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g10d0e89fea0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Presenter: Wyatt</a:t>
            </a:r>
            <a:endParaRPr/>
          </a:p>
          <a:p>
            <a:pPr indent="0" lvl="0" marL="0" rtl="0" algn="l">
              <a:spcBef>
                <a:spcPts val="0"/>
              </a:spcBef>
              <a:spcAft>
                <a:spcPts val="0"/>
              </a:spcAft>
              <a:buNone/>
            </a:pPr>
            <a:r>
              <a:rPr lang="en-US"/>
              <a:t>Poll: Tino</a:t>
            </a:r>
            <a:endParaRPr/>
          </a:p>
          <a:p>
            <a:pPr indent="0" lvl="0" marL="0" rtl="0" algn="l">
              <a:spcBef>
                <a:spcPts val="0"/>
              </a:spcBef>
              <a:spcAft>
                <a:spcPts val="0"/>
              </a:spcAft>
              <a:buNone/>
            </a:pPr>
            <a:r>
              <a:rPr lang="en-US"/>
              <a:t>Next Slide: Wyatt</a:t>
            </a:r>
            <a:endParaRPr/>
          </a:p>
        </p:txBody>
      </p:sp>
      <p:sp>
        <p:nvSpPr>
          <p:cNvPr id="107" name="Google Shape;107;g10d0e89fea0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howMasterSp="0" type="blank">
  <p:cSld name="BLANK">
    <p:spTree>
      <p:nvGrpSpPr>
        <p:cNvPr id="10" name="Shape 10"/>
        <p:cNvGrpSpPr/>
        <p:nvPr/>
      </p:nvGrpSpPr>
      <p:grpSpPr>
        <a:xfrm>
          <a:off x="0" y="0"/>
          <a:ext cx="0" cy="0"/>
          <a:chOff x="0" y="0"/>
          <a:chExt cx="0" cy="0"/>
        </a:xfrm>
      </p:grpSpPr>
      <p:sp>
        <p:nvSpPr>
          <p:cNvPr id="11" name="Google Shape;11;p2"/>
          <p:cNvSpPr/>
          <p:nvPr/>
        </p:nvSpPr>
        <p:spPr>
          <a:xfrm>
            <a:off x="0" y="1537930"/>
            <a:ext cx="9144000" cy="48321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None/>
            </a:pPr>
            <a:r>
              <a:t/>
            </a:r>
            <a:endParaRPr b="0" i="0" sz="18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None/>
            </a:pPr>
            <a:r>
              <a:rPr b="1" i="0" lang="en-US" sz="5400" u="none" cap="none" strike="noStrike">
                <a:solidFill>
                  <a:srgbClr val="002060"/>
                </a:solidFill>
                <a:latin typeface="Calibri"/>
                <a:ea typeface="Calibri"/>
                <a:cs typeface="Calibri"/>
                <a:sym typeface="Calibri"/>
              </a:rPr>
              <a:t>Introduction to HMIS</a:t>
            </a:r>
            <a:endParaRPr/>
          </a:p>
          <a:p>
            <a:pPr indent="0" lvl="0" marL="0" marR="0" rtl="0" algn="ctr">
              <a:lnSpc>
                <a:spcPct val="100000"/>
              </a:lnSpc>
              <a:spcBef>
                <a:spcPts val="0"/>
              </a:spcBef>
              <a:spcAft>
                <a:spcPts val="0"/>
              </a:spcAft>
              <a:buNone/>
            </a:pPr>
            <a:r>
              <a:rPr b="1" i="0" lang="en-US" sz="5400" u="none" cap="none" strike="noStrike">
                <a:solidFill>
                  <a:srgbClr val="002060"/>
                </a:solidFill>
                <a:latin typeface="Calibri"/>
                <a:ea typeface="Calibri"/>
                <a:cs typeface="Calibri"/>
                <a:sym typeface="Calibri"/>
              </a:rPr>
              <a:t>Continuum of Care FL-507</a:t>
            </a:r>
            <a:endParaRPr/>
          </a:p>
          <a:p>
            <a:pPr indent="0" lvl="0" marL="0" marR="0" rtl="0" algn="ctr">
              <a:lnSpc>
                <a:spcPct val="100000"/>
              </a:lnSpc>
              <a:spcBef>
                <a:spcPts val="0"/>
              </a:spcBef>
              <a:spcAft>
                <a:spcPts val="0"/>
              </a:spcAft>
              <a:buNone/>
            </a:pPr>
            <a:r>
              <a:t/>
            </a:r>
            <a:endParaRPr b="1" i="0" sz="5400" u="none" cap="none" strike="noStrike">
              <a:solidFill>
                <a:srgbClr val="002060"/>
              </a:solidFill>
              <a:latin typeface="Calibri"/>
              <a:ea typeface="Calibri"/>
              <a:cs typeface="Calibri"/>
              <a:sym typeface="Calibri"/>
            </a:endParaRPr>
          </a:p>
          <a:p>
            <a:pPr indent="0" lvl="0" marL="0" marR="0" rtl="0" algn="ctr">
              <a:lnSpc>
                <a:spcPct val="100000"/>
              </a:lnSpc>
              <a:spcBef>
                <a:spcPts val="0"/>
              </a:spcBef>
              <a:spcAft>
                <a:spcPts val="0"/>
              </a:spcAft>
              <a:buNone/>
            </a:pPr>
            <a:r>
              <a:t/>
            </a:r>
            <a:endParaRPr b="0" i="0" sz="8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None/>
            </a:pPr>
            <a:r>
              <a:rPr b="0" i="0" lang="en-US" sz="2000" u="none" cap="none" strike="noStrike">
                <a:solidFill>
                  <a:schemeClr val="dk1"/>
                </a:solidFill>
                <a:latin typeface="Calibri"/>
                <a:ea typeface="Calibri"/>
                <a:cs typeface="Calibri"/>
                <a:sym typeface="Calibri"/>
              </a:rPr>
              <a:t>Homeless Services Network of Central Florida</a:t>
            </a:r>
            <a:endParaRPr b="0" i="0" sz="800" u="none" cap="none" strike="noStrike">
              <a:solidFill>
                <a:schemeClr val="dk1"/>
              </a:solidFill>
              <a:latin typeface="Calibri"/>
              <a:ea typeface="Calibri"/>
              <a:cs typeface="Calibri"/>
              <a:sym typeface="Calibri"/>
            </a:endParaRPr>
          </a:p>
          <a:p>
            <a:pPr indent="0" lvl="0" marL="0" marR="0" rtl="0" algn="ctr">
              <a:lnSpc>
                <a:spcPct val="100000"/>
              </a:lnSpc>
              <a:spcBef>
                <a:spcPts val="0"/>
              </a:spcBef>
              <a:spcAft>
                <a:spcPts val="0"/>
              </a:spcAft>
              <a:buNone/>
            </a:pPr>
            <a:r>
              <a:rPr b="0" i="0" lang="en-US" sz="2000" u="none" cap="none" strike="noStrike">
                <a:solidFill>
                  <a:schemeClr val="dk1"/>
                </a:solidFill>
                <a:latin typeface="Calibri"/>
                <a:ea typeface="Calibri"/>
                <a:cs typeface="Calibri"/>
                <a:sym typeface="Calibri"/>
              </a:rPr>
              <a:t>4065-D L.B. McLeod Road</a:t>
            </a:r>
            <a:endParaRPr b="0" i="0" sz="800" u="none" cap="none" strike="noStrike">
              <a:solidFill>
                <a:schemeClr val="dk1"/>
              </a:solidFill>
              <a:latin typeface="Calibri"/>
              <a:ea typeface="Calibri"/>
              <a:cs typeface="Calibri"/>
              <a:sym typeface="Calibri"/>
            </a:endParaRPr>
          </a:p>
          <a:p>
            <a:pPr indent="0" lvl="0" marL="0" marR="0" rtl="0" algn="ctr">
              <a:lnSpc>
                <a:spcPct val="100000"/>
              </a:lnSpc>
              <a:spcBef>
                <a:spcPts val="0"/>
              </a:spcBef>
              <a:spcAft>
                <a:spcPts val="0"/>
              </a:spcAft>
              <a:buNone/>
            </a:pPr>
            <a:r>
              <a:rPr b="0" i="0" lang="en-US" sz="2000" u="none" cap="none" strike="noStrike">
                <a:solidFill>
                  <a:schemeClr val="dk1"/>
                </a:solidFill>
                <a:latin typeface="Calibri"/>
                <a:ea typeface="Calibri"/>
                <a:cs typeface="Calibri"/>
                <a:sym typeface="Calibri"/>
              </a:rPr>
              <a:t>Orlando, FL 32811</a:t>
            </a:r>
            <a:endParaRPr b="0" i="0" sz="800" u="none" cap="none" strike="noStrike">
              <a:solidFill>
                <a:schemeClr val="dk1"/>
              </a:solidFill>
              <a:latin typeface="Calibri"/>
              <a:ea typeface="Calibri"/>
              <a:cs typeface="Calibri"/>
              <a:sym typeface="Calibri"/>
            </a:endParaRPr>
          </a:p>
          <a:p>
            <a:pPr indent="0" lvl="0" marL="0" marR="0" rtl="0" algn="ctr">
              <a:lnSpc>
                <a:spcPct val="100000"/>
              </a:lnSpc>
              <a:spcBef>
                <a:spcPts val="0"/>
              </a:spcBef>
              <a:spcAft>
                <a:spcPts val="0"/>
              </a:spcAft>
              <a:buNone/>
            </a:pPr>
            <a:r>
              <a:rPr b="0" i="0" lang="en-US" sz="2000" u="none" cap="none" strike="noStrike">
                <a:solidFill>
                  <a:schemeClr val="dk1"/>
                </a:solidFill>
                <a:latin typeface="Calibri"/>
                <a:ea typeface="Calibri"/>
                <a:cs typeface="Calibri"/>
                <a:sym typeface="Calibri"/>
              </a:rPr>
              <a:t>Phone: (407) 893-0133</a:t>
            </a:r>
            <a:endParaRPr b="0" i="0" sz="800" u="none" cap="none" strike="noStrike">
              <a:solidFill>
                <a:schemeClr val="dk1"/>
              </a:solidFill>
              <a:latin typeface="Calibri"/>
              <a:ea typeface="Calibri"/>
              <a:cs typeface="Calibri"/>
              <a:sym typeface="Calibri"/>
            </a:endParaRPr>
          </a:p>
          <a:p>
            <a:pPr indent="0" lvl="0" marL="0" marR="0" rtl="0" algn="ctr">
              <a:lnSpc>
                <a:spcPct val="100000"/>
              </a:lnSpc>
              <a:spcBef>
                <a:spcPts val="0"/>
              </a:spcBef>
              <a:spcAft>
                <a:spcPts val="0"/>
              </a:spcAft>
              <a:buNone/>
            </a:pPr>
            <a:r>
              <a:rPr b="0" i="0" lang="en-US" sz="2000" u="none" cap="none" strike="noStrike">
                <a:solidFill>
                  <a:schemeClr val="dk1"/>
                </a:solidFill>
                <a:latin typeface="Calibri"/>
                <a:ea typeface="Calibri"/>
                <a:cs typeface="Calibri"/>
                <a:sym typeface="Calibri"/>
              </a:rPr>
              <a:t>Fax: (407) 893-5299</a:t>
            </a:r>
            <a:endParaRPr b="0" i="0" sz="800" u="none" cap="none" strike="noStrike">
              <a:solidFill>
                <a:schemeClr val="dk1"/>
              </a:solidFill>
              <a:latin typeface="Calibri"/>
              <a:ea typeface="Calibri"/>
              <a:cs typeface="Calibri"/>
              <a:sym typeface="Calibri"/>
            </a:endParaRPr>
          </a:p>
          <a:p>
            <a:pPr indent="0" lvl="0" marL="0" marR="0" rtl="0" algn="ctr">
              <a:lnSpc>
                <a:spcPct val="100000"/>
              </a:lnSpc>
              <a:spcBef>
                <a:spcPts val="0"/>
              </a:spcBef>
              <a:spcAft>
                <a:spcPts val="0"/>
              </a:spcAft>
              <a:buNone/>
            </a:pPr>
            <a:r>
              <a:rPr b="0" i="0" lang="en-US" sz="2000" u="none" cap="none" strike="noStrike">
                <a:solidFill>
                  <a:schemeClr val="dk1"/>
                </a:solidFill>
                <a:latin typeface="Calibri"/>
                <a:ea typeface="Calibri"/>
                <a:cs typeface="Calibri"/>
                <a:sym typeface="Calibri"/>
              </a:rPr>
              <a:t>www.hsncfl.org</a:t>
            </a:r>
            <a:endParaRPr b="0" i="0" sz="2800" u="none" cap="none" strike="noStrike">
              <a:solidFill>
                <a:schemeClr val="dk1"/>
              </a:solidFill>
              <a:latin typeface="Calibri"/>
              <a:ea typeface="Calibri"/>
              <a:cs typeface="Calibri"/>
              <a:sym typeface="Calibri"/>
            </a:endParaRPr>
          </a:p>
        </p:txBody>
      </p:sp>
      <p:pic>
        <p:nvPicPr>
          <p:cNvPr id="12" name="Google Shape;12;p2"/>
          <p:cNvPicPr preferRelativeResize="0"/>
          <p:nvPr/>
        </p:nvPicPr>
        <p:blipFill rotWithShape="1">
          <a:blip r:embed="rId2">
            <a:alphaModFix/>
          </a:blip>
          <a:srcRect b="0" l="0" r="0" t="0"/>
          <a:stretch/>
        </p:blipFill>
        <p:spPr>
          <a:xfrm>
            <a:off x="3543142" y="428151"/>
            <a:ext cx="2057713" cy="1290637"/>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51" name="Shape 51"/>
        <p:cNvGrpSpPr/>
        <p:nvPr/>
      </p:nvGrpSpPr>
      <p:grpSpPr>
        <a:xfrm>
          <a:off x="0" y="0"/>
          <a:ext cx="0" cy="0"/>
          <a:chOff x="0" y="0"/>
          <a:chExt cx="0" cy="0"/>
        </a:xfrm>
      </p:grpSpPr>
      <p:sp>
        <p:nvSpPr>
          <p:cNvPr id="52" name="Google Shape;52;p12"/>
          <p:cNvSpPr txBox="1"/>
          <p:nvPr>
            <p:ph type="title"/>
          </p:nvPr>
        </p:nvSpPr>
        <p:spPr>
          <a:xfrm>
            <a:off x="457200" y="274638"/>
            <a:ext cx="8229600" cy="11432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Clr>
                <a:schemeClr val="dk1"/>
              </a:buClr>
              <a:buSzPts val="1800"/>
              <a:buChar char="●"/>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53" name="Google Shape;53;p12"/>
          <p:cNvSpPr txBox="1"/>
          <p:nvPr>
            <p:ph idx="1" type="body"/>
          </p:nvPr>
        </p:nvSpPr>
        <p:spPr>
          <a:xfrm>
            <a:off x="457200" y="1600200"/>
            <a:ext cx="8229600" cy="4526000"/>
          </a:xfrm>
          <a:prstGeom prst="rect">
            <a:avLst/>
          </a:prstGeom>
          <a:noFill/>
          <a:ln>
            <a:noFill/>
          </a:ln>
        </p:spPr>
        <p:txBody>
          <a:bodyPr anchorCtr="0" anchor="t" bIns="45700" lIns="91425" spcFirstLastPara="1" rIns="91425" wrap="square" tIns="45700">
            <a:noAutofit/>
          </a:bodyPr>
          <a:lstStyle>
            <a:lvl1pPr indent="-342900" lvl="0" marL="457200" rtl="0" algn="l">
              <a:spcBef>
                <a:spcPts val="360"/>
              </a:spcBef>
              <a:spcAft>
                <a:spcPts val="0"/>
              </a:spcAft>
              <a:buClr>
                <a:schemeClr val="dk1"/>
              </a:buClr>
              <a:buSzPts val="1800"/>
              <a:buChar char="●"/>
              <a:defRPr/>
            </a:lvl1pPr>
            <a:lvl2pPr indent="-342900" lvl="1" marL="914400" rtl="0" algn="l">
              <a:spcBef>
                <a:spcPts val="360"/>
              </a:spcBef>
              <a:spcAft>
                <a:spcPts val="0"/>
              </a:spcAft>
              <a:buClr>
                <a:schemeClr val="dk1"/>
              </a:buClr>
              <a:buSzPts val="1800"/>
              <a:buChar char="○"/>
              <a:defRPr/>
            </a:lvl2pPr>
            <a:lvl3pPr indent="-342900" lvl="2" marL="1371600" rtl="0" algn="l">
              <a:spcBef>
                <a:spcPts val="360"/>
              </a:spcBef>
              <a:spcAft>
                <a:spcPts val="0"/>
              </a:spcAft>
              <a:buClr>
                <a:schemeClr val="dk1"/>
              </a:buClr>
              <a:buSzPts val="1800"/>
              <a:buChar char="■"/>
              <a:defRPr/>
            </a:lvl3pPr>
            <a:lvl4pPr indent="-342900" lvl="3" marL="1828800" rtl="0" algn="l">
              <a:spcBef>
                <a:spcPts val="360"/>
              </a:spcBef>
              <a:spcAft>
                <a:spcPts val="0"/>
              </a:spcAft>
              <a:buClr>
                <a:schemeClr val="dk1"/>
              </a:buClr>
              <a:buSzPts val="1800"/>
              <a:buChar char="●"/>
              <a:defRPr/>
            </a:lvl4pPr>
            <a:lvl5pPr indent="-342900" lvl="4" marL="2286000" rtl="0" algn="l">
              <a:spcBef>
                <a:spcPts val="360"/>
              </a:spcBef>
              <a:spcAft>
                <a:spcPts val="0"/>
              </a:spcAft>
              <a:buClr>
                <a:schemeClr val="dk1"/>
              </a:buClr>
              <a:buSzPts val="1800"/>
              <a:buChar char="○"/>
              <a:defRPr/>
            </a:lvl5pPr>
            <a:lvl6pPr indent="-342900" lvl="5" marL="2743200" rtl="0" algn="l">
              <a:spcBef>
                <a:spcPts val="360"/>
              </a:spcBef>
              <a:spcAft>
                <a:spcPts val="0"/>
              </a:spcAft>
              <a:buClr>
                <a:schemeClr val="dk1"/>
              </a:buClr>
              <a:buSzPts val="1800"/>
              <a:buChar char="■"/>
              <a:defRPr/>
            </a:lvl6pPr>
            <a:lvl7pPr indent="-342900" lvl="6" marL="3200400" rtl="0" algn="l">
              <a:spcBef>
                <a:spcPts val="360"/>
              </a:spcBef>
              <a:spcAft>
                <a:spcPts val="0"/>
              </a:spcAft>
              <a:buClr>
                <a:schemeClr val="dk1"/>
              </a:buClr>
              <a:buSzPts val="1800"/>
              <a:buChar char="●"/>
              <a:defRPr/>
            </a:lvl7pPr>
            <a:lvl8pPr indent="-342900" lvl="7" marL="3657600" rtl="0" algn="l">
              <a:spcBef>
                <a:spcPts val="360"/>
              </a:spcBef>
              <a:spcAft>
                <a:spcPts val="0"/>
              </a:spcAft>
              <a:buClr>
                <a:schemeClr val="dk1"/>
              </a:buClr>
              <a:buSzPts val="1800"/>
              <a:buChar char="○"/>
              <a:defRPr/>
            </a:lvl8pPr>
            <a:lvl9pPr indent="-342900" lvl="8" marL="4114800" rtl="0" algn="l">
              <a:spcBef>
                <a:spcPts val="360"/>
              </a:spcBef>
              <a:spcAft>
                <a:spcPts val="0"/>
              </a:spcAft>
              <a:buClr>
                <a:schemeClr val="dk1"/>
              </a:buClr>
              <a:buSzPts val="1800"/>
              <a:buChar char="■"/>
              <a:defRPr/>
            </a:lvl9pPr>
          </a:lstStyle>
          <a:p/>
        </p:txBody>
      </p:sp>
      <p:sp>
        <p:nvSpPr>
          <p:cNvPr id="54" name="Google Shape;54;p12"/>
          <p:cNvSpPr txBox="1"/>
          <p:nvPr>
            <p:ph idx="10" type="dt"/>
          </p:nvPr>
        </p:nvSpPr>
        <p:spPr>
          <a:xfrm>
            <a:off x="457200" y="6356350"/>
            <a:ext cx="2133600" cy="3652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55" name="Google Shape;55;p12"/>
          <p:cNvSpPr txBox="1"/>
          <p:nvPr>
            <p:ph idx="11" type="ftr"/>
          </p:nvPr>
        </p:nvSpPr>
        <p:spPr>
          <a:xfrm>
            <a:off x="3124200" y="6356350"/>
            <a:ext cx="2895600" cy="3652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56" name="Google Shape;56;p12"/>
          <p:cNvSpPr txBox="1"/>
          <p:nvPr>
            <p:ph idx="12" type="sldNum"/>
          </p:nvPr>
        </p:nvSpPr>
        <p:spPr>
          <a:xfrm>
            <a:off x="6553200" y="6356350"/>
            <a:ext cx="2133600" cy="3652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3" name="Shape 13"/>
        <p:cNvGrpSpPr/>
        <p:nvPr/>
      </p:nvGrpSpPr>
      <p:grpSpPr>
        <a:xfrm>
          <a:off x="0" y="0"/>
          <a:ext cx="0" cy="0"/>
          <a:chOff x="0" y="0"/>
          <a:chExt cx="0" cy="0"/>
        </a:xfrm>
      </p:grpSpPr>
      <p:sp>
        <p:nvSpPr>
          <p:cNvPr id="14" name="Google Shape;14;p3"/>
          <p:cNvSpPr txBox="1"/>
          <p:nvPr>
            <p:ph type="ctrTitle"/>
          </p:nvPr>
        </p:nvSpPr>
        <p:spPr>
          <a:xfrm>
            <a:off x="685800" y="2130425"/>
            <a:ext cx="7772400" cy="1470000"/>
          </a:xfrm>
          <a:prstGeom prst="rect">
            <a:avLst/>
          </a:prstGeom>
          <a:noFill/>
          <a:ln>
            <a:noFill/>
          </a:ln>
        </p:spPr>
        <p:txBody>
          <a:bodyPr anchorCtr="0" anchor="ctr" bIns="91425" lIns="91425" spcFirstLastPara="1" rIns="91425" wrap="square" tIns="91425">
            <a:noAutofit/>
          </a:bodyPr>
          <a:lstStyle>
            <a:lvl1pPr lvl="0" marR="0" rtl="0" algn="l">
              <a:lnSpc>
                <a:spcPct val="100000"/>
              </a:lnSpc>
              <a:spcBef>
                <a:spcPts val="0"/>
              </a:spcBef>
              <a:spcAft>
                <a:spcPts val="0"/>
              </a:spcAft>
              <a:buClr>
                <a:srgbClr val="002060"/>
              </a:buClr>
              <a:buSzPts val="4400"/>
              <a:buFont typeface="Cabin"/>
              <a:buNone/>
              <a:defRPr b="0" i="0" sz="4400" u="none" cap="none" strike="noStrike">
                <a:solidFill>
                  <a:srgbClr val="002060"/>
                </a:solidFill>
                <a:latin typeface="Cabin"/>
                <a:ea typeface="Cabin"/>
                <a:cs typeface="Cabin"/>
                <a:sym typeface="Cabin"/>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5" name="Google Shape;15;p3"/>
          <p:cNvSpPr txBox="1"/>
          <p:nvPr>
            <p:ph idx="1" type="subTitle"/>
          </p:nvPr>
        </p:nvSpPr>
        <p:spPr>
          <a:xfrm>
            <a:off x="1371600" y="3886200"/>
            <a:ext cx="6400800" cy="1752600"/>
          </a:xfrm>
          <a:prstGeom prst="rect">
            <a:avLst/>
          </a:prstGeom>
          <a:noFill/>
          <a:ln>
            <a:noFill/>
          </a:ln>
        </p:spPr>
        <p:txBody>
          <a:bodyPr anchorCtr="0" anchor="t" bIns="91425" lIns="91425" spcFirstLastPara="1" rIns="91425" wrap="square" tIns="91425">
            <a:noAutofit/>
          </a:bodyPr>
          <a:lstStyle>
            <a:lvl1pPr lvl="0" marR="0" rtl="0" algn="ctr">
              <a:lnSpc>
                <a:spcPct val="100000"/>
              </a:lnSpc>
              <a:spcBef>
                <a:spcPts val="640"/>
              </a:spcBef>
              <a:spcAft>
                <a:spcPts val="0"/>
              </a:spcAft>
              <a:buClr>
                <a:srgbClr val="00B8B8"/>
              </a:buClr>
              <a:buSzPts val="3200"/>
              <a:buFont typeface="Arial"/>
              <a:buNone/>
              <a:defRPr b="0" i="0" sz="3200" u="none" cap="none" strike="noStrike">
                <a:solidFill>
                  <a:srgbClr val="00B8B8"/>
                </a:solidFill>
                <a:latin typeface="Calibri"/>
                <a:ea typeface="Calibri"/>
                <a:cs typeface="Calibri"/>
                <a:sym typeface="Calibri"/>
              </a:defRPr>
            </a:lvl1pPr>
            <a:lvl2pPr lvl="1" marR="0" rtl="0" algn="ctr">
              <a:lnSpc>
                <a:spcPct val="100000"/>
              </a:lnSpc>
              <a:spcBef>
                <a:spcPts val="560"/>
              </a:spcBef>
              <a:spcAft>
                <a:spcPts val="0"/>
              </a:spcAft>
              <a:buClr>
                <a:srgbClr val="888888"/>
              </a:buClr>
              <a:buSzPts val="2800"/>
              <a:buFont typeface="Arial"/>
              <a:buNone/>
              <a:defRPr b="0" i="0" sz="2800" u="none" cap="none" strike="noStrike">
                <a:solidFill>
                  <a:srgbClr val="888888"/>
                </a:solidFill>
                <a:latin typeface="Calibri"/>
                <a:ea typeface="Calibri"/>
                <a:cs typeface="Calibri"/>
                <a:sym typeface="Calibri"/>
              </a:defRPr>
            </a:lvl2pPr>
            <a:lvl3pPr lvl="2" marR="0" rtl="0" algn="ctr">
              <a:lnSpc>
                <a:spcPct val="100000"/>
              </a:lnSpc>
              <a:spcBef>
                <a:spcPts val="480"/>
              </a:spcBef>
              <a:spcAft>
                <a:spcPts val="0"/>
              </a:spcAft>
              <a:buClr>
                <a:srgbClr val="888888"/>
              </a:buClr>
              <a:buSzPts val="2400"/>
              <a:buFont typeface="Arial"/>
              <a:buNone/>
              <a:defRPr b="0" i="0" sz="2400" u="none" cap="none" strike="noStrike">
                <a:solidFill>
                  <a:srgbClr val="888888"/>
                </a:solidFill>
                <a:latin typeface="Calibri"/>
                <a:ea typeface="Calibri"/>
                <a:cs typeface="Calibri"/>
                <a:sym typeface="Calibri"/>
              </a:defRPr>
            </a:lvl3pPr>
            <a:lvl4pPr lvl="3" marR="0" rtl="0" algn="ctr">
              <a:lnSpc>
                <a:spcPct val="100000"/>
              </a:lnSpc>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4pPr>
            <a:lvl5pPr lvl="4" marR="0" rtl="0" algn="ctr">
              <a:lnSpc>
                <a:spcPct val="100000"/>
              </a:lnSpc>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5pPr>
            <a:lvl6pPr lvl="5" marR="0" rtl="0" algn="ctr">
              <a:lnSpc>
                <a:spcPct val="100000"/>
              </a:lnSpc>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6pPr>
            <a:lvl7pPr lvl="6" marR="0" rtl="0" algn="ctr">
              <a:lnSpc>
                <a:spcPct val="100000"/>
              </a:lnSpc>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7pPr>
            <a:lvl8pPr lvl="7" marR="0" rtl="0" algn="ctr">
              <a:lnSpc>
                <a:spcPct val="100000"/>
              </a:lnSpc>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8pPr>
            <a:lvl9pPr lvl="8" marR="0" rtl="0" algn="ctr">
              <a:lnSpc>
                <a:spcPct val="100000"/>
              </a:lnSpc>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9pPr>
          </a:lstStyle>
          <a:p/>
        </p:txBody>
      </p:sp>
      <p:sp>
        <p:nvSpPr>
          <p:cNvPr id="16" name="Google Shape;16;p3"/>
          <p:cNvSpPr txBox="1"/>
          <p:nvPr>
            <p:ph idx="12" type="sldNum"/>
          </p:nvPr>
        </p:nvSpPr>
        <p:spPr>
          <a:xfrm>
            <a:off x="8123593" y="6369045"/>
            <a:ext cx="563100" cy="292200"/>
          </a:xfrm>
          <a:prstGeom prst="rect">
            <a:avLst/>
          </a:prstGeom>
          <a:noFill/>
          <a:ln>
            <a:noFill/>
          </a:ln>
        </p:spPr>
        <p:txBody>
          <a:bodyPr anchorCtr="0" anchor="t" bIns="45700" lIns="91425" spcFirstLastPara="1" rIns="91425" wrap="square" tIns="45700">
            <a:noAutofit/>
          </a:bodyPr>
          <a:lstStyle>
            <a:lvl1pPr indent="0" lvl="0" marL="0" marR="0" rtl="0" algn="l">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1pPr>
            <a:lvl2pPr indent="0" lvl="1" marL="0" marR="0" rtl="0" algn="l">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2pPr>
            <a:lvl3pPr indent="0" lvl="2" marL="0" marR="0" rtl="0" algn="l">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3pPr>
            <a:lvl4pPr indent="0" lvl="3" marL="0" marR="0" rtl="0" algn="l">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4pPr>
            <a:lvl5pPr indent="0" lvl="4" marL="0" marR="0" rtl="0" algn="l">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5pPr>
            <a:lvl6pPr indent="0" lvl="5" marL="0" marR="0" rtl="0" algn="l">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6pPr>
            <a:lvl7pPr indent="0" lvl="6" marL="0" marR="0" rtl="0" algn="l">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7pPr>
            <a:lvl8pPr indent="0" lvl="7" marL="0" marR="0" rtl="0" algn="l">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8pPr>
            <a:lvl9pPr indent="0" lvl="8" marL="0" marR="0" rtl="0" algn="l">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7" name="Shape 17"/>
        <p:cNvGrpSpPr/>
        <p:nvPr/>
      </p:nvGrpSpPr>
      <p:grpSpPr>
        <a:xfrm>
          <a:off x="0" y="0"/>
          <a:ext cx="0" cy="0"/>
          <a:chOff x="0" y="0"/>
          <a:chExt cx="0" cy="0"/>
        </a:xfrm>
      </p:grpSpPr>
      <p:sp>
        <p:nvSpPr>
          <p:cNvPr id="18" name="Google Shape;18;p4"/>
          <p:cNvSpPr txBox="1"/>
          <p:nvPr>
            <p:ph type="title"/>
          </p:nvPr>
        </p:nvSpPr>
        <p:spPr>
          <a:xfrm>
            <a:off x="457200" y="274638"/>
            <a:ext cx="8229600" cy="1143000"/>
          </a:xfrm>
          <a:prstGeom prst="rect">
            <a:avLst/>
          </a:prstGeom>
          <a:noFill/>
          <a:ln>
            <a:noFill/>
          </a:ln>
        </p:spPr>
        <p:txBody>
          <a:bodyPr anchorCtr="0" anchor="ctr" bIns="91425" lIns="91425" spcFirstLastPara="1" rIns="91425" wrap="square" tIns="91425">
            <a:noAutofit/>
          </a:bodyPr>
          <a:lstStyle>
            <a:lvl1pPr lvl="0" marR="0" rtl="0" algn="l">
              <a:lnSpc>
                <a:spcPct val="100000"/>
              </a:lnSpc>
              <a:spcBef>
                <a:spcPts val="0"/>
              </a:spcBef>
              <a:spcAft>
                <a:spcPts val="0"/>
              </a:spcAft>
              <a:buClr>
                <a:srgbClr val="002060"/>
              </a:buClr>
              <a:buSzPts val="4400"/>
              <a:buFont typeface="Cabin"/>
              <a:buNone/>
              <a:defRPr b="0" i="0" sz="4400" u="none" cap="none" strike="noStrike">
                <a:solidFill>
                  <a:srgbClr val="002060"/>
                </a:solidFill>
                <a:latin typeface="Cabin"/>
                <a:ea typeface="Cabin"/>
                <a:cs typeface="Cabin"/>
                <a:sym typeface="Cabin"/>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9" name="Google Shape;19;p4"/>
          <p:cNvSpPr txBox="1"/>
          <p:nvPr>
            <p:ph idx="1" type="body"/>
          </p:nvPr>
        </p:nvSpPr>
        <p:spPr>
          <a:xfrm rot="5400000">
            <a:off x="2309101" y="-251700"/>
            <a:ext cx="4525800" cy="8229600"/>
          </a:xfrm>
          <a:prstGeom prst="rect">
            <a:avLst/>
          </a:prstGeom>
          <a:noFill/>
          <a:ln>
            <a:noFill/>
          </a:ln>
        </p:spPr>
        <p:txBody>
          <a:bodyPr anchorCtr="0" anchor="t" bIns="91425" lIns="91425" spcFirstLastPara="1" rIns="91425" wrap="square" tIns="91425">
            <a:noAutofit/>
          </a:bodyPr>
          <a:lstStyle>
            <a:lvl1pPr indent="-431800" lvl="0" marL="457200" marR="0" rtl="0" algn="l">
              <a:lnSpc>
                <a:spcPct val="100000"/>
              </a:lnSpc>
              <a:spcBef>
                <a:spcPts val="640"/>
              </a:spcBef>
              <a:spcAft>
                <a:spcPts val="0"/>
              </a:spcAft>
              <a:buClr>
                <a:srgbClr val="002060"/>
              </a:buClr>
              <a:buSzPts val="3200"/>
              <a:buFont typeface="Arial"/>
              <a:buChar char="•"/>
              <a:defRPr b="0" i="0" sz="3200" u="none" cap="none" strike="noStrike">
                <a:solidFill>
                  <a:srgbClr val="002060"/>
                </a:solidFill>
                <a:latin typeface="Calibri"/>
                <a:ea typeface="Calibri"/>
                <a:cs typeface="Calibri"/>
                <a:sym typeface="Calibri"/>
              </a:defRPr>
            </a:lvl1pPr>
            <a:lvl2pPr indent="-406400" lvl="1" marL="914400" marR="0" rtl="0" algn="l">
              <a:lnSpc>
                <a:spcPct val="100000"/>
              </a:lnSpc>
              <a:spcBef>
                <a:spcPts val="560"/>
              </a:spcBef>
              <a:spcAft>
                <a:spcPts val="0"/>
              </a:spcAft>
              <a:buClr>
                <a:srgbClr val="00B8B8"/>
              </a:buClr>
              <a:buSzPts val="2800"/>
              <a:buFont typeface="Arial"/>
              <a:buChar char="–"/>
              <a:defRPr b="0" i="0" sz="2800" u="none" cap="none" strike="noStrike">
                <a:solidFill>
                  <a:srgbClr val="00B8B8"/>
                </a:solidFill>
                <a:latin typeface="Calibri"/>
                <a:ea typeface="Calibri"/>
                <a:cs typeface="Calibri"/>
                <a:sym typeface="Calibri"/>
              </a:defRPr>
            </a:lvl2pPr>
            <a:lvl3pPr indent="-381000" lvl="2" marL="1371600" marR="0" rtl="0" algn="l">
              <a:lnSpc>
                <a:spcPct val="100000"/>
              </a:lnSpc>
              <a:spcBef>
                <a:spcPts val="480"/>
              </a:spcBef>
              <a:spcAft>
                <a:spcPts val="0"/>
              </a:spcAft>
              <a:buClr>
                <a:srgbClr val="E36C09"/>
              </a:buClr>
              <a:buSzPts val="2400"/>
              <a:buFont typeface="Arial"/>
              <a:buChar char="•"/>
              <a:defRPr b="0" i="0" sz="2400" u="none" cap="none" strike="noStrike">
                <a:solidFill>
                  <a:srgbClr val="E36C09"/>
                </a:solidFill>
                <a:latin typeface="Calibri"/>
                <a:ea typeface="Calibri"/>
                <a:cs typeface="Calibri"/>
                <a:sym typeface="Calibri"/>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20" name="Google Shape;20;p4"/>
          <p:cNvSpPr txBox="1"/>
          <p:nvPr>
            <p:ph idx="12" type="sldNum"/>
          </p:nvPr>
        </p:nvSpPr>
        <p:spPr>
          <a:xfrm>
            <a:off x="8123593" y="6369045"/>
            <a:ext cx="563100" cy="292200"/>
          </a:xfrm>
          <a:prstGeom prst="rect">
            <a:avLst/>
          </a:prstGeom>
          <a:noFill/>
          <a:ln>
            <a:noFill/>
          </a:ln>
        </p:spPr>
        <p:txBody>
          <a:bodyPr anchorCtr="0" anchor="t" bIns="45700" lIns="91425" spcFirstLastPara="1" rIns="91425" wrap="square" tIns="45700">
            <a:noAutofit/>
          </a:bodyPr>
          <a:lstStyle>
            <a:lvl1pPr indent="0" lvl="0" marL="0" marR="0" rtl="0" algn="l">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1pPr>
            <a:lvl2pPr indent="0" lvl="1" marL="0" marR="0" rtl="0" algn="l">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2pPr>
            <a:lvl3pPr indent="0" lvl="2" marL="0" marR="0" rtl="0" algn="l">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3pPr>
            <a:lvl4pPr indent="0" lvl="3" marL="0" marR="0" rtl="0" algn="l">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4pPr>
            <a:lvl5pPr indent="0" lvl="4" marL="0" marR="0" rtl="0" algn="l">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5pPr>
            <a:lvl6pPr indent="0" lvl="5" marL="0" marR="0" rtl="0" algn="l">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6pPr>
            <a:lvl7pPr indent="0" lvl="6" marL="0" marR="0" rtl="0" algn="l">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7pPr>
            <a:lvl8pPr indent="0" lvl="7" marL="0" marR="0" rtl="0" algn="l">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8pPr>
            <a:lvl9pPr indent="0" lvl="8" marL="0" marR="0" rtl="0" algn="l">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21" name="Shape 21"/>
        <p:cNvGrpSpPr/>
        <p:nvPr/>
      </p:nvGrpSpPr>
      <p:grpSpPr>
        <a:xfrm>
          <a:off x="0" y="0"/>
          <a:ext cx="0" cy="0"/>
          <a:chOff x="0" y="0"/>
          <a:chExt cx="0" cy="0"/>
        </a:xfrm>
      </p:grpSpPr>
      <p:sp>
        <p:nvSpPr>
          <p:cNvPr id="22" name="Google Shape;22;p5"/>
          <p:cNvSpPr txBox="1"/>
          <p:nvPr>
            <p:ph type="title"/>
          </p:nvPr>
        </p:nvSpPr>
        <p:spPr>
          <a:xfrm rot="5400000">
            <a:off x="4732201" y="2171539"/>
            <a:ext cx="5851500" cy="2057700"/>
          </a:xfrm>
          <a:prstGeom prst="rect">
            <a:avLst/>
          </a:prstGeom>
          <a:noFill/>
          <a:ln>
            <a:noFill/>
          </a:ln>
        </p:spPr>
        <p:txBody>
          <a:bodyPr anchorCtr="0" anchor="ctr" bIns="91425" lIns="91425" spcFirstLastPara="1" rIns="91425" wrap="square" tIns="91425">
            <a:noAutofit/>
          </a:bodyPr>
          <a:lstStyle>
            <a:lvl1pPr lvl="0" marR="0" rtl="0" algn="l">
              <a:lnSpc>
                <a:spcPct val="100000"/>
              </a:lnSpc>
              <a:spcBef>
                <a:spcPts val="0"/>
              </a:spcBef>
              <a:spcAft>
                <a:spcPts val="0"/>
              </a:spcAft>
              <a:buClr>
                <a:srgbClr val="002060"/>
              </a:buClr>
              <a:buSzPts val="3200"/>
              <a:buFont typeface="Cabin"/>
              <a:buNone/>
              <a:defRPr b="0" i="0" sz="3200" u="none" cap="none" strike="noStrike">
                <a:solidFill>
                  <a:srgbClr val="002060"/>
                </a:solidFill>
                <a:latin typeface="Cabin"/>
                <a:ea typeface="Cabin"/>
                <a:cs typeface="Cabin"/>
                <a:sym typeface="Cabin"/>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23" name="Google Shape;23;p5"/>
          <p:cNvSpPr txBox="1"/>
          <p:nvPr>
            <p:ph idx="1" type="body"/>
          </p:nvPr>
        </p:nvSpPr>
        <p:spPr>
          <a:xfrm rot="5400000">
            <a:off x="541500" y="190639"/>
            <a:ext cx="5851500" cy="6019500"/>
          </a:xfrm>
          <a:prstGeom prst="rect">
            <a:avLst/>
          </a:prstGeom>
          <a:noFill/>
          <a:ln>
            <a:noFill/>
          </a:ln>
        </p:spPr>
        <p:txBody>
          <a:bodyPr anchorCtr="0" anchor="t" bIns="91425" lIns="91425" spcFirstLastPara="1" rIns="91425" wrap="square" tIns="91425">
            <a:noAutofit/>
          </a:bodyPr>
          <a:lstStyle>
            <a:lvl1pPr indent="-431800" lvl="0" marL="457200" marR="0" rtl="0" algn="l">
              <a:lnSpc>
                <a:spcPct val="100000"/>
              </a:lnSpc>
              <a:spcBef>
                <a:spcPts val="640"/>
              </a:spcBef>
              <a:spcAft>
                <a:spcPts val="0"/>
              </a:spcAft>
              <a:buClr>
                <a:srgbClr val="00B8B8"/>
              </a:buClr>
              <a:buSzPts val="3200"/>
              <a:buFont typeface="Arial"/>
              <a:buChar char="•"/>
              <a:defRPr b="0" i="0" sz="3200" u="none" cap="none" strike="noStrike">
                <a:solidFill>
                  <a:srgbClr val="00B8B8"/>
                </a:solidFill>
                <a:latin typeface="Calibri"/>
                <a:ea typeface="Calibri"/>
                <a:cs typeface="Calibri"/>
                <a:sym typeface="Calibri"/>
              </a:defRPr>
            </a:lvl1pPr>
            <a:lvl2pPr indent="-406400" lvl="1" marL="914400" marR="0" rtl="0" algn="l">
              <a:lnSpc>
                <a:spcPct val="100000"/>
              </a:lnSpc>
              <a:spcBef>
                <a:spcPts val="560"/>
              </a:spcBef>
              <a:spcAft>
                <a:spcPts val="0"/>
              </a:spcAft>
              <a:buClr>
                <a:srgbClr val="00B8B8"/>
              </a:buClr>
              <a:buSzPts val="2800"/>
              <a:buFont typeface="Arial"/>
              <a:buChar char="–"/>
              <a:defRPr b="0" i="0" sz="2800" u="none" cap="none" strike="noStrike">
                <a:solidFill>
                  <a:srgbClr val="00B8B8"/>
                </a:solidFill>
                <a:latin typeface="Calibri"/>
                <a:ea typeface="Calibri"/>
                <a:cs typeface="Calibri"/>
                <a:sym typeface="Calibri"/>
              </a:defRPr>
            </a:lvl2pPr>
            <a:lvl3pPr indent="-381000" lvl="2" marL="1371600" marR="0" rtl="0" algn="l">
              <a:lnSpc>
                <a:spcPct val="100000"/>
              </a:lnSpc>
              <a:spcBef>
                <a:spcPts val="480"/>
              </a:spcBef>
              <a:spcAft>
                <a:spcPts val="0"/>
              </a:spcAft>
              <a:buClr>
                <a:srgbClr val="E36C09"/>
              </a:buClr>
              <a:buSzPts val="2400"/>
              <a:buFont typeface="Arial"/>
              <a:buChar char="•"/>
              <a:defRPr b="0" i="0" sz="2400" u="none" cap="none" strike="noStrike">
                <a:solidFill>
                  <a:srgbClr val="E36C09"/>
                </a:solidFill>
                <a:latin typeface="Calibri"/>
                <a:ea typeface="Calibri"/>
                <a:cs typeface="Calibri"/>
                <a:sym typeface="Calibri"/>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24" name="Google Shape;24;p5"/>
          <p:cNvSpPr txBox="1"/>
          <p:nvPr>
            <p:ph idx="12" type="sldNum"/>
          </p:nvPr>
        </p:nvSpPr>
        <p:spPr>
          <a:xfrm>
            <a:off x="8123593" y="6369045"/>
            <a:ext cx="563100" cy="292200"/>
          </a:xfrm>
          <a:prstGeom prst="rect">
            <a:avLst/>
          </a:prstGeom>
          <a:noFill/>
          <a:ln>
            <a:noFill/>
          </a:ln>
        </p:spPr>
        <p:txBody>
          <a:bodyPr anchorCtr="0" anchor="t" bIns="45700" lIns="91425" spcFirstLastPara="1" rIns="91425" wrap="square" tIns="45700">
            <a:noAutofit/>
          </a:bodyPr>
          <a:lstStyle>
            <a:lvl1pPr indent="0" lvl="0" marL="0" marR="0" rtl="0" algn="l">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1pPr>
            <a:lvl2pPr indent="0" lvl="1" marL="0" marR="0" rtl="0" algn="l">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2pPr>
            <a:lvl3pPr indent="0" lvl="2" marL="0" marR="0" rtl="0" algn="l">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3pPr>
            <a:lvl4pPr indent="0" lvl="3" marL="0" marR="0" rtl="0" algn="l">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4pPr>
            <a:lvl5pPr indent="0" lvl="4" marL="0" marR="0" rtl="0" algn="l">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5pPr>
            <a:lvl6pPr indent="0" lvl="5" marL="0" marR="0" rtl="0" algn="l">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6pPr>
            <a:lvl7pPr indent="0" lvl="6" marL="0" marR="0" rtl="0" algn="l">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7pPr>
            <a:lvl8pPr indent="0" lvl="7" marL="0" marR="0" rtl="0" algn="l">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8pPr>
            <a:lvl9pPr indent="0" lvl="8" marL="0" marR="0" rtl="0" algn="l">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5" name="Shape 25"/>
        <p:cNvGrpSpPr/>
        <p:nvPr/>
      </p:nvGrpSpPr>
      <p:grpSpPr>
        <a:xfrm>
          <a:off x="0" y="0"/>
          <a:ext cx="0" cy="0"/>
          <a:chOff x="0" y="0"/>
          <a:chExt cx="0" cy="0"/>
        </a:xfrm>
      </p:grpSpPr>
      <p:sp>
        <p:nvSpPr>
          <p:cNvPr id="26" name="Google Shape;26;p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Clr>
                <a:schemeClr val="dk1"/>
              </a:buClr>
              <a:buSzPts val="1800"/>
              <a:buChar char="●"/>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27" name="Google Shape;27;p6"/>
          <p:cNvSpPr txBox="1"/>
          <p:nvPr>
            <p:ph idx="1" type="body"/>
          </p:nvPr>
        </p:nvSpPr>
        <p:spPr>
          <a:xfrm>
            <a:off x="457200" y="1600200"/>
            <a:ext cx="8229600" cy="4526100"/>
          </a:xfrm>
          <a:prstGeom prst="rect">
            <a:avLst/>
          </a:prstGeom>
          <a:noFill/>
          <a:ln>
            <a:noFill/>
          </a:ln>
        </p:spPr>
        <p:txBody>
          <a:bodyPr anchorCtr="0" anchor="t" bIns="45700" lIns="91425" spcFirstLastPara="1" rIns="91425" wrap="square" tIns="45700">
            <a:noAutofit/>
          </a:bodyPr>
          <a:lstStyle>
            <a:lvl1pPr indent="-342900" lvl="0" marL="457200" rtl="0" algn="l">
              <a:spcBef>
                <a:spcPts val="360"/>
              </a:spcBef>
              <a:spcAft>
                <a:spcPts val="0"/>
              </a:spcAft>
              <a:buClr>
                <a:schemeClr val="dk1"/>
              </a:buClr>
              <a:buSzPts val="1800"/>
              <a:buChar char="●"/>
              <a:defRPr/>
            </a:lvl1pPr>
            <a:lvl2pPr indent="-342900" lvl="1" marL="914400" rtl="0" algn="l">
              <a:spcBef>
                <a:spcPts val="360"/>
              </a:spcBef>
              <a:spcAft>
                <a:spcPts val="0"/>
              </a:spcAft>
              <a:buClr>
                <a:schemeClr val="dk1"/>
              </a:buClr>
              <a:buSzPts val="1800"/>
              <a:buChar char="○"/>
              <a:defRPr/>
            </a:lvl2pPr>
            <a:lvl3pPr indent="-342900" lvl="2" marL="1371600" rtl="0" algn="l">
              <a:spcBef>
                <a:spcPts val="360"/>
              </a:spcBef>
              <a:spcAft>
                <a:spcPts val="0"/>
              </a:spcAft>
              <a:buClr>
                <a:schemeClr val="dk1"/>
              </a:buClr>
              <a:buSzPts val="1800"/>
              <a:buChar char="■"/>
              <a:defRPr/>
            </a:lvl3pPr>
            <a:lvl4pPr indent="-342900" lvl="3" marL="1828800" rtl="0" algn="l">
              <a:spcBef>
                <a:spcPts val="360"/>
              </a:spcBef>
              <a:spcAft>
                <a:spcPts val="0"/>
              </a:spcAft>
              <a:buClr>
                <a:schemeClr val="dk1"/>
              </a:buClr>
              <a:buSzPts val="1800"/>
              <a:buChar char="●"/>
              <a:defRPr/>
            </a:lvl4pPr>
            <a:lvl5pPr indent="-342900" lvl="4" marL="2286000" rtl="0" algn="l">
              <a:spcBef>
                <a:spcPts val="360"/>
              </a:spcBef>
              <a:spcAft>
                <a:spcPts val="0"/>
              </a:spcAft>
              <a:buClr>
                <a:schemeClr val="dk1"/>
              </a:buClr>
              <a:buSzPts val="1800"/>
              <a:buChar char="○"/>
              <a:defRPr/>
            </a:lvl5pPr>
            <a:lvl6pPr indent="-342900" lvl="5" marL="2743200" rtl="0" algn="l">
              <a:spcBef>
                <a:spcPts val="360"/>
              </a:spcBef>
              <a:spcAft>
                <a:spcPts val="0"/>
              </a:spcAft>
              <a:buClr>
                <a:schemeClr val="dk1"/>
              </a:buClr>
              <a:buSzPts val="1800"/>
              <a:buChar char="■"/>
              <a:defRPr/>
            </a:lvl6pPr>
            <a:lvl7pPr indent="-342900" lvl="6" marL="3200400" rtl="0" algn="l">
              <a:spcBef>
                <a:spcPts val="360"/>
              </a:spcBef>
              <a:spcAft>
                <a:spcPts val="0"/>
              </a:spcAft>
              <a:buClr>
                <a:schemeClr val="dk1"/>
              </a:buClr>
              <a:buSzPts val="1800"/>
              <a:buChar char="●"/>
              <a:defRPr/>
            </a:lvl7pPr>
            <a:lvl8pPr indent="-342900" lvl="7" marL="3657600" rtl="0" algn="l">
              <a:spcBef>
                <a:spcPts val="360"/>
              </a:spcBef>
              <a:spcAft>
                <a:spcPts val="0"/>
              </a:spcAft>
              <a:buClr>
                <a:schemeClr val="dk1"/>
              </a:buClr>
              <a:buSzPts val="1800"/>
              <a:buChar char="○"/>
              <a:defRPr/>
            </a:lvl8pPr>
            <a:lvl9pPr indent="-342900" lvl="8" marL="4114800" rtl="0" algn="l">
              <a:spcBef>
                <a:spcPts val="360"/>
              </a:spcBef>
              <a:spcAft>
                <a:spcPts val="0"/>
              </a:spcAft>
              <a:buClr>
                <a:schemeClr val="dk1"/>
              </a:buClr>
              <a:buSzPts val="1800"/>
              <a:buChar char="■"/>
              <a:defRPr/>
            </a:lvl9pPr>
          </a:lstStyle>
          <a:p/>
        </p:txBody>
      </p:sp>
      <p:sp>
        <p:nvSpPr>
          <p:cNvPr id="28" name="Google Shape;28;p6"/>
          <p:cNvSpPr txBox="1"/>
          <p:nvPr>
            <p:ph idx="10" type="dt"/>
          </p:nvPr>
        </p:nvSpPr>
        <p:spPr>
          <a:xfrm>
            <a:off x="457200" y="6356350"/>
            <a:ext cx="21336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29" name="Google Shape;29;p6"/>
          <p:cNvSpPr txBox="1"/>
          <p:nvPr>
            <p:ph idx="11" type="ftr"/>
          </p:nvPr>
        </p:nvSpPr>
        <p:spPr>
          <a:xfrm>
            <a:off x="3124200" y="6356350"/>
            <a:ext cx="28956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30" name="Google Shape;30;p6"/>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howMasterSp="0" type="blank">
  <p:cSld name="BLANK">
    <p:spTree>
      <p:nvGrpSpPr>
        <p:cNvPr id="36" name="Shape 36"/>
        <p:cNvGrpSpPr/>
        <p:nvPr/>
      </p:nvGrpSpPr>
      <p:grpSpPr>
        <a:xfrm>
          <a:off x="0" y="0"/>
          <a:ext cx="0" cy="0"/>
          <a:chOff x="0" y="0"/>
          <a:chExt cx="0" cy="0"/>
        </a:xfrm>
      </p:grpSpPr>
      <p:sp>
        <p:nvSpPr>
          <p:cNvPr id="37" name="Google Shape;37;p8"/>
          <p:cNvSpPr/>
          <p:nvPr/>
        </p:nvSpPr>
        <p:spPr>
          <a:xfrm>
            <a:off x="0" y="1537930"/>
            <a:ext cx="9144000" cy="48320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None/>
            </a:pPr>
            <a:r>
              <a:t/>
            </a:r>
            <a:endParaRPr b="0" i="0" sz="18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None/>
            </a:pPr>
            <a:r>
              <a:rPr b="1" i="0" lang="en-US" sz="5400" u="none" cap="none" strike="noStrike">
                <a:solidFill>
                  <a:srgbClr val="002060"/>
                </a:solidFill>
                <a:latin typeface="Calibri"/>
                <a:ea typeface="Calibri"/>
                <a:cs typeface="Calibri"/>
                <a:sym typeface="Calibri"/>
              </a:rPr>
              <a:t>Introduction to HMIS</a:t>
            </a:r>
            <a:endParaRPr/>
          </a:p>
          <a:p>
            <a:pPr indent="0" lvl="0" marL="0" marR="0" rtl="0" algn="ctr">
              <a:lnSpc>
                <a:spcPct val="100000"/>
              </a:lnSpc>
              <a:spcBef>
                <a:spcPts val="0"/>
              </a:spcBef>
              <a:spcAft>
                <a:spcPts val="0"/>
              </a:spcAft>
              <a:buNone/>
            </a:pPr>
            <a:r>
              <a:rPr b="1" i="0" lang="en-US" sz="5400" u="none" cap="none" strike="noStrike">
                <a:solidFill>
                  <a:srgbClr val="002060"/>
                </a:solidFill>
                <a:latin typeface="Calibri"/>
                <a:ea typeface="Calibri"/>
                <a:cs typeface="Calibri"/>
                <a:sym typeface="Calibri"/>
              </a:rPr>
              <a:t>Continuum of Care FL-507</a:t>
            </a:r>
            <a:endParaRPr/>
          </a:p>
          <a:p>
            <a:pPr indent="0" lvl="0" marL="0" marR="0" rtl="0" algn="ctr">
              <a:lnSpc>
                <a:spcPct val="100000"/>
              </a:lnSpc>
              <a:spcBef>
                <a:spcPts val="0"/>
              </a:spcBef>
              <a:spcAft>
                <a:spcPts val="0"/>
              </a:spcAft>
              <a:buNone/>
            </a:pPr>
            <a:r>
              <a:t/>
            </a:r>
            <a:endParaRPr b="1" i="0" sz="5400" u="none" cap="none" strike="noStrike">
              <a:solidFill>
                <a:srgbClr val="002060"/>
              </a:solidFill>
              <a:latin typeface="Calibri"/>
              <a:ea typeface="Calibri"/>
              <a:cs typeface="Calibri"/>
              <a:sym typeface="Calibri"/>
            </a:endParaRPr>
          </a:p>
          <a:p>
            <a:pPr indent="0" lvl="0" marL="0" marR="0" rtl="0" algn="ctr">
              <a:lnSpc>
                <a:spcPct val="100000"/>
              </a:lnSpc>
              <a:spcBef>
                <a:spcPts val="0"/>
              </a:spcBef>
              <a:spcAft>
                <a:spcPts val="0"/>
              </a:spcAft>
              <a:buNone/>
            </a:pPr>
            <a:r>
              <a:t/>
            </a:r>
            <a:endParaRPr b="0" i="0" sz="8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None/>
            </a:pPr>
            <a:r>
              <a:rPr b="0" i="0" lang="en-US" sz="2000" u="none" cap="none" strike="noStrike">
                <a:solidFill>
                  <a:schemeClr val="dk1"/>
                </a:solidFill>
                <a:latin typeface="Calibri"/>
                <a:ea typeface="Calibri"/>
                <a:cs typeface="Calibri"/>
                <a:sym typeface="Calibri"/>
              </a:rPr>
              <a:t>Homeless Services Network of Central Florida</a:t>
            </a:r>
            <a:endParaRPr b="0" i="0" sz="800" u="none" cap="none" strike="noStrike">
              <a:solidFill>
                <a:schemeClr val="dk1"/>
              </a:solidFill>
              <a:latin typeface="Calibri"/>
              <a:ea typeface="Calibri"/>
              <a:cs typeface="Calibri"/>
              <a:sym typeface="Calibri"/>
            </a:endParaRPr>
          </a:p>
          <a:p>
            <a:pPr indent="0" lvl="0" marL="0" marR="0" rtl="0" algn="ctr">
              <a:lnSpc>
                <a:spcPct val="100000"/>
              </a:lnSpc>
              <a:spcBef>
                <a:spcPts val="0"/>
              </a:spcBef>
              <a:spcAft>
                <a:spcPts val="0"/>
              </a:spcAft>
              <a:buNone/>
            </a:pPr>
            <a:r>
              <a:rPr b="0" i="0" lang="en-US" sz="2000" u="none" cap="none" strike="noStrike">
                <a:solidFill>
                  <a:schemeClr val="dk1"/>
                </a:solidFill>
                <a:latin typeface="Calibri"/>
                <a:ea typeface="Calibri"/>
                <a:cs typeface="Calibri"/>
                <a:sym typeface="Calibri"/>
              </a:rPr>
              <a:t>4065-D L.B. McLeod Road</a:t>
            </a:r>
            <a:endParaRPr b="0" i="0" sz="800" u="none" cap="none" strike="noStrike">
              <a:solidFill>
                <a:schemeClr val="dk1"/>
              </a:solidFill>
              <a:latin typeface="Calibri"/>
              <a:ea typeface="Calibri"/>
              <a:cs typeface="Calibri"/>
              <a:sym typeface="Calibri"/>
            </a:endParaRPr>
          </a:p>
          <a:p>
            <a:pPr indent="0" lvl="0" marL="0" marR="0" rtl="0" algn="ctr">
              <a:lnSpc>
                <a:spcPct val="100000"/>
              </a:lnSpc>
              <a:spcBef>
                <a:spcPts val="0"/>
              </a:spcBef>
              <a:spcAft>
                <a:spcPts val="0"/>
              </a:spcAft>
              <a:buNone/>
            </a:pPr>
            <a:r>
              <a:rPr b="0" i="0" lang="en-US" sz="2000" u="none" cap="none" strike="noStrike">
                <a:solidFill>
                  <a:schemeClr val="dk1"/>
                </a:solidFill>
                <a:latin typeface="Calibri"/>
                <a:ea typeface="Calibri"/>
                <a:cs typeface="Calibri"/>
                <a:sym typeface="Calibri"/>
              </a:rPr>
              <a:t>Orlando, FL 32811</a:t>
            </a:r>
            <a:endParaRPr b="0" i="0" sz="800" u="none" cap="none" strike="noStrike">
              <a:solidFill>
                <a:schemeClr val="dk1"/>
              </a:solidFill>
              <a:latin typeface="Calibri"/>
              <a:ea typeface="Calibri"/>
              <a:cs typeface="Calibri"/>
              <a:sym typeface="Calibri"/>
            </a:endParaRPr>
          </a:p>
          <a:p>
            <a:pPr indent="0" lvl="0" marL="0" marR="0" rtl="0" algn="ctr">
              <a:lnSpc>
                <a:spcPct val="100000"/>
              </a:lnSpc>
              <a:spcBef>
                <a:spcPts val="0"/>
              </a:spcBef>
              <a:spcAft>
                <a:spcPts val="0"/>
              </a:spcAft>
              <a:buNone/>
            </a:pPr>
            <a:r>
              <a:rPr b="0" i="0" lang="en-US" sz="2000" u="none" cap="none" strike="noStrike">
                <a:solidFill>
                  <a:schemeClr val="dk1"/>
                </a:solidFill>
                <a:latin typeface="Calibri"/>
                <a:ea typeface="Calibri"/>
                <a:cs typeface="Calibri"/>
                <a:sym typeface="Calibri"/>
              </a:rPr>
              <a:t>Phone: (407) 893-0133</a:t>
            </a:r>
            <a:endParaRPr b="0" i="0" sz="800" u="none" cap="none" strike="noStrike">
              <a:solidFill>
                <a:schemeClr val="dk1"/>
              </a:solidFill>
              <a:latin typeface="Calibri"/>
              <a:ea typeface="Calibri"/>
              <a:cs typeface="Calibri"/>
              <a:sym typeface="Calibri"/>
            </a:endParaRPr>
          </a:p>
          <a:p>
            <a:pPr indent="0" lvl="0" marL="0" marR="0" rtl="0" algn="ctr">
              <a:lnSpc>
                <a:spcPct val="100000"/>
              </a:lnSpc>
              <a:spcBef>
                <a:spcPts val="0"/>
              </a:spcBef>
              <a:spcAft>
                <a:spcPts val="0"/>
              </a:spcAft>
              <a:buNone/>
            </a:pPr>
            <a:r>
              <a:rPr b="0" i="0" lang="en-US" sz="2000" u="none" cap="none" strike="noStrike">
                <a:solidFill>
                  <a:schemeClr val="dk1"/>
                </a:solidFill>
                <a:latin typeface="Calibri"/>
                <a:ea typeface="Calibri"/>
                <a:cs typeface="Calibri"/>
                <a:sym typeface="Calibri"/>
              </a:rPr>
              <a:t>Fax: (407) 893-5299</a:t>
            </a:r>
            <a:endParaRPr b="0" i="0" sz="800" u="none" cap="none" strike="noStrike">
              <a:solidFill>
                <a:schemeClr val="dk1"/>
              </a:solidFill>
              <a:latin typeface="Calibri"/>
              <a:ea typeface="Calibri"/>
              <a:cs typeface="Calibri"/>
              <a:sym typeface="Calibri"/>
            </a:endParaRPr>
          </a:p>
          <a:p>
            <a:pPr indent="0" lvl="0" marL="0" marR="0" rtl="0" algn="ctr">
              <a:lnSpc>
                <a:spcPct val="100000"/>
              </a:lnSpc>
              <a:spcBef>
                <a:spcPts val="0"/>
              </a:spcBef>
              <a:spcAft>
                <a:spcPts val="0"/>
              </a:spcAft>
              <a:buNone/>
            </a:pPr>
            <a:r>
              <a:rPr b="0" i="0" lang="en-US" sz="2000" u="none" cap="none" strike="noStrike">
                <a:solidFill>
                  <a:schemeClr val="dk1"/>
                </a:solidFill>
                <a:latin typeface="Calibri"/>
                <a:ea typeface="Calibri"/>
                <a:cs typeface="Calibri"/>
                <a:sym typeface="Calibri"/>
              </a:rPr>
              <a:t>www.hsncfl.org</a:t>
            </a:r>
            <a:endParaRPr b="0" i="0" sz="2800" u="none" cap="none" strike="noStrike">
              <a:solidFill>
                <a:schemeClr val="dk1"/>
              </a:solidFill>
              <a:latin typeface="Calibri"/>
              <a:ea typeface="Calibri"/>
              <a:cs typeface="Calibri"/>
              <a:sym typeface="Calibri"/>
            </a:endParaRPr>
          </a:p>
        </p:txBody>
      </p:sp>
      <p:pic>
        <p:nvPicPr>
          <p:cNvPr id="38" name="Google Shape;38;p8"/>
          <p:cNvPicPr preferRelativeResize="0"/>
          <p:nvPr/>
        </p:nvPicPr>
        <p:blipFill rotWithShape="1">
          <a:blip r:embed="rId2">
            <a:alphaModFix/>
          </a:blip>
          <a:srcRect b="0" l="0" r="0" t="0"/>
          <a:stretch/>
        </p:blipFill>
        <p:spPr>
          <a:xfrm>
            <a:off x="3543142" y="428151"/>
            <a:ext cx="1543284" cy="967978"/>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39" name="Shape 39"/>
        <p:cNvGrpSpPr/>
        <p:nvPr/>
      </p:nvGrpSpPr>
      <p:grpSpPr>
        <a:xfrm>
          <a:off x="0" y="0"/>
          <a:ext cx="0" cy="0"/>
          <a:chOff x="0" y="0"/>
          <a:chExt cx="0" cy="0"/>
        </a:xfrm>
      </p:grpSpPr>
      <p:sp>
        <p:nvSpPr>
          <p:cNvPr id="40" name="Google Shape;40;p9"/>
          <p:cNvSpPr txBox="1"/>
          <p:nvPr>
            <p:ph type="ctrTitle"/>
          </p:nvPr>
        </p:nvSpPr>
        <p:spPr>
          <a:xfrm>
            <a:off x="685800" y="2130425"/>
            <a:ext cx="7772400" cy="1470000"/>
          </a:xfrm>
          <a:prstGeom prst="rect">
            <a:avLst/>
          </a:prstGeom>
          <a:noFill/>
          <a:ln>
            <a:noFill/>
          </a:ln>
        </p:spPr>
        <p:txBody>
          <a:bodyPr anchorCtr="0" anchor="ctr" bIns="91425" lIns="91425" spcFirstLastPara="1" rIns="91425" wrap="square" tIns="91425">
            <a:noAutofit/>
          </a:bodyPr>
          <a:lstStyle>
            <a:lvl1pPr lvl="0" marR="0" rtl="0" algn="l">
              <a:lnSpc>
                <a:spcPct val="100000"/>
              </a:lnSpc>
              <a:spcBef>
                <a:spcPts val="0"/>
              </a:spcBef>
              <a:spcAft>
                <a:spcPts val="0"/>
              </a:spcAft>
              <a:buClr>
                <a:srgbClr val="002060"/>
              </a:buClr>
              <a:buSzPts val="4400"/>
              <a:buFont typeface="Cabin"/>
              <a:buNone/>
              <a:defRPr b="0" i="0" sz="4400" u="none" cap="none" strike="noStrike">
                <a:solidFill>
                  <a:srgbClr val="002060"/>
                </a:solidFill>
                <a:latin typeface="Cabin"/>
                <a:ea typeface="Cabin"/>
                <a:cs typeface="Cabin"/>
                <a:sym typeface="Cabin"/>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41" name="Google Shape;41;p9"/>
          <p:cNvSpPr txBox="1"/>
          <p:nvPr>
            <p:ph idx="1" type="subTitle"/>
          </p:nvPr>
        </p:nvSpPr>
        <p:spPr>
          <a:xfrm>
            <a:off x="1371600" y="3886200"/>
            <a:ext cx="6400800" cy="1752800"/>
          </a:xfrm>
          <a:prstGeom prst="rect">
            <a:avLst/>
          </a:prstGeom>
          <a:noFill/>
          <a:ln>
            <a:noFill/>
          </a:ln>
        </p:spPr>
        <p:txBody>
          <a:bodyPr anchorCtr="0" anchor="t" bIns="91425" lIns="91425" spcFirstLastPara="1" rIns="91425" wrap="square" tIns="91425">
            <a:noAutofit/>
          </a:bodyPr>
          <a:lstStyle>
            <a:lvl1pPr lvl="0" marR="0" rtl="0" algn="ctr">
              <a:lnSpc>
                <a:spcPct val="100000"/>
              </a:lnSpc>
              <a:spcBef>
                <a:spcPts val="640"/>
              </a:spcBef>
              <a:spcAft>
                <a:spcPts val="0"/>
              </a:spcAft>
              <a:buClr>
                <a:srgbClr val="00B8B8"/>
              </a:buClr>
              <a:buSzPts val="3200"/>
              <a:buFont typeface="Arial"/>
              <a:buNone/>
              <a:defRPr b="0" i="0" sz="3200" u="none" cap="none" strike="noStrike">
                <a:solidFill>
                  <a:srgbClr val="00B8B8"/>
                </a:solidFill>
                <a:latin typeface="Calibri"/>
                <a:ea typeface="Calibri"/>
                <a:cs typeface="Calibri"/>
                <a:sym typeface="Calibri"/>
              </a:defRPr>
            </a:lvl1pPr>
            <a:lvl2pPr lvl="1" marR="0" rtl="0" algn="ctr">
              <a:lnSpc>
                <a:spcPct val="100000"/>
              </a:lnSpc>
              <a:spcBef>
                <a:spcPts val="560"/>
              </a:spcBef>
              <a:spcAft>
                <a:spcPts val="0"/>
              </a:spcAft>
              <a:buClr>
                <a:srgbClr val="888888"/>
              </a:buClr>
              <a:buSzPts val="2800"/>
              <a:buFont typeface="Arial"/>
              <a:buNone/>
              <a:defRPr b="0" i="0" sz="2800" u="none" cap="none" strike="noStrike">
                <a:solidFill>
                  <a:srgbClr val="888888"/>
                </a:solidFill>
                <a:latin typeface="Calibri"/>
                <a:ea typeface="Calibri"/>
                <a:cs typeface="Calibri"/>
                <a:sym typeface="Calibri"/>
              </a:defRPr>
            </a:lvl2pPr>
            <a:lvl3pPr lvl="2" marR="0" rtl="0" algn="ctr">
              <a:lnSpc>
                <a:spcPct val="100000"/>
              </a:lnSpc>
              <a:spcBef>
                <a:spcPts val="480"/>
              </a:spcBef>
              <a:spcAft>
                <a:spcPts val="0"/>
              </a:spcAft>
              <a:buClr>
                <a:srgbClr val="888888"/>
              </a:buClr>
              <a:buSzPts val="2400"/>
              <a:buFont typeface="Arial"/>
              <a:buNone/>
              <a:defRPr b="0" i="0" sz="2400" u="none" cap="none" strike="noStrike">
                <a:solidFill>
                  <a:srgbClr val="888888"/>
                </a:solidFill>
                <a:latin typeface="Calibri"/>
                <a:ea typeface="Calibri"/>
                <a:cs typeface="Calibri"/>
                <a:sym typeface="Calibri"/>
              </a:defRPr>
            </a:lvl3pPr>
            <a:lvl4pPr lvl="3" marR="0" rtl="0" algn="ctr">
              <a:lnSpc>
                <a:spcPct val="100000"/>
              </a:lnSpc>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4pPr>
            <a:lvl5pPr lvl="4" marR="0" rtl="0" algn="ctr">
              <a:lnSpc>
                <a:spcPct val="100000"/>
              </a:lnSpc>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5pPr>
            <a:lvl6pPr lvl="5" marR="0" rtl="0" algn="ctr">
              <a:lnSpc>
                <a:spcPct val="100000"/>
              </a:lnSpc>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6pPr>
            <a:lvl7pPr lvl="6" marR="0" rtl="0" algn="ctr">
              <a:lnSpc>
                <a:spcPct val="100000"/>
              </a:lnSpc>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7pPr>
            <a:lvl8pPr lvl="7" marR="0" rtl="0" algn="ctr">
              <a:lnSpc>
                <a:spcPct val="100000"/>
              </a:lnSpc>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8pPr>
            <a:lvl9pPr lvl="8" marR="0" rtl="0" algn="ctr">
              <a:lnSpc>
                <a:spcPct val="100000"/>
              </a:lnSpc>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9pPr>
          </a:lstStyle>
          <a:p/>
        </p:txBody>
      </p:sp>
      <p:sp>
        <p:nvSpPr>
          <p:cNvPr id="42" name="Google Shape;42;p9"/>
          <p:cNvSpPr txBox="1"/>
          <p:nvPr>
            <p:ph idx="12" type="sldNum"/>
          </p:nvPr>
        </p:nvSpPr>
        <p:spPr>
          <a:xfrm>
            <a:off x="8123593" y="6369045"/>
            <a:ext cx="563100" cy="292400"/>
          </a:xfrm>
          <a:prstGeom prst="rect">
            <a:avLst/>
          </a:prstGeom>
          <a:noFill/>
          <a:ln>
            <a:noFill/>
          </a:ln>
        </p:spPr>
        <p:txBody>
          <a:bodyPr anchorCtr="0" anchor="t" bIns="45700" lIns="91425" spcFirstLastPara="1" rIns="91425" wrap="square" tIns="45700">
            <a:noAutofit/>
          </a:bodyPr>
          <a:lstStyle>
            <a:lvl1pPr indent="0" lvl="0" marL="0" marR="0" rtl="0" algn="l">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1pPr>
            <a:lvl2pPr indent="0" lvl="1" marL="0" marR="0" rtl="0" algn="l">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2pPr>
            <a:lvl3pPr indent="0" lvl="2" marL="0" marR="0" rtl="0" algn="l">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3pPr>
            <a:lvl4pPr indent="0" lvl="3" marL="0" marR="0" rtl="0" algn="l">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4pPr>
            <a:lvl5pPr indent="0" lvl="4" marL="0" marR="0" rtl="0" algn="l">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5pPr>
            <a:lvl6pPr indent="0" lvl="5" marL="0" marR="0" rtl="0" algn="l">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6pPr>
            <a:lvl7pPr indent="0" lvl="6" marL="0" marR="0" rtl="0" algn="l">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7pPr>
            <a:lvl8pPr indent="0" lvl="7" marL="0" marR="0" rtl="0" algn="l">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8pPr>
            <a:lvl9pPr indent="0" lvl="8" marL="0" marR="0" rtl="0" algn="l">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43" name="Shape 43"/>
        <p:cNvGrpSpPr/>
        <p:nvPr/>
      </p:nvGrpSpPr>
      <p:grpSpPr>
        <a:xfrm>
          <a:off x="0" y="0"/>
          <a:ext cx="0" cy="0"/>
          <a:chOff x="0" y="0"/>
          <a:chExt cx="0" cy="0"/>
        </a:xfrm>
      </p:grpSpPr>
      <p:sp>
        <p:nvSpPr>
          <p:cNvPr id="44" name="Google Shape;44;p10"/>
          <p:cNvSpPr txBox="1"/>
          <p:nvPr>
            <p:ph type="title"/>
          </p:nvPr>
        </p:nvSpPr>
        <p:spPr>
          <a:xfrm>
            <a:off x="457200" y="274638"/>
            <a:ext cx="8229600" cy="1143200"/>
          </a:xfrm>
          <a:prstGeom prst="rect">
            <a:avLst/>
          </a:prstGeom>
          <a:noFill/>
          <a:ln>
            <a:noFill/>
          </a:ln>
        </p:spPr>
        <p:txBody>
          <a:bodyPr anchorCtr="0" anchor="ctr" bIns="91425" lIns="91425" spcFirstLastPara="1" rIns="91425" wrap="square" tIns="91425">
            <a:noAutofit/>
          </a:bodyPr>
          <a:lstStyle>
            <a:lvl1pPr lvl="0" marR="0" rtl="0" algn="l">
              <a:lnSpc>
                <a:spcPct val="100000"/>
              </a:lnSpc>
              <a:spcBef>
                <a:spcPts val="0"/>
              </a:spcBef>
              <a:spcAft>
                <a:spcPts val="0"/>
              </a:spcAft>
              <a:buClr>
                <a:srgbClr val="002060"/>
              </a:buClr>
              <a:buSzPts val="4400"/>
              <a:buFont typeface="Cabin"/>
              <a:buNone/>
              <a:defRPr b="0" i="0" sz="4400" u="none" cap="none" strike="noStrike">
                <a:solidFill>
                  <a:srgbClr val="002060"/>
                </a:solidFill>
                <a:latin typeface="Cabin"/>
                <a:ea typeface="Cabin"/>
                <a:cs typeface="Cabin"/>
                <a:sym typeface="Cabin"/>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45" name="Google Shape;45;p10"/>
          <p:cNvSpPr txBox="1"/>
          <p:nvPr>
            <p:ph idx="1" type="body"/>
          </p:nvPr>
        </p:nvSpPr>
        <p:spPr>
          <a:xfrm rot="5400000">
            <a:off x="2309001" y="-251600"/>
            <a:ext cx="4526000" cy="8229600"/>
          </a:xfrm>
          <a:prstGeom prst="rect">
            <a:avLst/>
          </a:prstGeom>
          <a:noFill/>
          <a:ln>
            <a:noFill/>
          </a:ln>
        </p:spPr>
        <p:txBody>
          <a:bodyPr anchorCtr="0" anchor="t" bIns="91425" lIns="91425" spcFirstLastPara="1" rIns="91425" wrap="square" tIns="91425">
            <a:noAutofit/>
          </a:bodyPr>
          <a:lstStyle>
            <a:lvl1pPr indent="-431800" lvl="0" marL="457200" marR="0" rtl="0" algn="l">
              <a:lnSpc>
                <a:spcPct val="100000"/>
              </a:lnSpc>
              <a:spcBef>
                <a:spcPts val="640"/>
              </a:spcBef>
              <a:spcAft>
                <a:spcPts val="0"/>
              </a:spcAft>
              <a:buClr>
                <a:srgbClr val="002060"/>
              </a:buClr>
              <a:buSzPts val="3200"/>
              <a:buFont typeface="Arial"/>
              <a:buChar char="•"/>
              <a:defRPr b="0" i="0" sz="3200" u="none" cap="none" strike="noStrike">
                <a:solidFill>
                  <a:srgbClr val="002060"/>
                </a:solidFill>
                <a:latin typeface="Calibri"/>
                <a:ea typeface="Calibri"/>
                <a:cs typeface="Calibri"/>
                <a:sym typeface="Calibri"/>
              </a:defRPr>
            </a:lvl1pPr>
            <a:lvl2pPr indent="-406400" lvl="1" marL="914400" marR="0" rtl="0" algn="l">
              <a:lnSpc>
                <a:spcPct val="100000"/>
              </a:lnSpc>
              <a:spcBef>
                <a:spcPts val="560"/>
              </a:spcBef>
              <a:spcAft>
                <a:spcPts val="0"/>
              </a:spcAft>
              <a:buClr>
                <a:srgbClr val="00B8B8"/>
              </a:buClr>
              <a:buSzPts val="2800"/>
              <a:buFont typeface="Arial"/>
              <a:buChar char="–"/>
              <a:defRPr b="0" i="0" sz="2800" u="none" cap="none" strike="noStrike">
                <a:solidFill>
                  <a:srgbClr val="00B8B8"/>
                </a:solidFill>
                <a:latin typeface="Calibri"/>
                <a:ea typeface="Calibri"/>
                <a:cs typeface="Calibri"/>
                <a:sym typeface="Calibri"/>
              </a:defRPr>
            </a:lvl2pPr>
            <a:lvl3pPr indent="-381000" lvl="2" marL="1371600" marR="0" rtl="0" algn="l">
              <a:lnSpc>
                <a:spcPct val="100000"/>
              </a:lnSpc>
              <a:spcBef>
                <a:spcPts val="480"/>
              </a:spcBef>
              <a:spcAft>
                <a:spcPts val="0"/>
              </a:spcAft>
              <a:buClr>
                <a:srgbClr val="E36C09"/>
              </a:buClr>
              <a:buSzPts val="2400"/>
              <a:buFont typeface="Arial"/>
              <a:buChar char="•"/>
              <a:defRPr b="0" i="0" sz="2400" u="none" cap="none" strike="noStrike">
                <a:solidFill>
                  <a:srgbClr val="E36C09"/>
                </a:solidFill>
                <a:latin typeface="Calibri"/>
                <a:ea typeface="Calibri"/>
                <a:cs typeface="Calibri"/>
                <a:sym typeface="Calibri"/>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46" name="Google Shape;46;p10"/>
          <p:cNvSpPr txBox="1"/>
          <p:nvPr>
            <p:ph idx="12" type="sldNum"/>
          </p:nvPr>
        </p:nvSpPr>
        <p:spPr>
          <a:xfrm>
            <a:off x="8123593" y="6369045"/>
            <a:ext cx="563100" cy="292400"/>
          </a:xfrm>
          <a:prstGeom prst="rect">
            <a:avLst/>
          </a:prstGeom>
          <a:noFill/>
          <a:ln>
            <a:noFill/>
          </a:ln>
        </p:spPr>
        <p:txBody>
          <a:bodyPr anchorCtr="0" anchor="t" bIns="45700" lIns="91425" spcFirstLastPara="1" rIns="91425" wrap="square" tIns="45700">
            <a:noAutofit/>
          </a:bodyPr>
          <a:lstStyle>
            <a:lvl1pPr indent="0" lvl="0" marL="0" marR="0" rtl="0" algn="l">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1pPr>
            <a:lvl2pPr indent="0" lvl="1" marL="0" marR="0" rtl="0" algn="l">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2pPr>
            <a:lvl3pPr indent="0" lvl="2" marL="0" marR="0" rtl="0" algn="l">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3pPr>
            <a:lvl4pPr indent="0" lvl="3" marL="0" marR="0" rtl="0" algn="l">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4pPr>
            <a:lvl5pPr indent="0" lvl="4" marL="0" marR="0" rtl="0" algn="l">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5pPr>
            <a:lvl6pPr indent="0" lvl="5" marL="0" marR="0" rtl="0" algn="l">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6pPr>
            <a:lvl7pPr indent="0" lvl="6" marL="0" marR="0" rtl="0" algn="l">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7pPr>
            <a:lvl8pPr indent="0" lvl="7" marL="0" marR="0" rtl="0" algn="l">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8pPr>
            <a:lvl9pPr indent="0" lvl="8" marL="0" marR="0" rtl="0" algn="l">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47" name="Shape 47"/>
        <p:cNvGrpSpPr/>
        <p:nvPr/>
      </p:nvGrpSpPr>
      <p:grpSpPr>
        <a:xfrm>
          <a:off x="0" y="0"/>
          <a:ext cx="0" cy="0"/>
          <a:chOff x="0" y="0"/>
          <a:chExt cx="0" cy="0"/>
        </a:xfrm>
      </p:grpSpPr>
      <p:sp>
        <p:nvSpPr>
          <p:cNvPr id="48" name="Google Shape;48;p11"/>
          <p:cNvSpPr txBox="1"/>
          <p:nvPr>
            <p:ph type="title"/>
          </p:nvPr>
        </p:nvSpPr>
        <p:spPr>
          <a:xfrm rot="5400000">
            <a:off x="4732151" y="2171589"/>
            <a:ext cx="5851600" cy="2057700"/>
          </a:xfrm>
          <a:prstGeom prst="rect">
            <a:avLst/>
          </a:prstGeom>
          <a:noFill/>
          <a:ln>
            <a:noFill/>
          </a:ln>
        </p:spPr>
        <p:txBody>
          <a:bodyPr anchorCtr="0" anchor="ctr" bIns="91425" lIns="91425" spcFirstLastPara="1" rIns="91425" wrap="square" tIns="91425">
            <a:noAutofit/>
          </a:bodyPr>
          <a:lstStyle>
            <a:lvl1pPr lvl="0" marR="0" rtl="0" algn="l">
              <a:lnSpc>
                <a:spcPct val="100000"/>
              </a:lnSpc>
              <a:spcBef>
                <a:spcPts val="0"/>
              </a:spcBef>
              <a:spcAft>
                <a:spcPts val="0"/>
              </a:spcAft>
              <a:buClr>
                <a:srgbClr val="002060"/>
              </a:buClr>
              <a:buSzPts val="3200"/>
              <a:buFont typeface="Cabin"/>
              <a:buNone/>
              <a:defRPr b="0" i="0" sz="3200" u="none" cap="none" strike="noStrike">
                <a:solidFill>
                  <a:srgbClr val="002060"/>
                </a:solidFill>
                <a:latin typeface="Cabin"/>
                <a:ea typeface="Cabin"/>
                <a:cs typeface="Cabin"/>
                <a:sym typeface="Cabin"/>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49" name="Google Shape;49;p11"/>
          <p:cNvSpPr txBox="1"/>
          <p:nvPr>
            <p:ph idx="1" type="body"/>
          </p:nvPr>
        </p:nvSpPr>
        <p:spPr>
          <a:xfrm rot="5400000">
            <a:off x="541450" y="190689"/>
            <a:ext cx="5851600" cy="6019500"/>
          </a:xfrm>
          <a:prstGeom prst="rect">
            <a:avLst/>
          </a:prstGeom>
          <a:noFill/>
          <a:ln>
            <a:noFill/>
          </a:ln>
        </p:spPr>
        <p:txBody>
          <a:bodyPr anchorCtr="0" anchor="t" bIns="91425" lIns="91425" spcFirstLastPara="1" rIns="91425" wrap="square" tIns="91425">
            <a:noAutofit/>
          </a:bodyPr>
          <a:lstStyle>
            <a:lvl1pPr indent="-431800" lvl="0" marL="457200" marR="0" rtl="0" algn="l">
              <a:lnSpc>
                <a:spcPct val="100000"/>
              </a:lnSpc>
              <a:spcBef>
                <a:spcPts val="640"/>
              </a:spcBef>
              <a:spcAft>
                <a:spcPts val="0"/>
              </a:spcAft>
              <a:buClr>
                <a:srgbClr val="00B8B8"/>
              </a:buClr>
              <a:buSzPts val="3200"/>
              <a:buFont typeface="Arial"/>
              <a:buChar char="•"/>
              <a:defRPr b="0" i="0" sz="3200" u="none" cap="none" strike="noStrike">
                <a:solidFill>
                  <a:srgbClr val="00B8B8"/>
                </a:solidFill>
                <a:latin typeface="Calibri"/>
                <a:ea typeface="Calibri"/>
                <a:cs typeface="Calibri"/>
                <a:sym typeface="Calibri"/>
              </a:defRPr>
            </a:lvl1pPr>
            <a:lvl2pPr indent="-406400" lvl="1" marL="914400" marR="0" rtl="0" algn="l">
              <a:lnSpc>
                <a:spcPct val="100000"/>
              </a:lnSpc>
              <a:spcBef>
                <a:spcPts val="560"/>
              </a:spcBef>
              <a:spcAft>
                <a:spcPts val="0"/>
              </a:spcAft>
              <a:buClr>
                <a:srgbClr val="00B8B8"/>
              </a:buClr>
              <a:buSzPts val="2800"/>
              <a:buFont typeface="Arial"/>
              <a:buChar char="–"/>
              <a:defRPr b="0" i="0" sz="2800" u="none" cap="none" strike="noStrike">
                <a:solidFill>
                  <a:srgbClr val="00B8B8"/>
                </a:solidFill>
                <a:latin typeface="Calibri"/>
                <a:ea typeface="Calibri"/>
                <a:cs typeface="Calibri"/>
                <a:sym typeface="Calibri"/>
              </a:defRPr>
            </a:lvl2pPr>
            <a:lvl3pPr indent="-381000" lvl="2" marL="1371600" marR="0" rtl="0" algn="l">
              <a:lnSpc>
                <a:spcPct val="100000"/>
              </a:lnSpc>
              <a:spcBef>
                <a:spcPts val="480"/>
              </a:spcBef>
              <a:spcAft>
                <a:spcPts val="0"/>
              </a:spcAft>
              <a:buClr>
                <a:srgbClr val="E36C09"/>
              </a:buClr>
              <a:buSzPts val="2400"/>
              <a:buFont typeface="Arial"/>
              <a:buChar char="•"/>
              <a:defRPr b="0" i="0" sz="2400" u="none" cap="none" strike="noStrike">
                <a:solidFill>
                  <a:srgbClr val="E36C09"/>
                </a:solidFill>
                <a:latin typeface="Calibri"/>
                <a:ea typeface="Calibri"/>
                <a:cs typeface="Calibri"/>
                <a:sym typeface="Calibri"/>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50" name="Google Shape;50;p11"/>
          <p:cNvSpPr txBox="1"/>
          <p:nvPr>
            <p:ph idx="12" type="sldNum"/>
          </p:nvPr>
        </p:nvSpPr>
        <p:spPr>
          <a:xfrm>
            <a:off x="8123593" y="6369045"/>
            <a:ext cx="563100" cy="292400"/>
          </a:xfrm>
          <a:prstGeom prst="rect">
            <a:avLst/>
          </a:prstGeom>
          <a:noFill/>
          <a:ln>
            <a:noFill/>
          </a:ln>
        </p:spPr>
        <p:txBody>
          <a:bodyPr anchorCtr="0" anchor="t" bIns="45700" lIns="91425" spcFirstLastPara="1" rIns="91425" wrap="square" tIns="45700">
            <a:noAutofit/>
          </a:bodyPr>
          <a:lstStyle>
            <a:lvl1pPr indent="0" lvl="0" marL="0" marR="0" rtl="0" algn="l">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1pPr>
            <a:lvl2pPr indent="0" lvl="1" marL="0" marR="0" rtl="0" algn="l">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2pPr>
            <a:lvl3pPr indent="0" lvl="2" marL="0" marR="0" rtl="0" algn="l">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3pPr>
            <a:lvl4pPr indent="0" lvl="3" marL="0" marR="0" rtl="0" algn="l">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4pPr>
            <a:lvl5pPr indent="0" lvl="4" marL="0" marR="0" rtl="0" algn="l">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5pPr>
            <a:lvl6pPr indent="0" lvl="5" marL="0" marR="0" rtl="0" algn="l">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6pPr>
            <a:lvl7pPr indent="0" lvl="6" marL="0" marR="0" rtl="0" algn="l">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7pPr>
            <a:lvl8pPr indent="0" lvl="7" marL="0" marR="0" rtl="0" algn="l">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8pPr>
            <a:lvl9pPr indent="0" lvl="8" marL="0" marR="0" rtl="0" algn="l">
              <a:lnSpc>
                <a:spcPct val="100000"/>
              </a:lnSpc>
              <a:spcBef>
                <a:spcPts val="0"/>
              </a:spcBef>
              <a:spcAft>
                <a:spcPts val="0"/>
              </a:spcAft>
              <a:buClr>
                <a:srgbClr val="000000"/>
              </a:buClr>
              <a:buSzPts val="1800"/>
              <a:buFont typeface="Arial"/>
              <a:buNone/>
              <a:defRPr b="0" i="0" sz="1800" u="none" cap="none" strike="noStrike">
                <a:solidFill>
                  <a:srgbClr val="888888"/>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1.jpg"/><Relationship Id="rId2" Type="http://schemas.openxmlformats.org/officeDocument/2006/relationships/image" Target="../media/image6.pn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theme" Target="../theme/theme2.xml"/></Relationships>
</file>

<file path=ppt/slideMasters/_rels/slideMaster2.xml.rels><?xml version="1.0" encoding="UTF-8" standalone="yes"?><Relationships xmlns="http://schemas.openxmlformats.org/package/2006/relationships"><Relationship Id="rId1" Type="http://schemas.openxmlformats.org/officeDocument/2006/relationships/image" Target="../media/image1.jpg"/><Relationship Id="rId2" Type="http://schemas.openxmlformats.org/officeDocument/2006/relationships/image" Target="../media/image6.png"/><Relationship Id="rId3" Type="http://schemas.openxmlformats.org/officeDocument/2006/relationships/slideLayout" Target="../slideLayouts/slideLayout6.xml"/><Relationship Id="rId4" Type="http://schemas.openxmlformats.org/officeDocument/2006/relationships/slideLayout" Target="../slideLayouts/slideLayout7.xml"/><Relationship Id="rId5" Type="http://schemas.openxmlformats.org/officeDocument/2006/relationships/slideLayout" Target="../slideLayouts/slideLayout8.xml"/><Relationship Id="rId6" Type="http://schemas.openxmlformats.org/officeDocument/2006/relationships/slideLayout" Target="../slideLayouts/slideLayout9.xml"/><Relationship Id="rId7" Type="http://schemas.openxmlformats.org/officeDocument/2006/relationships/slideLayout" Target="../slideLayouts/slideLayout10.xml"/><Relationship Id="rId8"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mt="20000"/>
          </a:blip>
          <a:stretch>
            <a:fillRect/>
          </a:stretch>
        </a:blipFill>
      </p:bgPr>
    </p:bg>
    <p:spTree>
      <p:nvGrpSpPr>
        <p:cNvPr id="5" name="Shape 5"/>
        <p:cNvGrpSpPr/>
        <p:nvPr/>
      </p:nvGrpSpPr>
      <p:grpSpPr>
        <a:xfrm>
          <a:off x="0" y="0"/>
          <a:ext cx="0" cy="0"/>
          <a:chOff x="0" y="0"/>
          <a:chExt cx="0" cy="0"/>
        </a:xfrm>
      </p:grpSpPr>
      <p:sp>
        <p:nvSpPr>
          <p:cNvPr id="6" name="Google Shape;6;p1"/>
          <p:cNvSpPr/>
          <p:nvPr/>
        </p:nvSpPr>
        <p:spPr>
          <a:xfrm>
            <a:off x="3107477" y="-1798"/>
            <a:ext cx="6029712" cy="6859801"/>
          </a:xfrm>
          <a:custGeom>
            <a:rect b="b" l="l" r="r" t="t"/>
            <a:pathLst>
              <a:path extrusionOk="0" h="6859801" w="6029712">
                <a:moveTo>
                  <a:pt x="0" y="291"/>
                </a:moveTo>
                <a:lnTo>
                  <a:pt x="6029712" y="0"/>
                </a:lnTo>
                <a:lnTo>
                  <a:pt x="6029712" y="6858001"/>
                </a:lnTo>
                <a:lnTo>
                  <a:pt x="1024828" y="6859801"/>
                </a:lnTo>
                <a:lnTo>
                  <a:pt x="0" y="291"/>
                </a:lnTo>
                <a:close/>
              </a:path>
            </a:pathLst>
          </a:cu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7" name="Google Shape;7;p1"/>
          <p:cNvSpPr/>
          <p:nvPr/>
        </p:nvSpPr>
        <p:spPr>
          <a:xfrm>
            <a:off x="2218094" y="-899"/>
            <a:ext cx="1202613" cy="6856730"/>
          </a:xfrm>
          <a:custGeom>
            <a:rect b="b" l="l" r="r" t="t"/>
            <a:pathLst>
              <a:path extrusionOk="0" h="6856730" w="1202613">
                <a:moveTo>
                  <a:pt x="0" y="820"/>
                </a:moveTo>
                <a:lnTo>
                  <a:pt x="182705" y="0"/>
                </a:lnTo>
                <a:lnTo>
                  <a:pt x="1202613" y="6856730"/>
                </a:lnTo>
                <a:lnTo>
                  <a:pt x="1016387" y="6856729"/>
                </a:lnTo>
                <a:lnTo>
                  <a:pt x="0" y="820"/>
                </a:lnTo>
                <a:close/>
              </a:path>
            </a:pathLst>
          </a:cu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8" name="Google Shape;8;p1"/>
          <p:cNvSpPr txBox="1"/>
          <p:nvPr>
            <p:ph idx="10" type="dt"/>
          </p:nvPr>
        </p:nvSpPr>
        <p:spPr>
          <a:xfrm>
            <a:off x="457200" y="6356748"/>
            <a:ext cx="2133600" cy="3642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SzPts val="1400"/>
              <a:buNone/>
              <a:defRPr b="0" i="0" sz="1200" u="none" cap="none" strike="noStrike">
                <a:solidFill>
                  <a:srgbClr val="888888"/>
                </a:solidFill>
                <a:latin typeface="Arial"/>
                <a:ea typeface="Arial"/>
                <a:cs typeface="Arial"/>
                <a:sym typeface="Arial"/>
              </a:defRPr>
            </a:lvl1pPr>
            <a:lvl2pPr lvl="1"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pic>
        <p:nvPicPr>
          <p:cNvPr id="9" name="Google Shape;9;p1"/>
          <p:cNvPicPr preferRelativeResize="0"/>
          <p:nvPr/>
        </p:nvPicPr>
        <p:blipFill>
          <a:blip r:embed="rId2">
            <a:alphaModFix/>
          </a:blip>
          <a:stretch>
            <a:fillRect/>
          </a:stretch>
        </p:blipFill>
        <p:spPr>
          <a:xfrm>
            <a:off x="7831000" y="139325"/>
            <a:ext cx="1114225" cy="676275"/>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8" r:id="rId3"/>
    <p:sldLayoutId id="2147483649" r:id="rId4"/>
    <p:sldLayoutId id="2147483650" r:id="rId5"/>
    <p:sldLayoutId id="2147483651" r:id="rId6"/>
    <p:sldLayoutId id="2147483652" r:id="rId7"/>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mt="20000"/>
          </a:blip>
          <a:stretch>
            <a:fillRect/>
          </a:stretch>
        </a:blipFill>
      </p:bgPr>
    </p:bg>
    <p:spTree>
      <p:nvGrpSpPr>
        <p:cNvPr id="31" name="Shape 31"/>
        <p:cNvGrpSpPr/>
        <p:nvPr/>
      </p:nvGrpSpPr>
      <p:grpSpPr>
        <a:xfrm>
          <a:off x="0" y="0"/>
          <a:ext cx="0" cy="0"/>
          <a:chOff x="0" y="0"/>
          <a:chExt cx="0" cy="0"/>
        </a:xfrm>
      </p:grpSpPr>
      <p:sp>
        <p:nvSpPr>
          <p:cNvPr id="32" name="Google Shape;32;p7"/>
          <p:cNvSpPr/>
          <p:nvPr/>
        </p:nvSpPr>
        <p:spPr>
          <a:xfrm>
            <a:off x="3107477" y="-1798"/>
            <a:ext cx="6029712" cy="6859801"/>
          </a:xfrm>
          <a:custGeom>
            <a:rect b="b" l="l" r="r" t="t"/>
            <a:pathLst>
              <a:path extrusionOk="0" h="6859801" w="6029712">
                <a:moveTo>
                  <a:pt x="0" y="291"/>
                </a:moveTo>
                <a:lnTo>
                  <a:pt x="6029712" y="0"/>
                </a:lnTo>
                <a:lnTo>
                  <a:pt x="6029712" y="6858001"/>
                </a:lnTo>
                <a:lnTo>
                  <a:pt x="1024828" y="6859801"/>
                </a:lnTo>
                <a:lnTo>
                  <a:pt x="0" y="291"/>
                </a:lnTo>
                <a:close/>
              </a:path>
            </a:pathLst>
          </a:cu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3" name="Google Shape;33;p7"/>
          <p:cNvSpPr/>
          <p:nvPr/>
        </p:nvSpPr>
        <p:spPr>
          <a:xfrm>
            <a:off x="2218094" y="-899"/>
            <a:ext cx="1202613" cy="6856730"/>
          </a:xfrm>
          <a:custGeom>
            <a:rect b="b" l="l" r="r" t="t"/>
            <a:pathLst>
              <a:path extrusionOk="0" h="6856730" w="1202613">
                <a:moveTo>
                  <a:pt x="0" y="820"/>
                </a:moveTo>
                <a:lnTo>
                  <a:pt x="182705" y="0"/>
                </a:lnTo>
                <a:lnTo>
                  <a:pt x="1202613" y="6856730"/>
                </a:lnTo>
                <a:lnTo>
                  <a:pt x="1016387" y="6856729"/>
                </a:lnTo>
                <a:lnTo>
                  <a:pt x="0" y="820"/>
                </a:lnTo>
                <a:close/>
              </a:path>
            </a:pathLst>
          </a:cu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4" name="Google Shape;34;p7"/>
          <p:cNvSpPr txBox="1"/>
          <p:nvPr>
            <p:ph idx="10" type="dt"/>
          </p:nvPr>
        </p:nvSpPr>
        <p:spPr>
          <a:xfrm>
            <a:off x="457200" y="6356748"/>
            <a:ext cx="2133600" cy="3640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SzPts val="1400"/>
              <a:buNone/>
              <a:defRPr b="0" i="0" sz="1200" u="none" cap="none" strike="noStrike">
                <a:solidFill>
                  <a:srgbClr val="888888"/>
                </a:solidFill>
                <a:latin typeface="Arial"/>
                <a:ea typeface="Arial"/>
                <a:cs typeface="Arial"/>
                <a:sym typeface="Arial"/>
              </a:defRPr>
            </a:lvl1pPr>
            <a:lvl2pPr lvl="1"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pic>
        <p:nvPicPr>
          <p:cNvPr id="35" name="Google Shape;35;p7"/>
          <p:cNvPicPr preferRelativeResize="0"/>
          <p:nvPr/>
        </p:nvPicPr>
        <p:blipFill>
          <a:blip r:embed="rId2">
            <a:alphaModFix/>
          </a:blip>
          <a:stretch>
            <a:fillRect/>
          </a:stretch>
        </p:blipFill>
        <p:spPr>
          <a:xfrm>
            <a:off x="7831000" y="139333"/>
            <a:ext cx="1005800" cy="729900"/>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53" r:id="rId3"/>
    <p:sldLayoutId id="2147483654" r:id="rId4"/>
    <p:sldLayoutId id="2147483655" r:id="rId5"/>
    <p:sldLayoutId id="2147483656" r:id="rId6"/>
    <p:sldLayoutId id="2147483657" r:id="rId7"/>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0.xml"/><Relationship Id="rId3" Type="http://schemas.openxmlformats.org/officeDocument/2006/relationships/hyperlink" Target="https://www.hmiscfl.org/hmis-advisory-committee-2/"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2.xml"/><Relationship Id="rId3" Type="http://schemas.openxmlformats.org/officeDocument/2006/relationships/hyperlink" Target="mailto:hmis@hsncfl.org" TargetMode="External"/><Relationship Id="rId4" Type="http://schemas.openxmlformats.org/officeDocument/2006/relationships/hyperlink" Target="http://www.hmiscfl.org" TargetMode="External"/><Relationship Id="rId5" Type="http://schemas.openxmlformats.org/officeDocument/2006/relationships/image" Target="../media/image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3.xml"/><Relationship Id="rId3" Type="http://schemas.openxmlformats.org/officeDocument/2006/relationships/hyperlink" Target="https://zoom.us/j/97407205687" TargetMode="External"/><Relationship Id="rId4" Type="http://schemas.openxmlformats.org/officeDocument/2006/relationships/hyperlink" Target="http://www.hmiscfl.org" TargetMode="External"/><Relationship Id="rId5" Type="http://schemas.openxmlformats.org/officeDocument/2006/relationships/image" Target="../media/image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0.xml"/><Relationship Id="rId3" Type="http://schemas.openxmlformats.org/officeDocument/2006/relationships/hyperlink" Target="https://conta.cc/3NTiv5m"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2.xml"/><Relationship Id="rId3" Type="http://schemas.openxmlformats.org/officeDocument/2006/relationships/hyperlink" Target="https://go.litmos.com/s/go.aspx?x=836a9fc4-2a2b-4fc1-87b1-50f059b296c8%7CUS1"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4.xml"/><Relationship Id="rId3" Type="http://schemas.openxmlformats.org/officeDocument/2006/relationships/image" Target="../media/image10.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5.xml"/><Relationship Id="rId3" Type="http://schemas.openxmlformats.org/officeDocument/2006/relationships/hyperlink" Target="https://hsncfl.org/funding"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6.xml"/><Relationship Id="rId3" Type="http://schemas.openxmlformats.org/officeDocument/2006/relationships/image" Target="../media/image7.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7.xml"/><Relationship Id="rId3" Type="http://schemas.openxmlformats.org/officeDocument/2006/relationships/hyperlink" Target="https://www.hmiscfl.org/continuum-of-care-fl-507-summary-dashboard/" TargetMode="External"/><Relationship Id="rId4" Type="http://schemas.openxmlformats.org/officeDocument/2006/relationships/hyperlink" Target="https://www.hmiscfl.org/5323-2/" TargetMode="External"/><Relationship Id="rId5" Type="http://schemas.openxmlformats.org/officeDocument/2006/relationships/hyperlink" Target="https://www.hmiscfl.org/continuum-of-care-fl-507-system-performance-measure-dashboard/" TargetMode="External"/><Relationship Id="rId6" Type="http://schemas.openxmlformats.org/officeDocument/2006/relationships/hyperlink" Target="http://www.hmiscfl.org/reports/" TargetMode="External"/><Relationship Id="rId7" Type="http://schemas.openxmlformats.org/officeDocument/2006/relationships/hyperlink" Target="https://www.hmiscfl.org/wp-content/uploads/2022/05/2022-04-29_HDXPIT_TotalSummary.pdf" TargetMode="External"/><Relationship Id="rId8" Type="http://schemas.openxmlformats.org/officeDocument/2006/relationships/hyperlink" Target="https://www.hmiscfl.org/wp-content/uploads/2022/05/2022-04-29_HDXHIC_TotalSummary.pdf"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8.xml"/><Relationship Id="rId3" Type="http://schemas.openxmlformats.org/officeDocument/2006/relationships/hyperlink" Target="http://hmiscfl.org"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 Id="rId3" Type="http://schemas.openxmlformats.org/officeDocument/2006/relationships/hyperlink" Target="mailto:hmis-advisory@hsncfl.org"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xml"/><Relationship Id="rId3" Type="http://schemas.openxmlformats.org/officeDocument/2006/relationships/hyperlink" Target="mailto:hmis-advisory@hsncfl.org"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 name="Shape 60"/>
        <p:cNvGrpSpPr/>
        <p:nvPr/>
      </p:nvGrpSpPr>
      <p:grpSpPr>
        <a:xfrm>
          <a:off x="0" y="0"/>
          <a:ext cx="0" cy="0"/>
          <a:chOff x="0" y="0"/>
          <a:chExt cx="0" cy="0"/>
        </a:xfrm>
      </p:grpSpPr>
      <p:sp>
        <p:nvSpPr>
          <p:cNvPr id="61" name="Google Shape;61;p13"/>
          <p:cNvSpPr txBox="1"/>
          <p:nvPr>
            <p:ph type="ctrTitle"/>
          </p:nvPr>
        </p:nvSpPr>
        <p:spPr>
          <a:xfrm>
            <a:off x="685800" y="1620150"/>
            <a:ext cx="7772400" cy="1470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4400"/>
              <a:buFont typeface="Calibri"/>
              <a:buNone/>
            </a:pPr>
            <a:r>
              <a:rPr b="1" lang="en-US"/>
              <a:t>HMIS Advisory </a:t>
            </a:r>
            <a:endParaRPr b="1"/>
          </a:p>
          <a:p>
            <a:pPr indent="0" lvl="0" marL="0" rtl="0" algn="ctr">
              <a:spcBef>
                <a:spcPts val="0"/>
              </a:spcBef>
              <a:spcAft>
                <a:spcPts val="0"/>
              </a:spcAft>
              <a:buClr>
                <a:schemeClr val="dk1"/>
              </a:buClr>
              <a:buSzPts val="4400"/>
              <a:buFont typeface="Calibri"/>
              <a:buNone/>
            </a:pPr>
            <a:r>
              <a:rPr b="1" lang="en-US"/>
              <a:t>Committee Meeting</a:t>
            </a:r>
            <a:endParaRPr b="1"/>
          </a:p>
        </p:txBody>
      </p:sp>
      <p:sp>
        <p:nvSpPr>
          <p:cNvPr id="62" name="Google Shape;62;p13"/>
          <p:cNvSpPr txBox="1"/>
          <p:nvPr>
            <p:ph idx="1" type="subTitle"/>
          </p:nvPr>
        </p:nvSpPr>
        <p:spPr>
          <a:xfrm>
            <a:off x="849100" y="3486150"/>
            <a:ext cx="7543800" cy="1752600"/>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Clr>
                <a:srgbClr val="888888"/>
              </a:buClr>
              <a:buSzPts val="3200"/>
              <a:buNone/>
            </a:pPr>
            <a:r>
              <a:rPr lang="en-US">
                <a:solidFill>
                  <a:schemeClr val="dk1"/>
                </a:solidFill>
              </a:rPr>
              <a:t>Central Florida Commission on Homelessness (CFCH)</a:t>
            </a:r>
            <a:endParaRPr>
              <a:solidFill>
                <a:schemeClr val="dk1"/>
              </a:solidFill>
            </a:endParaRPr>
          </a:p>
          <a:p>
            <a:pPr indent="0" lvl="0" marL="0" rtl="0" algn="ctr">
              <a:spcBef>
                <a:spcPts val="0"/>
              </a:spcBef>
              <a:spcAft>
                <a:spcPts val="0"/>
              </a:spcAft>
              <a:buClr>
                <a:srgbClr val="888888"/>
              </a:buClr>
              <a:buSzPts val="3200"/>
              <a:buNone/>
            </a:pPr>
            <a:r>
              <a:rPr lang="en-US">
                <a:solidFill>
                  <a:schemeClr val="dk1"/>
                </a:solidFill>
              </a:rPr>
              <a:t>CoC </a:t>
            </a:r>
            <a:r>
              <a:rPr lang="en-US">
                <a:solidFill>
                  <a:schemeClr val="dk1"/>
                </a:solidFill>
              </a:rPr>
              <a:t>FL-507</a:t>
            </a:r>
            <a:endParaRPr>
              <a:solidFill>
                <a:schemeClr val="dk1"/>
              </a:solidFill>
            </a:endParaRPr>
          </a:p>
          <a:p>
            <a:pPr indent="0" lvl="0" marL="0" rtl="0" algn="ctr">
              <a:spcBef>
                <a:spcPts val="0"/>
              </a:spcBef>
              <a:spcAft>
                <a:spcPts val="0"/>
              </a:spcAft>
              <a:buClr>
                <a:srgbClr val="888888"/>
              </a:buClr>
              <a:buSzPts val="3200"/>
              <a:buNone/>
            </a:pPr>
            <a:r>
              <a:rPr lang="en-US">
                <a:solidFill>
                  <a:schemeClr val="dk1"/>
                </a:solidFill>
              </a:rPr>
              <a:t>July 12th, 2022</a:t>
            </a:r>
            <a:br>
              <a:rPr lang="en-US">
                <a:solidFill>
                  <a:schemeClr val="dk1"/>
                </a:solidFill>
              </a:rPr>
            </a:br>
            <a:endParaRPr sz="1800">
              <a:solidFill>
                <a:schemeClr val="dk1"/>
              </a:solidFill>
            </a:endParaRPr>
          </a:p>
          <a:p>
            <a:pPr indent="0" lvl="0" marL="0" rtl="0" algn="ctr">
              <a:spcBef>
                <a:spcPts val="0"/>
              </a:spcBef>
              <a:spcAft>
                <a:spcPts val="0"/>
              </a:spcAft>
              <a:buClr>
                <a:srgbClr val="888888"/>
              </a:buClr>
              <a:buSzPts val="3200"/>
              <a:buNone/>
            </a:pPr>
            <a:r>
              <a:t/>
            </a:r>
            <a:endParaRPr sz="2700">
              <a:solidFill>
                <a:schemeClr val="dk1"/>
              </a:solidFill>
            </a:endParaRPr>
          </a:p>
          <a:p>
            <a:pPr indent="0" lvl="0" marL="0" rtl="0" algn="ctr">
              <a:spcBef>
                <a:spcPts val="0"/>
              </a:spcBef>
              <a:spcAft>
                <a:spcPts val="0"/>
              </a:spcAft>
              <a:buClr>
                <a:srgbClr val="888888"/>
              </a:buClr>
              <a:buSzPts val="3200"/>
              <a:buNone/>
            </a:pPr>
            <a:r>
              <a:rPr lang="en-US" sz="2700">
                <a:solidFill>
                  <a:schemeClr val="dk1"/>
                </a:solidFill>
              </a:rPr>
              <a:t>Wyatt Haro, Committee Chair</a:t>
            </a:r>
            <a:endParaRPr sz="2700">
              <a:solidFill>
                <a:schemeClr val="dk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114" name="Shape 114"/>
        <p:cNvGrpSpPr/>
        <p:nvPr/>
      </p:nvGrpSpPr>
      <p:grpSpPr>
        <a:xfrm>
          <a:off x="0" y="0"/>
          <a:ext cx="0" cy="0"/>
          <a:chOff x="0" y="0"/>
          <a:chExt cx="0" cy="0"/>
        </a:xfrm>
      </p:grpSpPr>
      <p:sp>
        <p:nvSpPr>
          <p:cNvPr id="115" name="Google Shape;115;p22"/>
          <p:cNvSpPr txBox="1"/>
          <p:nvPr>
            <p:ph type="title"/>
          </p:nvPr>
        </p:nvSpPr>
        <p:spPr>
          <a:xfrm>
            <a:off x="457200" y="373588"/>
            <a:ext cx="8229600" cy="11430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r>
              <a:rPr lang="en-US" sz="3400">
                <a:solidFill>
                  <a:srgbClr val="002060"/>
                </a:solidFill>
              </a:rPr>
              <a:t>H</a:t>
            </a:r>
            <a:r>
              <a:rPr lang="en-US" sz="3400">
                <a:solidFill>
                  <a:srgbClr val="002060"/>
                </a:solidFill>
              </a:rPr>
              <a:t>MIS Committee Charter</a:t>
            </a:r>
            <a:endParaRPr sz="3400">
              <a:solidFill>
                <a:srgbClr val="002060"/>
              </a:solidFill>
            </a:endParaRPr>
          </a:p>
        </p:txBody>
      </p:sp>
      <p:sp>
        <p:nvSpPr>
          <p:cNvPr id="116" name="Google Shape;116;p22"/>
          <p:cNvSpPr txBox="1"/>
          <p:nvPr>
            <p:ph idx="1" type="body"/>
          </p:nvPr>
        </p:nvSpPr>
        <p:spPr>
          <a:xfrm>
            <a:off x="457200" y="1600200"/>
            <a:ext cx="8229600" cy="4526100"/>
          </a:xfrm>
          <a:prstGeom prst="rect">
            <a:avLst/>
          </a:prstGeom>
        </p:spPr>
        <p:txBody>
          <a:bodyPr anchorCtr="0" anchor="t" bIns="45700" lIns="91425" spcFirstLastPara="1" rIns="91425" wrap="square" tIns="45700">
            <a:noAutofit/>
          </a:bodyPr>
          <a:lstStyle/>
          <a:p>
            <a:pPr indent="-368300" lvl="0" marL="457200" rtl="0" algn="l">
              <a:spcBef>
                <a:spcPts val="360"/>
              </a:spcBef>
              <a:spcAft>
                <a:spcPts val="0"/>
              </a:spcAft>
              <a:buClr>
                <a:schemeClr val="dk2"/>
              </a:buClr>
              <a:buSzPts val="2200"/>
              <a:buChar char="●"/>
            </a:pPr>
            <a:r>
              <a:rPr lang="en-US" sz="2200">
                <a:solidFill>
                  <a:schemeClr val="dk2"/>
                </a:solidFill>
              </a:rPr>
              <a:t>Adopted January 31, 2022</a:t>
            </a:r>
            <a:endParaRPr sz="2200">
              <a:solidFill>
                <a:schemeClr val="dk2"/>
              </a:solidFill>
            </a:endParaRPr>
          </a:p>
          <a:p>
            <a:pPr indent="-368300" lvl="0" marL="457200" rtl="0" algn="l">
              <a:spcBef>
                <a:spcPts val="0"/>
              </a:spcBef>
              <a:spcAft>
                <a:spcPts val="0"/>
              </a:spcAft>
              <a:buClr>
                <a:schemeClr val="dk2"/>
              </a:buClr>
              <a:buSzPts val="2200"/>
              <a:buChar char="●"/>
            </a:pPr>
            <a:r>
              <a:rPr lang="en-US" sz="2200">
                <a:solidFill>
                  <a:schemeClr val="dk2"/>
                </a:solidFill>
              </a:rPr>
              <a:t>Can be accessed by anyone at: </a:t>
            </a:r>
            <a:r>
              <a:rPr lang="en-US" sz="2200" u="sng">
                <a:solidFill>
                  <a:schemeClr val="hlink"/>
                </a:solidFill>
                <a:hlinkClick r:id="rId3"/>
              </a:rPr>
              <a:t>https://www.hmiscfl.org/hmis-advisory-committee-2/</a:t>
            </a:r>
            <a:endParaRPr sz="2200">
              <a:solidFill>
                <a:schemeClr val="dk2"/>
              </a:solidFill>
            </a:endParaRPr>
          </a:p>
          <a:p>
            <a:pPr indent="-368300" lvl="0" marL="457200" rtl="0" algn="l">
              <a:spcBef>
                <a:spcPts val="0"/>
              </a:spcBef>
              <a:spcAft>
                <a:spcPts val="0"/>
              </a:spcAft>
              <a:buClr>
                <a:schemeClr val="dk2"/>
              </a:buClr>
              <a:buSzPts val="2200"/>
              <a:buChar char="●"/>
            </a:pPr>
            <a:r>
              <a:rPr lang="en-US" sz="2200">
                <a:solidFill>
                  <a:schemeClr val="dk2"/>
                </a:solidFill>
              </a:rPr>
              <a:t>Has been sent to Central Florida Commission on Homelessness</a:t>
            </a:r>
            <a:endParaRPr sz="2200">
              <a:solidFill>
                <a:schemeClr val="dk2"/>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 name="Shape 120"/>
        <p:cNvGrpSpPr/>
        <p:nvPr/>
      </p:nvGrpSpPr>
      <p:grpSpPr>
        <a:xfrm>
          <a:off x="0" y="0"/>
          <a:ext cx="0" cy="0"/>
          <a:chOff x="0" y="0"/>
          <a:chExt cx="0" cy="0"/>
        </a:xfrm>
      </p:grpSpPr>
      <p:sp>
        <p:nvSpPr>
          <p:cNvPr id="121" name="Google Shape;121;p23"/>
          <p:cNvSpPr txBox="1"/>
          <p:nvPr>
            <p:ph type="ctrTitle"/>
          </p:nvPr>
        </p:nvSpPr>
        <p:spPr>
          <a:xfrm>
            <a:off x="685800" y="2130425"/>
            <a:ext cx="7772400" cy="14700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US"/>
              <a:t>HMIS Training and Monitoring</a:t>
            </a:r>
            <a:endParaRPr/>
          </a:p>
        </p:txBody>
      </p:sp>
      <p:sp>
        <p:nvSpPr>
          <p:cNvPr id="122" name="Google Shape;122;p23"/>
          <p:cNvSpPr txBox="1"/>
          <p:nvPr>
            <p:ph idx="1" type="subTitle"/>
          </p:nvPr>
        </p:nvSpPr>
        <p:spPr>
          <a:xfrm>
            <a:off x="1371600" y="3886200"/>
            <a:ext cx="6400800" cy="1752900"/>
          </a:xfrm>
          <a:prstGeom prst="rect">
            <a:avLst/>
          </a:prstGeom>
        </p:spPr>
        <p:txBody>
          <a:bodyPr anchorCtr="0" anchor="t" bIns="91425" lIns="91425" spcFirstLastPara="1" rIns="91425" wrap="square" tIns="91425">
            <a:noAutofit/>
          </a:bodyPr>
          <a:lstStyle/>
          <a:p>
            <a:pPr indent="0" lvl="0" marL="0" rtl="0" algn="ctr">
              <a:spcBef>
                <a:spcPts val="640"/>
              </a:spcBef>
              <a:spcAft>
                <a:spcPts val="0"/>
              </a:spcAft>
              <a:buNone/>
            </a:pPr>
            <a:r>
              <a:rPr lang="en-US"/>
              <a:t>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 name="Shape 126"/>
        <p:cNvGrpSpPr/>
        <p:nvPr/>
      </p:nvGrpSpPr>
      <p:grpSpPr>
        <a:xfrm>
          <a:off x="0" y="0"/>
          <a:ext cx="0" cy="0"/>
          <a:chOff x="0" y="0"/>
          <a:chExt cx="0" cy="0"/>
        </a:xfrm>
      </p:grpSpPr>
      <p:sp>
        <p:nvSpPr>
          <p:cNvPr id="127" name="Google Shape;127;p24"/>
          <p:cNvSpPr txBox="1"/>
          <p:nvPr>
            <p:ph type="title"/>
          </p:nvPr>
        </p:nvSpPr>
        <p:spPr>
          <a:xfrm>
            <a:off x="457200" y="274650"/>
            <a:ext cx="7411800" cy="11430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3959"/>
              <a:buFont typeface="Calibri"/>
              <a:buNone/>
            </a:pPr>
            <a:r>
              <a:rPr b="1" lang="en-US" sz="3600">
                <a:solidFill>
                  <a:srgbClr val="002060"/>
                </a:solidFill>
                <a:latin typeface="Cabin"/>
                <a:ea typeface="Cabin"/>
                <a:cs typeface="Cabin"/>
                <a:sym typeface="Cabin"/>
              </a:rPr>
              <a:t>HMIS Data Quality Monitoring</a:t>
            </a:r>
            <a:endParaRPr b="1" sz="2400"/>
          </a:p>
        </p:txBody>
      </p:sp>
      <p:sp>
        <p:nvSpPr>
          <p:cNvPr id="128" name="Google Shape;128;p24"/>
          <p:cNvSpPr txBox="1"/>
          <p:nvPr>
            <p:ph idx="1" type="body"/>
          </p:nvPr>
        </p:nvSpPr>
        <p:spPr>
          <a:xfrm>
            <a:off x="960075" y="1417650"/>
            <a:ext cx="7506000" cy="5011800"/>
          </a:xfrm>
          <a:prstGeom prst="rect">
            <a:avLst/>
          </a:prstGeom>
          <a:noFill/>
          <a:ln>
            <a:noFill/>
          </a:ln>
        </p:spPr>
        <p:txBody>
          <a:bodyPr anchorCtr="0" anchor="ctr" bIns="45700" lIns="91425" spcFirstLastPara="1" rIns="91425" wrap="square" tIns="45700">
            <a:noAutofit/>
          </a:bodyPr>
          <a:lstStyle/>
          <a:p>
            <a:pPr indent="0" lvl="0" marL="0" rtl="0" algn="l">
              <a:lnSpc>
                <a:spcPct val="115000"/>
              </a:lnSpc>
              <a:spcBef>
                <a:spcPts val="0"/>
              </a:spcBef>
              <a:spcAft>
                <a:spcPts val="0"/>
              </a:spcAft>
              <a:buNone/>
            </a:pPr>
            <a:r>
              <a:t/>
            </a:r>
            <a:endParaRPr b="1" sz="2400"/>
          </a:p>
          <a:p>
            <a:pPr indent="0" lvl="0" marL="0" rtl="0" algn="l">
              <a:lnSpc>
                <a:spcPct val="115000"/>
              </a:lnSpc>
              <a:spcBef>
                <a:spcPts val="1000"/>
              </a:spcBef>
              <a:spcAft>
                <a:spcPts val="0"/>
              </a:spcAft>
              <a:buNone/>
            </a:pPr>
            <a:r>
              <a:t/>
            </a:r>
            <a:endParaRPr b="1" sz="2400"/>
          </a:p>
          <a:p>
            <a:pPr indent="0" lvl="0" marL="0" rtl="0" algn="l">
              <a:lnSpc>
                <a:spcPct val="115000"/>
              </a:lnSpc>
              <a:spcBef>
                <a:spcPts val="1000"/>
              </a:spcBef>
              <a:spcAft>
                <a:spcPts val="0"/>
              </a:spcAft>
              <a:buNone/>
            </a:pPr>
            <a:r>
              <a:rPr b="1" lang="en-US" sz="2400"/>
              <a:t>What to expect?</a:t>
            </a:r>
            <a:endParaRPr b="1" sz="2400"/>
          </a:p>
          <a:p>
            <a:pPr indent="-355600" lvl="0" marL="457200" marR="0" rtl="0" algn="l">
              <a:lnSpc>
                <a:spcPct val="100000"/>
              </a:lnSpc>
              <a:spcBef>
                <a:spcPts val="1000"/>
              </a:spcBef>
              <a:spcAft>
                <a:spcPts val="0"/>
              </a:spcAft>
              <a:buSzPts val="2000"/>
              <a:buChar char="●"/>
            </a:pPr>
            <a:r>
              <a:rPr lang="en-US" sz="2000"/>
              <a:t>Data Quality Monitors Scheduled for 2022</a:t>
            </a:r>
            <a:endParaRPr sz="2000"/>
          </a:p>
          <a:p>
            <a:pPr indent="-228600" lvl="2" marL="1143000" rtl="0" algn="l">
              <a:lnSpc>
                <a:spcPct val="115000"/>
              </a:lnSpc>
              <a:spcBef>
                <a:spcPts val="0"/>
              </a:spcBef>
              <a:spcAft>
                <a:spcPts val="0"/>
              </a:spcAft>
              <a:buSzPts val="1800"/>
              <a:buChar char="■"/>
            </a:pPr>
            <a:r>
              <a:rPr b="1" lang="en-US" sz="1800"/>
              <a:t>Communicated via agency liaisons</a:t>
            </a:r>
            <a:endParaRPr b="1" sz="1800"/>
          </a:p>
          <a:p>
            <a:pPr indent="-228600" lvl="2" marL="1143000" rtl="0" algn="l">
              <a:lnSpc>
                <a:spcPct val="115000"/>
              </a:lnSpc>
              <a:spcBef>
                <a:spcPts val="1000"/>
              </a:spcBef>
              <a:spcAft>
                <a:spcPts val="0"/>
              </a:spcAft>
              <a:buSzPts val="1800"/>
              <a:buChar char="■"/>
            </a:pPr>
            <a:r>
              <a:rPr b="1" lang="en-US" sz="1800"/>
              <a:t>Primarily focuses on the CoC APR</a:t>
            </a:r>
            <a:endParaRPr b="1" sz="1800"/>
          </a:p>
          <a:p>
            <a:pPr indent="-285750" lvl="1" marL="742950" rtl="0" algn="l">
              <a:lnSpc>
                <a:spcPct val="115000"/>
              </a:lnSpc>
              <a:spcBef>
                <a:spcPts val="1000"/>
              </a:spcBef>
              <a:spcAft>
                <a:spcPts val="0"/>
              </a:spcAft>
              <a:buSzPts val="1800"/>
              <a:buChar char="○"/>
            </a:pPr>
            <a:r>
              <a:rPr b="1" lang="en-US" sz="1800"/>
              <a:t>Recommendations for improvements and a timeline for addressing data quality issues</a:t>
            </a:r>
            <a:endParaRPr b="1" sz="1800"/>
          </a:p>
          <a:p>
            <a:pPr indent="-285750" lvl="1" marL="742950" rtl="0" algn="l">
              <a:lnSpc>
                <a:spcPct val="115000"/>
              </a:lnSpc>
              <a:spcBef>
                <a:spcPts val="1000"/>
              </a:spcBef>
              <a:spcAft>
                <a:spcPts val="0"/>
              </a:spcAft>
              <a:buSzPts val="1800"/>
              <a:buChar char="○"/>
            </a:pPr>
            <a:r>
              <a:rPr b="1" lang="en-US" sz="1800"/>
              <a:t>Follow up with a scorecard (grading system)</a:t>
            </a:r>
            <a:endParaRPr b="1" sz="1800"/>
          </a:p>
          <a:p>
            <a:pPr indent="-228600" lvl="2" marL="1143000" rtl="0" algn="l">
              <a:lnSpc>
                <a:spcPct val="115000"/>
              </a:lnSpc>
              <a:spcBef>
                <a:spcPts val="1000"/>
              </a:spcBef>
              <a:spcAft>
                <a:spcPts val="0"/>
              </a:spcAft>
              <a:buSzPts val="1800"/>
              <a:buChar char="■"/>
            </a:pPr>
            <a:r>
              <a:rPr b="1" lang="en-US" sz="1800"/>
              <a:t>Would like to publicize on our site</a:t>
            </a:r>
            <a:endParaRPr b="1" sz="1800"/>
          </a:p>
          <a:p>
            <a:pPr indent="-342900" lvl="0" marL="342900" rtl="0" algn="l">
              <a:lnSpc>
                <a:spcPct val="115000"/>
              </a:lnSpc>
              <a:spcBef>
                <a:spcPts val="1000"/>
              </a:spcBef>
              <a:spcAft>
                <a:spcPts val="0"/>
              </a:spcAft>
              <a:buClr>
                <a:srgbClr val="FF0000"/>
              </a:buClr>
              <a:buSzPts val="1800"/>
              <a:buChar char="●"/>
            </a:pPr>
            <a:r>
              <a:rPr b="1" lang="en-US" sz="1800">
                <a:solidFill>
                  <a:srgbClr val="FF0000"/>
                </a:solidFill>
              </a:rPr>
              <a:t>We will resume our quarterly Data Quality </a:t>
            </a:r>
            <a:r>
              <a:rPr b="1" lang="en-US" sz="1800">
                <a:solidFill>
                  <a:srgbClr val="FF0000"/>
                </a:solidFill>
              </a:rPr>
              <a:t>monitoring</a:t>
            </a:r>
            <a:r>
              <a:rPr b="1" lang="en-US" sz="1800">
                <a:solidFill>
                  <a:srgbClr val="FF0000"/>
                </a:solidFill>
              </a:rPr>
              <a:t> sessions once we have transitioned and settled down in the new database. A new scheduling link will go out before then.</a:t>
            </a:r>
            <a:endParaRPr b="1" sz="1800">
              <a:solidFill>
                <a:srgbClr val="FF0000"/>
              </a:solidFill>
            </a:endParaRPr>
          </a:p>
          <a:p>
            <a:pPr indent="0" lvl="0" marL="1143000" rtl="0" algn="l">
              <a:lnSpc>
                <a:spcPct val="115000"/>
              </a:lnSpc>
              <a:spcBef>
                <a:spcPts val="1000"/>
              </a:spcBef>
              <a:spcAft>
                <a:spcPts val="0"/>
              </a:spcAft>
              <a:buNone/>
            </a:pPr>
            <a:r>
              <a:t/>
            </a:r>
            <a:endParaRPr b="1" sz="100"/>
          </a:p>
          <a:p>
            <a:pPr indent="0" lvl="0" marL="0" rtl="0" algn="l">
              <a:lnSpc>
                <a:spcPct val="115000"/>
              </a:lnSpc>
              <a:spcBef>
                <a:spcPts val="1000"/>
              </a:spcBef>
              <a:spcAft>
                <a:spcPts val="0"/>
              </a:spcAft>
              <a:buNone/>
            </a:pPr>
            <a:r>
              <a:rPr i="1" lang="en-US" sz="1900"/>
              <a:t>Interested in sitting in on a DQM? Let us know at </a:t>
            </a:r>
            <a:r>
              <a:rPr i="1" lang="en-US" sz="1900" u="sng">
                <a:solidFill>
                  <a:schemeClr val="hlink"/>
                </a:solidFill>
                <a:hlinkClick r:id="rId3"/>
              </a:rPr>
              <a:t>hmis@hsncfl.org</a:t>
            </a:r>
            <a:r>
              <a:rPr i="1" lang="en-US" sz="1900"/>
              <a:t>!</a:t>
            </a:r>
            <a:endParaRPr i="1" sz="1900"/>
          </a:p>
          <a:p>
            <a:pPr indent="0" lvl="0" marL="742950" rtl="0" algn="l">
              <a:lnSpc>
                <a:spcPct val="115000"/>
              </a:lnSpc>
              <a:spcBef>
                <a:spcPts val="1000"/>
              </a:spcBef>
              <a:spcAft>
                <a:spcPts val="0"/>
              </a:spcAft>
              <a:buNone/>
            </a:pPr>
            <a:r>
              <a:t/>
            </a:r>
            <a:endParaRPr b="1" sz="2400"/>
          </a:p>
          <a:p>
            <a:pPr indent="0" lvl="0" marL="342900" rtl="0" algn="l">
              <a:lnSpc>
                <a:spcPct val="115000"/>
              </a:lnSpc>
              <a:spcBef>
                <a:spcPts val="1000"/>
              </a:spcBef>
              <a:spcAft>
                <a:spcPts val="1000"/>
              </a:spcAft>
              <a:buNone/>
            </a:pPr>
            <a:r>
              <a:t/>
            </a:r>
            <a:endParaRPr sz="2400">
              <a:solidFill>
                <a:schemeClr val="dk1"/>
              </a:solidFill>
            </a:endParaRPr>
          </a:p>
        </p:txBody>
      </p:sp>
      <p:pic>
        <p:nvPicPr>
          <p:cNvPr id="129" name="Google Shape;129;p24">
            <a:hlinkClick r:id="rId4"/>
          </p:cNvPr>
          <p:cNvPicPr preferRelativeResize="0"/>
          <p:nvPr/>
        </p:nvPicPr>
        <p:blipFill>
          <a:blip r:embed="rId5">
            <a:alphaModFix/>
          </a:blip>
          <a:stretch>
            <a:fillRect/>
          </a:stretch>
        </p:blipFill>
        <p:spPr>
          <a:xfrm>
            <a:off x="7740175" y="6308713"/>
            <a:ext cx="1220106" cy="427037"/>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 name="Shape 133"/>
        <p:cNvGrpSpPr/>
        <p:nvPr/>
      </p:nvGrpSpPr>
      <p:grpSpPr>
        <a:xfrm>
          <a:off x="0" y="0"/>
          <a:ext cx="0" cy="0"/>
          <a:chOff x="0" y="0"/>
          <a:chExt cx="0" cy="0"/>
        </a:xfrm>
      </p:grpSpPr>
      <p:sp>
        <p:nvSpPr>
          <p:cNvPr id="134" name="Google Shape;134;p25"/>
          <p:cNvSpPr txBox="1"/>
          <p:nvPr>
            <p:ph type="title"/>
          </p:nvPr>
        </p:nvSpPr>
        <p:spPr>
          <a:xfrm>
            <a:off x="457200" y="0"/>
            <a:ext cx="8229600" cy="9573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3959"/>
              <a:buFont typeface="Calibri"/>
              <a:buNone/>
            </a:pPr>
            <a:r>
              <a:rPr b="1" lang="en-US" sz="3600">
                <a:solidFill>
                  <a:srgbClr val="002060"/>
                </a:solidFill>
                <a:latin typeface="Cabin"/>
                <a:ea typeface="Cabin"/>
                <a:cs typeface="Cabin"/>
                <a:sym typeface="Cabin"/>
              </a:rPr>
              <a:t>HMIS Training &amp; Support</a:t>
            </a:r>
            <a:endParaRPr b="1" sz="3600"/>
          </a:p>
        </p:txBody>
      </p:sp>
      <p:sp>
        <p:nvSpPr>
          <p:cNvPr id="135" name="Google Shape;135;p25"/>
          <p:cNvSpPr txBox="1"/>
          <p:nvPr>
            <p:ph idx="1" type="body"/>
          </p:nvPr>
        </p:nvSpPr>
        <p:spPr>
          <a:xfrm>
            <a:off x="759900" y="2354825"/>
            <a:ext cx="7926900" cy="43032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640"/>
              </a:spcBef>
              <a:spcAft>
                <a:spcPts val="0"/>
              </a:spcAft>
              <a:buNone/>
            </a:pPr>
            <a:r>
              <a:t/>
            </a:r>
            <a:endParaRPr b="1" sz="200"/>
          </a:p>
          <a:p>
            <a:pPr indent="0" lvl="0" marL="0" rtl="0" algn="l">
              <a:lnSpc>
                <a:spcPct val="115000"/>
              </a:lnSpc>
              <a:spcBef>
                <a:spcPts val="640"/>
              </a:spcBef>
              <a:spcAft>
                <a:spcPts val="0"/>
              </a:spcAft>
              <a:buNone/>
            </a:pPr>
            <a:r>
              <a:rPr b="1" lang="en-US" sz="1700">
                <a:solidFill>
                  <a:schemeClr val="dk1"/>
                </a:solidFill>
              </a:rPr>
              <a:t>We have resumed our r</a:t>
            </a:r>
            <a:r>
              <a:rPr b="1" lang="en-US" sz="1700">
                <a:solidFill>
                  <a:schemeClr val="dk1"/>
                </a:solidFill>
              </a:rPr>
              <a:t>outine monthly training calendar:</a:t>
            </a:r>
            <a:endParaRPr sz="1700">
              <a:solidFill>
                <a:schemeClr val="dk1"/>
              </a:solidFill>
            </a:endParaRPr>
          </a:p>
          <a:p>
            <a:pPr indent="0" lvl="0" marL="0" rtl="0" algn="l">
              <a:lnSpc>
                <a:spcPct val="115000"/>
              </a:lnSpc>
              <a:spcBef>
                <a:spcPts val="640"/>
              </a:spcBef>
              <a:spcAft>
                <a:spcPts val="0"/>
              </a:spcAft>
              <a:buNone/>
            </a:pPr>
            <a:r>
              <a:rPr lang="en-US" sz="1700">
                <a:solidFill>
                  <a:schemeClr val="dk1"/>
                </a:solidFill>
              </a:rPr>
              <a:t>1st &amp; 3rd Tuesday: HMIS 101 New User Training (9a - 2p)</a:t>
            </a:r>
            <a:endParaRPr i="1" sz="1700">
              <a:solidFill>
                <a:schemeClr val="dk1"/>
              </a:solidFill>
              <a:highlight>
                <a:srgbClr val="FFFF00"/>
              </a:highlight>
            </a:endParaRPr>
          </a:p>
          <a:p>
            <a:pPr indent="0" lvl="0" marL="0" rtl="0" algn="l">
              <a:lnSpc>
                <a:spcPct val="115000"/>
              </a:lnSpc>
              <a:spcBef>
                <a:spcPts val="640"/>
              </a:spcBef>
              <a:spcAft>
                <a:spcPts val="0"/>
              </a:spcAft>
              <a:buNone/>
            </a:pPr>
            <a:r>
              <a:rPr lang="en-US" sz="1700">
                <a:solidFill>
                  <a:schemeClr val="dk1"/>
                </a:solidFill>
              </a:rPr>
              <a:t>1st &amp; 3rd Wednesday: HMIS 101/102 Refreshers </a:t>
            </a:r>
            <a:endParaRPr sz="1700">
              <a:solidFill>
                <a:schemeClr val="dk1"/>
              </a:solidFill>
            </a:endParaRPr>
          </a:p>
          <a:p>
            <a:pPr indent="0" lvl="0" marL="0" rtl="0" algn="l">
              <a:lnSpc>
                <a:spcPct val="115000"/>
              </a:lnSpc>
              <a:spcBef>
                <a:spcPts val="640"/>
              </a:spcBef>
              <a:spcAft>
                <a:spcPts val="0"/>
              </a:spcAft>
              <a:buNone/>
            </a:pPr>
            <a:r>
              <a:rPr lang="en-US" sz="1700">
                <a:solidFill>
                  <a:schemeClr val="dk1"/>
                </a:solidFill>
              </a:rPr>
              <a:t>1st &amp; 3rd Thursday: HMIS 101/102/103 Reports Training or as requested</a:t>
            </a:r>
            <a:endParaRPr sz="2000">
              <a:solidFill>
                <a:schemeClr val="dk1"/>
              </a:solidFill>
            </a:endParaRPr>
          </a:p>
          <a:p>
            <a:pPr indent="0" lvl="0" marL="0" rtl="0" algn="l">
              <a:lnSpc>
                <a:spcPct val="115000"/>
              </a:lnSpc>
              <a:spcBef>
                <a:spcPts val="640"/>
              </a:spcBef>
              <a:spcAft>
                <a:spcPts val="0"/>
              </a:spcAft>
              <a:buNone/>
            </a:pPr>
            <a:r>
              <a:rPr i="1" lang="en-US" sz="1500">
                <a:solidFill>
                  <a:schemeClr val="dk1"/>
                </a:solidFill>
              </a:rPr>
              <a:t>* Additional training sessions may be requested as needed.</a:t>
            </a:r>
            <a:endParaRPr i="1" sz="1700">
              <a:solidFill>
                <a:schemeClr val="dk1"/>
              </a:solidFill>
            </a:endParaRPr>
          </a:p>
          <a:p>
            <a:pPr indent="0" lvl="0" marL="0" rtl="0" algn="l">
              <a:lnSpc>
                <a:spcPct val="115000"/>
              </a:lnSpc>
              <a:spcBef>
                <a:spcPts val="640"/>
              </a:spcBef>
              <a:spcAft>
                <a:spcPts val="0"/>
              </a:spcAft>
              <a:buNone/>
            </a:pPr>
            <a:r>
              <a:t/>
            </a:r>
            <a:endParaRPr i="1" sz="400">
              <a:solidFill>
                <a:schemeClr val="dk1"/>
              </a:solidFill>
            </a:endParaRPr>
          </a:p>
          <a:p>
            <a:pPr indent="0" lvl="0" marL="0" rtl="0" algn="l">
              <a:lnSpc>
                <a:spcPct val="115000"/>
              </a:lnSpc>
              <a:spcBef>
                <a:spcPts val="640"/>
              </a:spcBef>
              <a:spcAft>
                <a:spcPts val="0"/>
              </a:spcAft>
              <a:buNone/>
            </a:pPr>
            <a:r>
              <a:rPr lang="en-US" sz="1500" u="sng">
                <a:solidFill>
                  <a:schemeClr val="hlink"/>
                </a:solidFill>
                <a:hlinkClick r:id="rId3"/>
              </a:rPr>
              <a:t>Join</a:t>
            </a:r>
            <a:r>
              <a:rPr lang="en-US" sz="1500">
                <a:solidFill>
                  <a:schemeClr val="dk1"/>
                </a:solidFill>
              </a:rPr>
              <a:t> us for our office hours M/W from 1p - 2p for additional one-on-one HMIS support.</a:t>
            </a:r>
            <a:endParaRPr sz="1500">
              <a:solidFill>
                <a:schemeClr val="dk1"/>
              </a:solidFill>
            </a:endParaRPr>
          </a:p>
          <a:p>
            <a:pPr indent="0" lvl="0" marL="0" rtl="0" algn="l">
              <a:lnSpc>
                <a:spcPct val="115000"/>
              </a:lnSpc>
              <a:spcBef>
                <a:spcPts val="640"/>
              </a:spcBef>
              <a:spcAft>
                <a:spcPts val="0"/>
              </a:spcAft>
              <a:buNone/>
            </a:pPr>
            <a:r>
              <a:t/>
            </a:r>
            <a:endParaRPr b="1" sz="400">
              <a:solidFill>
                <a:srgbClr val="FF0000"/>
              </a:solidFill>
            </a:endParaRPr>
          </a:p>
          <a:p>
            <a:pPr indent="0" lvl="0" marL="0" rtl="0" algn="l">
              <a:lnSpc>
                <a:spcPct val="115000"/>
              </a:lnSpc>
              <a:spcBef>
                <a:spcPts val="640"/>
              </a:spcBef>
              <a:spcAft>
                <a:spcPts val="0"/>
              </a:spcAft>
              <a:buNone/>
            </a:pPr>
            <a:r>
              <a:rPr b="1" lang="en-US" sz="1500">
                <a:solidFill>
                  <a:srgbClr val="FF0000"/>
                </a:solidFill>
              </a:rPr>
              <a:t>Reminders:</a:t>
            </a:r>
            <a:r>
              <a:rPr b="1" lang="en-US" sz="1500">
                <a:solidFill>
                  <a:schemeClr val="dk1"/>
                </a:solidFill>
              </a:rPr>
              <a:t> </a:t>
            </a:r>
            <a:endParaRPr b="1" sz="1500">
              <a:solidFill>
                <a:schemeClr val="dk1"/>
              </a:solidFill>
            </a:endParaRPr>
          </a:p>
          <a:p>
            <a:pPr indent="0" lvl="0" marL="0" rtl="0" algn="l">
              <a:lnSpc>
                <a:spcPct val="115000"/>
              </a:lnSpc>
              <a:spcBef>
                <a:spcPts val="640"/>
              </a:spcBef>
              <a:spcAft>
                <a:spcPts val="0"/>
              </a:spcAft>
              <a:buNone/>
            </a:pPr>
            <a:r>
              <a:rPr i="1" lang="en-US" sz="1500">
                <a:solidFill>
                  <a:schemeClr val="dk1"/>
                </a:solidFill>
              </a:rPr>
              <a:t>All </a:t>
            </a:r>
            <a:r>
              <a:rPr b="1" i="1" lang="en-US" sz="1500">
                <a:solidFill>
                  <a:schemeClr val="dk1"/>
                </a:solidFill>
              </a:rPr>
              <a:t>new user</a:t>
            </a:r>
            <a:r>
              <a:rPr i="1" lang="en-US" sz="1500">
                <a:solidFill>
                  <a:schemeClr val="dk1"/>
                </a:solidFill>
              </a:rPr>
              <a:t> training requests must come through the Agency Liaison.</a:t>
            </a:r>
            <a:endParaRPr sz="1600"/>
          </a:p>
          <a:p>
            <a:pPr indent="0" lvl="0" marL="0" rtl="0" algn="l">
              <a:lnSpc>
                <a:spcPct val="115000"/>
              </a:lnSpc>
              <a:spcBef>
                <a:spcPts val="640"/>
              </a:spcBef>
              <a:spcAft>
                <a:spcPts val="0"/>
              </a:spcAft>
              <a:buNone/>
            </a:pPr>
            <a:r>
              <a:rPr b="1" i="1" lang="en-US"/>
              <a:t>Agency Liaison</a:t>
            </a:r>
            <a:r>
              <a:rPr i="1" lang="en-US"/>
              <a:t> needs to </a:t>
            </a:r>
            <a:r>
              <a:rPr b="1" i="1" lang="en-US"/>
              <a:t>let the HMIS team know ASAP when someone leaves</a:t>
            </a:r>
            <a:endParaRPr b="1" i="1"/>
          </a:p>
          <a:p>
            <a:pPr indent="0" lvl="0" marL="0" rtl="0" algn="l">
              <a:lnSpc>
                <a:spcPct val="115000"/>
              </a:lnSpc>
              <a:spcBef>
                <a:spcPts val="640"/>
              </a:spcBef>
              <a:spcAft>
                <a:spcPts val="0"/>
              </a:spcAft>
              <a:buNone/>
            </a:pPr>
            <a:r>
              <a:rPr b="1" i="1" lang="en-US"/>
              <a:t>the agency</a:t>
            </a:r>
            <a:r>
              <a:rPr i="1" lang="en-US"/>
              <a:t> so we can inactivate accounts. This is to protect the system and keep an accurate count of available subscriptions for assignment.</a:t>
            </a:r>
            <a:endParaRPr i="1"/>
          </a:p>
        </p:txBody>
      </p:sp>
      <p:pic>
        <p:nvPicPr>
          <p:cNvPr id="136" name="Google Shape;136;p25">
            <a:hlinkClick r:id="rId4"/>
          </p:cNvPr>
          <p:cNvPicPr preferRelativeResize="0"/>
          <p:nvPr/>
        </p:nvPicPr>
        <p:blipFill>
          <a:blip r:embed="rId5">
            <a:alphaModFix/>
          </a:blip>
          <a:stretch>
            <a:fillRect/>
          </a:stretch>
        </p:blipFill>
        <p:spPr>
          <a:xfrm>
            <a:off x="7740175" y="6308713"/>
            <a:ext cx="1220106" cy="427037"/>
          </a:xfrm>
          <a:prstGeom prst="rect">
            <a:avLst/>
          </a:prstGeom>
          <a:noFill/>
          <a:ln>
            <a:noFill/>
          </a:ln>
        </p:spPr>
      </p:pic>
      <p:sp>
        <p:nvSpPr>
          <p:cNvPr id="137" name="Google Shape;137;p25"/>
          <p:cNvSpPr txBox="1"/>
          <p:nvPr/>
        </p:nvSpPr>
        <p:spPr>
          <a:xfrm>
            <a:off x="1028700" y="814425"/>
            <a:ext cx="6858000" cy="1754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1700"/>
              <a:t>ClientTrack Training Status</a:t>
            </a:r>
            <a:endParaRPr b="1" sz="1700"/>
          </a:p>
          <a:p>
            <a:pPr indent="-336550" lvl="0" marL="457200" rtl="0" algn="l">
              <a:spcBef>
                <a:spcPts val="0"/>
              </a:spcBef>
              <a:spcAft>
                <a:spcPts val="0"/>
              </a:spcAft>
              <a:buSzPts val="1700"/>
              <a:buChar char="-"/>
            </a:pPr>
            <a:r>
              <a:rPr lang="en-US" sz="1700"/>
              <a:t>Approx.</a:t>
            </a:r>
            <a:r>
              <a:rPr lang="en-US" sz="1700"/>
              <a:t> 50 people have not attended a ClientTrack training and are not active in the new database. </a:t>
            </a:r>
            <a:endParaRPr sz="1700"/>
          </a:p>
          <a:p>
            <a:pPr indent="-336550" lvl="0" marL="457200" rtl="0" algn="l">
              <a:spcBef>
                <a:spcPts val="0"/>
              </a:spcBef>
              <a:spcAft>
                <a:spcPts val="0"/>
              </a:spcAft>
              <a:buSzPts val="1700"/>
              <a:buChar char="-"/>
            </a:pPr>
            <a:r>
              <a:rPr lang="en-US" sz="1700"/>
              <a:t>If you are an agency liaison, please check in with your staff and ensure that everyone has been trained, or has submitted a request to be trained via the helpdesk.</a:t>
            </a:r>
            <a:endParaRPr sz="1700"/>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 name="Shape 141"/>
        <p:cNvGrpSpPr/>
        <p:nvPr/>
      </p:nvGrpSpPr>
      <p:grpSpPr>
        <a:xfrm>
          <a:off x="0" y="0"/>
          <a:ext cx="0" cy="0"/>
          <a:chOff x="0" y="0"/>
          <a:chExt cx="0" cy="0"/>
        </a:xfrm>
      </p:grpSpPr>
      <p:sp>
        <p:nvSpPr>
          <p:cNvPr id="142" name="Google Shape;142;p26"/>
          <p:cNvSpPr txBox="1"/>
          <p:nvPr>
            <p:ph type="ctrTitle"/>
          </p:nvPr>
        </p:nvSpPr>
        <p:spPr>
          <a:xfrm>
            <a:off x="685800" y="2130425"/>
            <a:ext cx="7772400" cy="14700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US"/>
              <a:t>Workgroup Updates</a:t>
            </a:r>
            <a:endParaRPr/>
          </a:p>
        </p:txBody>
      </p:sp>
      <p:sp>
        <p:nvSpPr>
          <p:cNvPr id="143" name="Google Shape;143;p26"/>
          <p:cNvSpPr txBox="1"/>
          <p:nvPr>
            <p:ph idx="1" type="subTitle"/>
          </p:nvPr>
        </p:nvSpPr>
        <p:spPr>
          <a:xfrm>
            <a:off x="1371600" y="3886200"/>
            <a:ext cx="6400800" cy="1752900"/>
          </a:xfrm>
          <a:prstGeom prst="rect">
            <a:avLst/>
          </a:prstGeom>
        </p:spPr>
        <p:txBody>
          <a:bodyPr anchorCtr="0" anchor="t" bIns="91425" lIns="91425" spcFirstLastPara="1" rIns="91425" wrap="square" tIns="91425">
            <a:noAutofit/>
          </a:bodyPr>
          <a:lstStyle/>
          <a:p>
            <a:pPr indent="0" lvl="0" marL="0" rtl="0" algn="ctr">
              <a:spcBef>
                <a:spcPts val="640"/>
              </a:spcBef>
              <a:spcAft>
                <a:spcPts val="0"/>
              </a:spcAft>
              <a:buNone/>
            </a:pPr>
            <a:r>
              <a:rPr lang="en-US"/>
              <a:t>ROI</a:t>
            </a:r>
            <a:r>
              <a:rPr lang="en-US"/>
              <a:t> and Privacy Policy </a:t>
            </a:r>
            <a:endParaRPr/>
          </a:p>
          <a:p>
            <a:pPr indent="0" lvl="0" marL="0" rtl="0" algn="ctr">
              <a:spcBef>
                <a:spcPts val="640"/>
              </a:spcBef>
              <a:spcAft>
                <a:spcPts val="0"/>
              </a:spcAft>
              <a:buNone/>
            </a:pPr>
            <a:r>
              <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 name="Shape 147"/>
        <p:cNvGrpSpPr/>
        <p:nvPr/>
      </p:nvGrpSpPr>
      <p:grpSpPr>
        <a:xfrm>
          <a:off x="0" y="0"/>
          <a:ext cx="0" cy="0"/>
          <a:chOff x="0" y="0"/>
          <a:chExt cx="0" cy="0"/>
        </a:xfrm>
      </p:grpSpPr>
      <p:sp>
        <p:nvSpPr>
          <p:cNvPr id="148" name="Google Shape;148;p27"/>
          <p:cNvSpPr txBox="1"/>
          <p:nvPr>
            <p:ph type="ctrTitle"/>
          </p:nvPr>
        </p:nvSpPr>
        <p:spPr>
          <a:xfrm>
            <a:off x="685800" y="1003225"/>
            <a:ext cx="7772400" cy="14700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US"/>
              <a:t>Privacy Notice &amp; ROI Update</a:t>
            </a:r>
            <a:endParaRPr/>
          </a:p>
        </p:txBody>
      </p:sp>
      <p:sp>
        <p:nvSpPr>
          <p:cNvPr id="149" name="Google Shape;149;p27"/>
          <p:cNvSpPr txBox="1"/>
          <p:nvPr/>
        </p:nvSpPr>
        <p:spPr>
          <a:xfrm>
            <a:off x="563550" y="2559900"/>
            <a:ext cx="8016900" cy="3739800"/>
          </a:xfrm>
          <a:prstGeom prst="rect">
            <a:avLst/>
          </a:prstGeom>
          <a:noFill/>
          <a:ln>
            <a:noFill/>
          </a:ln>
        </p:spPr>
        <p:txBody>
          <a:bodyPr anchorCtr="0" anchor="t" bIns="91425" lIns="91425" spcFirstLastPara="1" rIns="91425" wrap="square" tIns="91425">
            <a:noAutofit/>
          </a:bodyPr>
          <a:lstStyle/>
          <a:p>
            <a:pPr indent="-381000" lvl="0" marL="457200" rtl="0" algn="l">
              <a:spcBef>
                <a:spcPts val="0"/>
              </a:spcBef>
              <a:spcAft>
                <a:spcPts val="0"/>
              </a:spcAft>
              <a:buSzPts val="2400"/>
              <a:buChar char="●"/>
            </a:pPr>
            <a:r>
              <a:rPr lang="en-US" sz="2400"/>
              <a:t>Privacy Notice updated per HUD TA recommendations</a:t>
            </a:r>
            <a:endParaRPr sz="2400"/>
          </a:p>
          <a:p>
            <a:pPr indent="-381000" lvl="0" marL="457200" rtl="0" algn="l">
              <a:spcBef>
                <a:spcPts val="0"/>
              </a:spcBef>
              <a:spcAft>
                <a:spcPts val="0"/>
              </a:spcAft>
              <a:buSzPts val="2400"/>
              <a:buChar char="●"/>
            </a:pPr>
            <a:r>
              <a:rPr lang="en-US" sz="2400"/>
              <a:t>With implementation of ClientTrack, we will be using a single ROI for the CoC.</a:t>
            </a:r>
            <a:endParaRPr sz="2400"/>
          </a:p>
          <a:p>
            <a:pPr indent="-381000" lvl="0" marL="457200" rtl="0" algn="l">
              <a:spcBef>
                <a:spcPts val="0"/>
              </a:spcBef>
              <a:spcAft>
                <a:spcPts val="0"/>
              </a:spcAft>
              <a:buSzPts val="2400"/>
              <a:buChar char="●"/>
            </a:pPr>
            <a:r>
              <a:rPr lang="en-US" sz="2400"/>
              <a:t>ROI information to be available on each client’s dashboard. (Testing underway)</a:t>
            </a:r>
            <a:endParaRPr sz="2400"/>
          </a:p>
          <a:p>
            <a:pPr indent="-381000" lvl="0" marL="457200" rtl="0" algn="l">
              <a:spcBef>
                <a:spcPts val="0"/>
              </a:spcBef>
              <a:spcAft>
                <a:spcPts val="0"/>
              </a:spcAft>
              <a:buSzPts val="2400"/>
              <a:buChar char="●"/>
            </a:pPr>
            <a:r>
              <a:rPr lang="en-US" sz="2400"/>
              <a:t>Privacy policy edits complete based on HUD TA &amp; committee volunteer recommendations.</a:t>
            </a:r>
            <a:endParaRPr sz="2400"/>
          </a:p>
          <a:p>
            <a:pPr indent="-381000" lvl="0" marL="457200" rtl="0" algn="l">
              <a:spcBef>
                <a:spcPts val="0"/>
              </a:spcBef>
              <a:spcAft>
                <a:spcPts val="0"/>
              </a:spcAft>
              <a:buSzPts val="2400"/>
              <a:buChar char="●"/>
            </a:pPr>
            <a:r>
              <a:rPr lang="en-US" sz="2400"/>
              <a:t>Advisory</a:t>
            </a:r>
            <a:r>
              <a:rPr lang="en-US" sz="2400"/>
              <a:t> committee volunteers provided </a:t>
            </a:r>
            <a:r>
              <a:rPr lang="en-US" sz="2400"/>
              <a:t>valuable</a:t>
            </a:r>
            <a:r>
              <a:rPr lang="en-US" sz="2400"/>
              <a:t> feedback to updated ROI.</a:t>
            </a:r>
            <a:endParaRPr sz="2400"/>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 name="Shape 153"/>
        <p:cNvGrpSpPr/>
        <p:nvPr/>
      </p:nvGrpSpPr>
      <p:grpSpPr>
        <a:xfrm>
          <a:off x="0" y="0"/>
          <a:ext cx="0" cy="0"/>
          <a:chOff x="0" y="0"/>
          <a:chExt cx="0" cy="0"/>
        </a:xfrm>
      </p:grpSpPr>
      <p:sp>
        <p:nvSpPr>
          <p:cNvPr id="154" name="Google Shape;154;p28"/>
          <p:cNvSpPr txBox="1"/>
          <p:nvPr>
            <p:ph type="ctrTitle"/>
          </p:nvPr>
        </p:nvSpPr>
        <p:spPr>
          <a:xfrm>
            <a:off x="685800" y="2130425"/>
            <a:ext cx="7772400" cy="14700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US"/>
              <a:t>T</a:t>
            </a:r>
            <a:r>
              <a:rPr lang="en-US"/>
              <a:t>ransition </a:t>
            </a:r>
            <a:r>
              <a:rPr lang="en-US"/>
              <a:t>Topics</a:t>
            </a:r>
            <a:endParaRPr/>
          </a:p>
        </p:txBody>
      </p:sp>
      <p:sp>
        <p:nvSpPr>
          <p:cNvPr id="155" name="Google Shape;155;p28"/>
          <p:cNvSpPr txBox="1"/>
          <p:nvPr>
            <p:ph idx="1" type="subTitle"/>
          </p:nvPr>
        </p:nvSpPr>
        <p:spPr>
          <a:xfrm>
            <a:off x="1371600" y="3886200"/>
            <a:ext cx="6400800" cy="1752600"/>
          </a:xfrm>
          <a:prstGeom prst="rect">
            <a:avLst/>
          </a:prstGeom>
        </p:spPr>
        <p:txBody>
          <a:bodyPr anchorCtr="0" anchor="t" bIns="91425" lIns="91425" spcFirstLastPara="1" rIns="91425" wrap="square" tIns="91425">
            <a:noAutofit/>
          </a:bodyPr>
          <a:lstStyle/>
          <a:p>
            <a:pPr indent="0" lvl="0" marL="0" rtl="0" algn="ctr">
              <a:spcBef>
                <a:spcPts val="640"/>
              </a:spcBef>
              <a:spcAft>
                <a:spcPts val="0"/>
              </a:spcAft>
              <a:buNone/>
            </a:pPr>
            <a:r>
              <a:rPr lang="en-US"/>
              <a:t>Issues, Status Updates, Additional Needs</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 name="Shape 159"/>
        <p:cNvGrpSpPr/>
        <p:nvPr/>
      </p:nvGrpSpPr>
      <p:grpSpPr>
        <a:xfrm>
          <a:off x="0" y="0"/>
          <a:ext cx="0" cy="0"/>
          <a:chOff x="0" y="0"/>
          <a:chExt cx="0" cy="0"/>
        </a:xfrm>
      </p:grpSpPr>
      <p:sp>
        <p:nvSpPr>
          <p:cNvPr id="160" name="Google Shape;160;p29"/>
          <p:cNvSpPr txBox="1"/>
          <p:nvPr>
            <p:ph type="ctrTitle"/>
          </p:nvPr>
        </p:nvSpPr>
        <p:spPr>
          <a:xfrm>
            <a:off x="685800" y="1003225"/>
            <a:ext cx="7772400" cy="14700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US"/>
              <a:t>Known Issues From Tickets</a:t>
            </a:r>
            <a:endParaRPr/>
          </a:p>
        </p:txBody>
      </p:sp>
      <p:sp>
        <p:nvSpPr>
          <p:cNvPr id="161" name="Google Shape;161;p29"/>
          <p:cNvSpPr txBox="1"/>
          <p:nvPr/>
        </p:nvSpPr>
        <p:spPr>
          <a:xfrm>
            <a:off x="563550" y="2559900"/>
            <a:ext cx="8016900" cy="3739800"/>
          </a:xfrm>
          <a:prstGeom prst="rect">
            <a:avLst/>
          </a:prstGeom>
          <a:noFill/>
          <a:ln>
            <a:noFill/>
          </a:ln>
        </p:spPr>
        <p:txBody>
          <a:bodyPr anchorCtr="0" anchor="t" bIns="91425" lIns="91425" spcFirstLastPara="1" rIns="91425" wrap="square" tIns="91425">
            <a:noAutofit/>
          </a:bodyPr>
          <a:lstStyle/>
          <a:p>
            <a:pPr indent="-381000" lvl="0" marL="457200" rtl="0" algn="l">
              <a:spcBef>
                <a:spcPts val="0"/>
              </a:spcBef>
              <a:spcAft>
                <a:spcPts val="0"/>
              </a:spcAft>
              <a:buSzPts val="2400"/>
              <a:buChar char="●"/>
            </a:pPr>
            <a:r>
              <a:rPr lang="en-US" sz="2400"/>
              <a:t>Missing data</a:t>
            </a:r>
            <a:endParaRPr sz="2400"/>
          </a:p>
          <a:p>
            <a:pPr indent="-355600" lvl="1" marL="914400" rtl="0" algn="l">
              <a:spcBef>
                <a:spcPts val="0"/>
              </a:spcBef>
              <a:spcAft>
                <a:spcPts val="0"/>
              </a:spcAft>
              <a:buSzPts val="2000"/>
              <a:buChar char="○"/>
            </a:pPr>
            <a:r>
              <a:rPr lang="en-US" sz="2000"/>
              <a:t>SSOM, some services, some Client Files (working on recovering and/or importing)</a:t>
            </a:r>
            <a:endParaRPr sz="2000"/>
          </a:p>
          <a:p>
            <a:pPr indent="-355600" lvl="1" marL="914400" rtl="0" algn="l">
              <a:spcBef>
                <a:spcPts val="0"/>
              </a:spcBef>
              <a:spcAft>
                <a:spcPts val="0"/>
              </a:spcAft>
              <a:buSzPts val="2000"/>
              <a:buChar char="○"/>
            </a:pPr>
            <a:r>
              <a:rPr lang="en-US" sz="2000"/>
              <a:t>Case Notes should be available</a:t>
            </a:r>
            <a:endParaRPr sz="2000"/>
          </a:p>
          <a:p>
            <a:pPr indent="0" lvl="0" marL="914400" rtl="0" algn="l">
              <a:spcBef>
                <a:spcPts val="0"/>
              </a:spcBef>
              <a:spcAft>
                <a:spcPts val="0"/>
              </a:spcAft>
              <a:buNone/>
            </a:pPr>
            <a:r>
              <a:t/>
            </a:r>
            <a:endParaRPr sz="2000"/>
          </a:p>
          <a:p>
            <a:pPr indent="-381000" lvl="0" marL="457200" rtl="0" algn="l">
              <a:spcBef>
                <a:spcPts val="0"/>
              </a:spcBef>
              <a:spcAft>
                <a:spcPts val="0"/>
              </a:spcAft>
              <a:buSzPts val="2400"/>
              <a:buChar char="●"/>
            </a:pPr>
            <a:r>
              <a:rPr lang="en-US" sz="2400"/>
              <a:t>Issues </a:t>
            </a:r>
            <a:r>
              <a:rPr lang="en-US" sz="2400"/>
              <a:t>editing</a:t>
            </a:r>
            <a:r>
              <a:rPr lang="en-US" sz="2400"/>
              <a:t> enrollments for imported clients</a:t>
            </a:r>
            <a:endParaRPr sz="2400"/>
          </a:p>
          <a:p>
            <a:pPr indent="-355600" lvl="1" marL="914400" rtl="0" algn="l">
              <a:spcBef>
                <a:spcPts val="0"/>
              </a:spcBef>
              <a:spcAft>
                <a:spcPts val="0"/>
              </a:spcAft>
              <a:buSzPts val="2000"/>
              <a:buChar char="○"/>
            </a:pPr>
            <a:r>
              <a:rPr lang="en-US" sz="2000"/>
              <a:t>Does not impact newly created clients, we are able to adjust </a:t>
            </a:r>
            <a:r>
              <a:rPr lang="en-US" sz="2000"/>
              <a:t>settings to correct this issue</a:t>
            </a:r>
            <a:endParaRPr sz="2000"/>
          </a:p>
          <a:p>
            <a:pPr indent="0" lvl="0" marL="914400" rtl="0" algn="l">
              <a:spcBef>
                <a:spcPts val="0"/>
              </a:spcBef>
              <a:spcAft>
                <a:spcPts val="0"/>
              </a:spcAft>
              <a:buNone/>
            </a:pPr>
            <a:r>
              <a:t/>
            </a:r>
            <a:endParaRPr sz="2000"/>
          </a:p>
          <a:p>
            <a:pPr indent="-381000" lvl="0" marL="457200" rtl="0" algn="l">
              <a:spcBef>
                <a:spcPts val="0"/>
              </a:spcBef>
              <a:spcAft>
                <a:spcPts val="0"/>
              </a:spcAft>
              <a:buSzPts val="2400"/>
              <a:buChar char="●"/>
            </a:pPr>
            <a:r>
              <a:rPr lang="en-US" sz="2400"/>
              <a:t>Client Location field blank for some records</a:t>
            </a:r>
            <a:endParaRPr sz="2400"/>
          </a:p>
          <a:p>
            <a:pPr indent="-355600" lvl="1" marL="914400" rtl="0" algn="l">
              <a:spcBef>
                <a:spcPts val="0"/>
              </a:spcBef>
              <a:spcAft>
                <a:spcPts val="0"/>
              </a:spcAft>
              <a:buSzPts val="2000"/>
              <a:buChar char="○"/>
            </a:pPr>
            <a:r>
              <a:rPr lang="en-US" sz="2000"/>
              <a:t>Eccovia executed a script to correct records with missing Client Location for imported clients</a:t>
            </a:r>
            <a:endParaRPr sz="2000"/>
          </a:p>
          <a:p>
            <a:pPr indent="0" lvl="0" marL="0" rtl="0" algn="l">
              <a:spcBef>
                <a:spcPts val="0"/>
              </a:spcBef>
              <a:spcAft>
                <a:spcPts val="0"/>
              </a:spcAft>
              <a:buNone/>
            </a:pPr>
            <a:r>
              <a:t/>
            </a:r>
            <a:endParaRPr sz="2400"/>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 name="Shape 165"/>
        <p:cNvGrpSpPr/>
        <p:nvPr/>
      </p:nvGrpSpPr>
      <p:grpSpPr>
        <a:xfrm>
          <a:off x="0" y="0"/>
          <a:ext cx="0" cy="0"/>
          <a:chOff x="0" y="0"/>
          <a:chExt cx="0" cy="0"/>
        </a:xfrm>
      </p:grpSpPr>
      <p:sp>
        <p:nvSpPr>
          <p:cNvPr id="166" name="Google Shape;166;p30"/>
          <p:cNvSpPr txBox="1"/>
          <p:nvPr>
            <p:ph type="ctrTitle"/>
          </p:nvPr>
        </p:nvSpPr>
        <p:spPr>
          <a:xfrm>
            <a:off x="685800" y="1003225"/>
            <a:ext cx="7772400" cy="14700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US"/>
              <a:t>Known Issues From Tickets</a:t>
            </a:r>
            <a:endParaRPr/>
          </a:p>
        </p:txBody>
      </p:sp>
      <p:sp>
        <p:nvSpPr>
          <p:cNvPr id="167" name="Google Shape;167;p30"/>
          <p:cNvSpPr txBox="1"/>
          <p:nvPr/>
        </p:nvSpPr>
        <p:spPr>
          <a:xfrm>
            <a:off x="563550" y="2559900"/>
            <a:ext cx="8016900" cy="3739800"/>
          </a:xfrm>
          <a:prstGeom prst="rect">
            <a:avLst/>
          </a:prstGeom>
          <a:noFill/>
          <a:ln>
            <a:noFill/>
          </a:ln>
        </p:spPr>
        <p:txBody>
          <a:bodyPr anchorCtr="0" anchor="t" bIns="91425" lIns="91425" spcFirstLastPara="1" rIns="91425" wrap="square" tIns="91425">
            <a:noAutofit/>
          </a:bodyPr>
          <a:lstStyle/>
          <a:p>
            <a:pPr indent="-381000" lvl="0" marL="457200" rtl="0" algn="l">
              <a:spcBef>
                <a:spcPts val="0"/>
              </a:spcBef>
              <a:spcAft>
                <a:spcPts val="0"/>
              </a:spcAft>
              <a:buSzPts val="2400"/>
              <a:buChar char="●"/>
            </a:pPr>
            <a:r>
              <a:rPr lang="en-US" sz="2400"/>
              <a:t>Same household member listed multiple times</a:t>
            </a:r>
            <a:endParaRPr sz="2400"/>
          </a:p>
          <a:p>
            <a:pPr indent="-355600" lvl="1" marL="914400" rtl="0" algn="l">
              <a:spcBef>
                <a:spcPts val="0"/>
              </a:spcBef>
              <a:spcAft>
                <a:spcPts val="0"/>
              </a:spcAft>
              <a:buSzPts val="2000"/>
              <a:buChar char="○"/>
            </a:pPr>
            <a:r>
              <a:rPr lang="en-US" sz="2000"/>
              <a:t>Currently waiting for vendor feedback on best practices to resolve</a:t>
            </a:r>
            <a:endParaRPr sz="2000"/>
          </a:p>
          <a:p>
            <a:pPr indent="0" lvl="0" marL="914400" rtl="0" algn="l">
              <a:spcBef>
                <a:spcPts val="0"/>
              </a:spcBef>
              <a:spcAft>
                <a:spcPts val="0"/>
              </a:spcAft>
              <a:buNone/>
            </a:pPr>
            <a:r>
              <a:t/>
            </a:r>
            <a:endParaRPr sz="2000"/>
          </a:p>
          <a:p>
            <a:pPr indent="-381000" lvl="0" marL="457200" rtl="0" algn="l">
              <a:spcBef>
                <a:spcPts val="0"/>
              </a:spcBef>
              <a:spcAft>
                <a:spcPts val="0"/>
              </a:spcAft>
              <a:buSzPts val="2400"/>
              <a:buChar char="●"/>
            </a:pPr>
            <a:r>
              <a:rPr lang="en-US" sz="2400"/>
              <a:t>Data cleanup issues</a:t>
            </a:r>
            <a:endParaRPr sz="2400"/>
          </a:p>
          <a:p>
            <a:pPr indent="-355600" lvl="1" marL="914400" rtl="0" algn="l">
              <a:spcBef>
                <a:spcPts val="0"/>
              </a:spcBef>
              <a:spcAft>
                <a:spcPts val="0"/>
              </a:spcAft>
              <a:buSzPts val="2000"/>
              <a:buChar char="○"/>
            </a:pPr>
            <a:r>
              <a:rPr lang="en-US" sz="2000"/>
              <a:t>Data imported with errors from previous system: move-in dates, date of engagement, missing household information, multiple open enrollments in same project</a:t>
            </a:r>
            <a:endParaRPr sz="2000"/>
          </a:p>
          <a:p>
            <a:pPr indent="0" lvl="0" marL="0" rtl="0" algn="l">
              <a:spcBef>
                <a:spcPts val="0"/>
              </a:spcBef>
              <a:spcAft>
                <a:spcPts val="0"/>
              </a:spcAft>
              <a:buNone/>
            </a:pPr>
            <a:r>
              <a:t/>
            </a:r>
            <a:endParaRPr sz="2000"/>
          </a:p>
          <a:p>
            <a:pPr indent="0" lvl="0" marL="0" rtl="0" algn="l">
              <a:spcBef>
                <a:spcPts val="0"/>
              </a:spcBef>
              <a:spcAft>
                <a:spcPts val="0"/>
              </a:spcAft>
              <a:buNone/>
            </a:pPr>
            <a:r>
              <a:t/>
            </a:r>
            <a:endParaRPr sz="2400"/>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1" name="Shape 171"/>
        <p:cNvGrpSpPr/>
        <p:nvPr/>
      </p:nvGrpSpPr>
      <p:grpSpPr>
        <a:xfrm>
          <a:off x="0" y="0"/>
          <a:ext cx="0" cy="0"/>
          <a:chOff x="0" y="0"/>
          <a:chExt cx="0" cy="0"/>
        </a:xfrm>
      </p:grpSpPr>
      <p:sp>
        <p:nvSpPr>
          <p:cNvPr id="172" name="Google Shape;172;p31"/>
          <p:cNvSpPr txBox="1"/>
          <p:nvPr>
            <p:ph type="ctrTitle"/>
          </p:nvPr>
        </p:nvSpPr>
        <p:spPr>
          <a:xfrm>
            <a:off x="685800" y="1003225"/>
            <a:ext cx="7772400" cy="14700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US"/>
              <a:t>Status: </a:t>
            </a:r>
            <a:r>
              <a:rPr lang="en-US"/>
              <a:t>Referrals</a:t>
            </a:r>
            <a:r>
              <a:rPr lang="en-US"/>
              <a:t> and Coordinated Entry</a:t>
            </a:r>
            <a:endParaRPr/>
          </a:p>
        </p:txBody>
      </p:sp>
      <p:sp>
        <p:nvSpPr>
          <p:cNvPr id="173" name="Google Shape;173;p31"/>
          <p:cNvSpPr txBox="1"/>
          <p:nvPr/>
        </p:nvSpPr>
        <p:spPr>
          <a:xfrm>
            <a:off x="563550" y="2559900"/>
            <a:ext cx="8016900" cy="3739800"/>
          </a:xfrm>
          <a:prstGeom prst="rect">
            <a:avLst/>
          </a:prstGeom>
          <a:noFill/>
          <a:ln>
            <a:noFill/>
          </a:ln>
        </p:spPr>
        <p:txBody>
          <a:bodyPr anchorCtr="0" anchor="t" bIns="91425" lIns="91425" spcFirstLastPara="1" rIns="91425" wrap="square" tIns="91425">
            <a:noAutofit/>
          </a:bodyPr>
          <a:lstStyle/>
          <a:p>
            <a:pPr indent="-381000" lvl="0" marL="457200" rtl="0" algn="l">
              <a:spcBef>
                <a:spcPts val="0"/>
              </a:spcBef>
              <a:spcAft>
                <a:spcPts val="0"/>
              </a:spcAft>
              <a:buSzPts val="2400"/>
              <a:buChar char="●"/>
            </a:pPr>
            <a:r>
              <a:rPr lang="en-US" sz="2000"/>
              <a:t>Referrals Set-Up in progress</a:t>
            </a:r>
            <a:endParaRPr sz="2000"/>
          </a:p>
          <a:p>
            <a:pPr indent="-355600" lvl="1" marL="914400" rtl="0" algn="l">
              <a:spcBef>
                <a:spcPts val="0"/>
              </a:spcBef>
              <a:spcAft>
                <a:spcPts val="0"/>
              </a:spcAft>
              <a:buSzPts val="2000"/>
              <a:buChar char="○"/>
            </a:pPr>
            <a:r>
              <a:rPr lang="en-US" sz="2000"/>
              <a:t>Reviewing referral access (who can send referrals to which providers)</a:t>
            </a:r>
            <a:endParaRPr sz="2000"/>
          </a:p>
          <a:p>
            <a:pPr indent="-355600" lvl="1" marL="914400" rtl="0" algn="l">
              <a:spcBef>
                <a:spcPts val="0"/>
              </a:spcBef>
              <a:spcAft>
                <a:spcPts val="0"/>
              </a:spcAft>
              <a:buSzPts val="2000"/>
              <a:buChar char="○"/>
            </a:pPr>
            <a:r>
              <a:rPr lang="en-US" sz="2000"/>
              <a:t>Reviewing referral codes for Coordinated Entry</a:t>
            </a:r>
            <a:endParaRPr sz="2000"/>
          </a:p>
          <a:p>
            <a:pPr indent="0" lvl="0" marL="0" rtl="0" algn="l">
              <a:spcBef>
                <a:spcPts val="0"/>
              </a:spcBef>
              <a:spcAft>
                <a:spcPts val="0"/>
              </a:spcAft>
              <a:buNone/>
            </a:pPr>
            <a:r>
              <a:t/>
            </a:r>
            <a:endParaRPr sz="2000"/>
          </a:p>
          <a:p>
            <a:pPr indent="-355600" lvl="0" marL="457200" rtl="0" algn="l">
              <a:spcBef>
                <a:spcPts val="0"/>
              </a:spcBef>
              <a:spcAft>
                <a:spcPts val="0"/>
              </a:spcAft>
              <a:buSzPts val="2000"/>
              <a:buChar char="●"/>
            </a:pPr>
            <a:r>
              <a:rPr lang="en-US" sz="2000"/>
              <a:t>Coordinated Entry Set-up in progress</a:t>
            </a:r>
            <a:endParaRPr sz="2000"/>
          </a:p>
          <a:p>
            <a:pPr indent="-355600" lvl="1" marL="914400" rtl="0" algn="l">
              <a:spcBef>
                <a:spcPts val="0"/>
              </a:spcBef>
              <a:spcAft>
                <a:spcPts val="0"/>
              </a:spcAft>
              <a:buSzPts val="2000"/>
              <a:buChar char="○"/>
            </a:pPr>
            <a:r>
              <a:rPr lang="en-US" sz="2000"/>
              <a:t>Consultations with CES team around new </a:t>
            </a:r>
            <a:r>
              <a:rPr lang="en-US" sz="2000"/>
              <a:t>functionality</a:t>
            </a:r>
            <a:endParaRPr sz="2000"/>
          </a:p>
          <a:p>
            <a:pPr indent="-355600" lvl="1" marL="914400" rtl="0" algn="l">
              <a:spcBef>
                <a:spcPts val="0"/>
              </a:spcBef>
              <a:spcAft>
                <a:spcPts val="0"/>
              </a:spcAft>
              <a:buSzPts val="2000"/>
              <a:buChar char="○"/>
            </a:pPr>
            <a:r>
              <a:rPr lang="en-US" sz="2000"/>
              <a:t>Major changes to workflow process</a:t>
            </a:r>
            <a:endParaRPr sz="2000"/>
          </a:p>
          <a:p>
            <a:pPr indent="-355600" lvl="1" marL="914400" rtl="0" algn="l">
              <a:spcBef>
                <a:spcPts val="0"/>
              </a:spcBef>
              <a:spcAft>
                <a:spcPts val="0"/>
              </a:spcAft>
              <a:buSzPts val="2000"/>
              <a:buChar char="○"/>
            </a:pPr>
            <a:r>
              <a:rPr lang="en-US" sz="2000"/>
              <a:t>Integration of old Registry process to ClientTrack’s By-Name List</a:t>
            </a:r>
            <a:endParaRPr sz="2000"/>
          </a:p>
          <a:p>
            <a:pPr indent="-355600" lvl="1" marL="914400" rtl="0" algn="l">
              <a:spcBef>
                <a:spcPts val="0"/>
              </a:spcBef>
              <a:spcAft>
                <a:spcPts val="0"/>
              </a:spcAft>
              <a:buSzPts val="2000"/>
              <a:buChar char="○"/>
            </a:pPr>
            <a:r>
              <a:rPr lang="en-US" sz="2000"/>
              <a:t>Training for agencies will be needed</a:t>
            </a:r>
            <a:endParaRPr sz="2000"/>
          </a:p>
          <a:p>
            <a:pPr indent="0" lvl="0" marL="0" rtl="0" algn="l">
              <a:spcBef>
                <a:spcPts val="0"/>
              </a:spcBef>
              <a:spcAft>
                <a:spcPts val="0"/>
              </a:spcAft>
              <a:buNone/>
            </a:pPr>
            <a:r>
              <a:t/>
            </a:r>
            <a:endParaRPr sz="2000"/>
          </a:p>
          <a:p>
            <a:pPr indent="0" lvl="0" marL="0" rtl="0" algn="l">
              <a:spcBef>
                <a:spcPts val="0"/>
              </a:spcBef>
              <a:spcAft>
                <a:spcPts val="0"/>
              </a:spcAft>
              <a:buNone/>
            </a:pPr>
            <a:r>
              <a:t/>
            </a:r>
            <a:endParaRPr sz="240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 name="Shape 66"/>
        <p:cNvGrpSpPr/>
        <p:nvPr/>
      </p:nvGrpSpPr>
      <p:grpSpPr>
        <a:xfrm>
          <a:off x="0" y="0"/>
          <a:ext cx="0" cy="0"/>
          <a:chOff x="0" y="0"/>
          <a:chExt cx="0" cy="0"/>
        </a:xfrm>
      </p:grpSpPr>
      <p:sp>
        <p:nvSpPr>
          <p:cNvPr id="67" name="Google Shape;67;p14"/>
          <p:cNvSpPr txBox="1"/>
          <p:nvPr>
            <p:ph type="title"/>
          </p:nvPr>
        </p:nvSpPr>
        <p:spPr>
          <a:xfrm>
            <a:off x="407850" y="0"/>
            <a:ext cx="8229600" cy="9294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3959"/>
              <a:buFont typeface="Calibri"/>
              <a:buNone/>
            </a:pPr>
            <a:r>
              <a:rPr b="1" lang="en-US" sz="3600">
                <a:solidFill>
                  <a:srgbClr val="002060"/>
                </a:solidFill>
                <a:latin typeface="Cabin"/>
                <a:ea typeface="Cabin"/>
                <a:cs typeface="Cabin"/>
                <a:sym typeface="Cabin"/>
              </a:rPr>
              <a:t>Agenda</a:t>
            </a:r>
            <a:endParaRPr b="1" sz="3600">
              <a:solidFill>
                <a:srgbClr val="002060"/>
              </a:solidFill>
              <a:latin typeface="Cabin"/>
              <a:ea typeface="Cabin"/>
              <a:cs typeface="Cabin"/>
              <a:sym typeface="Cabin"/>
            </a:endParaRPr>
          </a:p>
        </p:txBody>
      </p:sp>
      <p:sp>
        <p:nvSpPr>
          <p:cNvPr id="68" name="Google Shape;68;p14"/>
          <p:cNvSpPr txBox="1"/>
          <p:nvPr>
            <p:ph idx="1" type="body"/>
          </p:nvPr>
        </p:nvSpPr>
        <p:spPr>
          <a:xfrm>
            <a:off x="540375" y="1409150"/>
            <a:ext cx="7640400" cy="4429800"/>
          </a:xfrm>
          <a:prstGeom prst="rect">
            <a:avLst/>
          </a:prstGeom>
          <a:noFill/>
          <a:ln>
            <a:noFill/>
          </a:ln>
        </p:spPr>
        <p:txBody>
          <a:bodyPr anchorCtr="0" anchor="t" bIns="45700" lIns="91425" spcFirstLastPara="1" rIns="91425" wrap="square" tIns="45700">
            <a:noAutofit/>
          </a:bodyPr>
          <a:lstStyle/>
          <a:p>
            <a:pPr indent="-330200" lvl="0" marL="342900" rtl="0" algn="l">
              <a:lnSpc>
                <a:spcPct val="150000"/>
              </a:lnSpc>
              <a:spcBef>
                <a:spcPts val="640"/>
              </a:spcBef>
              <a:spcAft>
                <a:spcPts val="0"/>
              </a:spcAft>
              <a:buClr>
                <a:schemeClr val="dk1"/>
              </a:buClr>
              <a:buSzPts val="1600"/>
              <a:buChar char="●"/>
            </a:pPr>
            <a:r>
              <a:rPr b="1" lang="en-US" sz="1600">
                <a:solidFill>
                  <a:schemeClr val="dk1"/>
                </a:solidFill>
              </a:rPr>
              <a:t>HMIS Advisory Committee Purpose</a:t>
            </a:r>
            <a:endParaRPr b="1" sz="1600">
              <a:solidFill>
                <a:schemeClr val="dk1"/>
              </a:solidFill>
            </a:endParaRPr>
          </a:p>
          <a:p>
            <a:pPr indent="-330200" lvl="0" marL="342900" rtl="0" algn="l">
              <a:lnSpc>
                <a:spcPct val="150000"/>
              </a:lnSpc>
              <a:spcBef>
                <a:spcPts val="0"/>
              </a:spcBef>
              <a:spcAft>
                <a:spcPts val="0"/>
              </a:spcAft>
              <a:buClr>
                <a:schemeClr val="dk1"/>
              </a:buClr>
              <a:buSzPts val="1600"/>
              <a:buChar char="●"/>
            </a:pPr>
            <a:r>
              <a:rPr b="1" lang="en-US" sz="1600">
                <a:solidFill>
                  <a:schemeClr val="dk1"/>
                </a:solidFill>
              </a:rPr>
              <a:t>HMIS Advisory Committee Mission Statement</a:t>
            </a:r>
            <a:endParaRPr b="1" sz="1600">
              <a:solidFill>
                <a:schemeClr val="dk1"/>
              </a:solidFill>
            </a:endParaRPr>
          </a:p>
          <a:p>
            <a:pPr indent="-330200" lvl="0" marL="342900" rtl="0" algn="l">
              <a:lnSpc>
                <a:spcPct val="150000"/>
              </a:lnSpc>
              <a:spcBef>
                <a:spcPts val="0"/>
              </a:spcBef>
              <a:spcAft>
                <a:spcPts val="0"/>
              </a:spcAft>
              <a:buSzPts val="1600"/>
              <a:buChar char="●"/>
            </a:pPr>
            <a:r>
              <a:rPr b="1" lang="en-US" sz="1600">
                <a:solidFill>
                  <a:schemeClr val="dk1"/>
                </a:solidFill>
              </a:rPr>
              <a:t>Nomination for Official Committee Membe</a:t>
            </a:r>
            <a:r>
              <a:rPr b="1" lang="en-US" sz="1600">
                <a:solidFill>
                  <a:schemeClr val="dk1"/>
                </a:solidFill>
              </a:rPr>
              <a:t>rs</a:t>
            </a:r>
            <a:endParaRPr b="1" sz="1600">
              <a:solidFill>
                <a:schemeClr val="dk1"/>
              </a:solidFill>
            </a:endParaRPr>
          </a:p>
          <a:p>
            <a:pPr indent="-330200" lvl="0" marL="342900" rtl="0" algn="l">
              <a:lnSpc>
                <a:spcPct val="150000"/>
              </a:lnSpc>
              <a:spcBef>
                <a:spcPts val="640"/>
              </a:spcBef>
              <a:spcAft>
                <a:spcPts val="0"/>
              </a:spcAft>
              <a:buSzPts val="1600"/>
              <a:buChar char="●"/>
            </a:pPr>
            <a:r>
              <a:rPr b="1" lang="en-US" sz="1600">
                <a:solidFill>
                  <a:schemeClr val="dk1"/>
                </a:solidFill>
              </a:rPr>
              <a:t>HMIS Training &amp; Support</a:t>
            </a:r>
            <a:endParaRPr b="1" sz="1600">
              <a:solidFill>
                <a:schemeClr val="dk1"/>
              </a:solidFill>
            </a:endParaRPr>
          </a:p>
          <a:p>
            <a:pPr indent="-330200" lvl="0" marL="342900" marR="0" rtl="0" algn="l">
              <a:lnSpc>
                <a:spcPct val="150000"/>
              </a:lnSpc>
              <a:spcBef>
                <a:spcPts val="0"/>
              </a:spcBef>
              <a:spcAft>
                <a:spcPts val="0"/>
              </a:spcAft>
              <a:buClr>
                <a:schemeClr val="dk1"/>
              </a:buClr>
              <a:buSzPts val="1600"/>
              <a:buChar char="●"/>
            </a:pPr>
            <a:r>
              <a:rPr b="1" lang="en-US" sz="1600">
                <a:solidFill>
                  <a:schemeClr val="dk1"/>
                </a:solidFill>
              </a:rPr>
              <a:t>Workgroup Updates</a:t>
            </a:r>
            <a:endParaRPr sz="1600">
              <a:solidFill>
                <a:schemeClr val="dk1"/>
              </a:solidFill>
            </a:endParaRPr>
          </a:p>
          <a:p>
            <a:pPr indent="-273050" lvl="1" marL="742950" marR="0" rtl="0" algn="l">
              <a:lnSpc>
                <a:spcPct val="150000"/>
              </a:lnSpc>
              <a:spcBef>
                <a:spcPts val="0"/>
              </a:spcBef>
              <a:spcAft>
                <a:spcPts val="0"/>
              </a:spcAft>
              <a:buClr>
                <a:schemeClr val="dk1"/>
              </a:buClr>
              <a:buSzPts val="1600"/>
              <a:buChar char="○"/>
            </a:pPr>
            <a:r>
              <a:rPr lang="en-US" sz="1600">
                <a:solidFill>
                  <a:schemeClr val="dk1"/>
                </a:solidFill>
              </a:rPr>
              <a:t>ROI and Privacy Policy</a:t>
            </a:r>
            <a:endParaRPr sz="1600">
              <a:solidFill>
                <a:schemeClr val="dk1"/>
              </a:solidFill>
            </a:endParaRPr>
          </a:p>
          <a:p>
            <a:pPr indent="-330200" lvl="0" marL="342900" rtl="0" algn="l">
              <a:lnSpc>
                <a:spcPct val="150000"/>
              </a:lnSpc>
              <a:spcBef>
                <a:spcPts val="0"/>
              </a:spcBef>
              <a:spcAft>
                <a:spcPts val="0"/>
              </a:spcAft>
              <a:buSzPts val="1600"/>
              <a:buChar char="●"/>
            </a:pPr>
            <a:r>
              <a:rPr b="1" lang="en-US" sz="1600">
                <a:solidFill>
                  <a:schemeClr val="dk1"/>
                </a:solidFill>
              </a:rPr>
              <a:t>Transition Topics</a:t>
            </a:r>
            <a:endParaRPr sz="1600">
              <a:solidFill>
                <a:schemeClr val="dk1"/>
              </a:solidFill>
            </a:endParaRPr>
          </a:p>
          <a:p>
            <a:pPr indent="-304800" lvl="0" marL="342900" rtl="0" algn="l">
              <a:lnSpc>
                <a:spcPct val="150000"/>
              </a:lnSpc>
              <a:spcBef>
                <a:spcPts val="640"/>
              </a:spcBef>
              <a:spcAft>
                <a:spcPts val="0"/>
              </a:spcAft>
              <a:buClr>
                <a:schemeClr val="dk1"/>
              </a:buClr>
              <a:buSzPts val="1200"/>
              <a:buChar char="●"/>
            </a:pPr>
            <a:r>
              <a:rPr b="1" lang="en-US" sz="1600"/>
              <a:t>Q &amp; A</a:t>
            </a:r>
            <a:endParaRPr b="1" sz="1600"/>
          </a:p>
          <a:p>
            <a:pPr indent="0" lvl="0" marL="342900" rtl="0" algn="l">
              <a:lnSpc>
                <a:spcPct val="150000"/>
              </a:lnSpc>
              <a:spcBef>
                <a:spcPts val="640"/>
              </a:spcBef>
              <a:spcAft>
                <a:spcPts val="0"/>
              </a:spcAft>
              <a:buNone/>
            </a:pPr>
            <a:r>
              <a:t/>
            </a:r>
            <a:endParaRPr b="1"/>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7" name="Shape 177"/>
        <p:cNvGrpSpPr/>
        <p:nvPr/>
      </p:nvGrpSpPr>
      <p:grpSpPr>
        <a:xfrm>
          <a:off x="0" y="0"/>
          <a:ext cx="0" cy="0"/>
          <a:chOff x="0" y="0"/>
          <a:chExt cx="0" cy="0"/>
        </a:xfrm>
      </p:grpSpPr>
      <p:sp>
        <p:nvSpPr>
          <p:cNvPr id="178" name="Google Shape;178;p32"/>
          <p:cNvSpPr txBox="1"/>
          <p:nvPr>
            <p:ph type="ctrTitle"/>
          </p:nvPr>
        </p:nvSpPr>
        <p:spPr>
          <a:xfrm>
            <a:off x="685800" y="968250"/>
            <a:ext cx="7772400" cy="14700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US"/>
              <a:t>Status: Reports Training</a:t>
            </a:r>
            <a:endParaRPr/>
          </a:p>
        </p:txBody>
      </p:sp>
      <p:sp>
        <p:nvSpPr>
          <p:cNvPr id="179" name="Google Shape;179;p32"/>
          <p:cNvSpPr txBox="1"/>
          <p:nvPr/>
        </p:nvSpPr>
        <p:spPr>
          <a:xfrm>
            <a:off x="563550" y="2559900"/>
            <a:ext cx="8016900" cy="3739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2000"/>
          </a:p>
          <a:p>
            <a:pPr indent="-381000" lvl="0" marL="457200" rtl="0" algn="l">
              <a:spcBef>
                <a:spcPts val="0"/>
              </a:spcBef>
              <a:spcAft>
                <a:spcPts val="0"/>
              </a:spcAft>
              <a:buSzPts val="2400"/>
              <a:buChar char="●"/>
            </a:pPr>
            <a:r>
              <a:rPr lang="en-US" sz="2400"/>
              <a:t>Reports training currently ongoing, provided by data analysts Tino Paz and Ashley Brozenske</a:t>
            </a:r>
            <a:endParaRPr sz="2400"/>
          </a:p>
          <a:p>
            <a:pPr indent="-381000" lvl="0" marL="457200" rtl="0" algn="l">
              <a:spcBef>
                <a:spcPts val="0"/>
              </a:spcBef>
              <a:spcAft>
                <a:spcPts val="0"/>
              </a:spcAft>
              <a:buSzPts val="2400"/>
              <a:buChar char="●"/>
            </a:pPr>
            <a:r>
              <a:rPr lang="en-US" sz="2400"/>
              <a:t>An email was sent out with dates and information on joining a session - </a:t>
            </a:r>
            <a:r>
              <a:rPr lang="en-US" sz="2400" u="sng">
                <a:solidFill>
                  <a:schemeClr val="hlink"/>
                </a:solidFill>
                <a:hlinkClick r:id="rId3"/>
              </a:rPr>
              <a:t>Link to Email</a:t>
            </a:r>
            <a:endParaRPr sz="2400"/>
          </a:p>
          <a:p>
            <a:pPr indent="-381000" lvl="0" marL="457200" rtl="0" algn="l">
              <a:spcBef>
                <a:spcPts val="0"/>
              </a:spcBef>
              <a:spcAft>
                <a:spcPts val="0"/>
              </a:spcAft>
              <a:buSzPts val="2400"/>
              <a:buChar char="●"/>
            </a:pPr>
            <a:r>
              <a:rPr lang="en-US" sz="2400"/>
              <a:t>Upcoming Dates:</a:t>
            </a:r>
            <a:endParaRPr sz="2400"/>
          </a:p>
          <a:p>
            <a:pPr indent="-381000" lvl="1" marL="914400" rtl="0" algn="l">
              <a:spcBef>
                <a:spcPts val="0"/>
              </a:spcBef>
              <a:spcAft>
                <a:spcPts val="0"/>
              </a:spcAft>
              <a:buSzPts val="2400"/>
              <a:buChar char="○"/>
            </a:pPr>
            <a:r>
              <a:rPr lang="en-US" sz="2400"/>
              <a:t>July 12th, 2-3:30pm</a:t>
            </a:r>
            <a:endParaRPr sz="2400"/>
          </a:p>
          <a:p>
            <a:pPr indent="-381000" lvl="1" marL="914400" rtl="0" algn="l">
              <a:spcBef>
                <a:spcPts val="0"/>
              </a:spcBef>
              <a:spcAft>
                <a:spcPts val="0"/>
              </a:spcAft>
              <a:buSzPts val="2400"/>
              <a:buChar char="○"/>
            </a:pPr>
            <a:r>
              <a:rPr lang="en-US" sz="2400"/>
              <a:t>July 14th, 10-11:30am</a:t>
            </a:r>
            <a:endParaRPr sz="2400"/>
          </a:p>
          <a:p>
            <a:pPr indent="-381000" lvl="1" marL="914400" rtl="0" algn="l">
              <a:spcBef>
                <a:spcPts val="0"/>
              </a:spcBef>
              <a:spcAft>
                <a:spcPts val="0"/>
              </a:spcAft>
              <a:buSzPts val="2400"/>
              <a:buChar char="○"/>
            </a:pPr>
            <a:r>
              <a:rPr lang="en-US" sz="2400"/>
              <a:t>July 19th, 2-3:30pm</a:t>
            </a:r>
            <a:endParaRPr sz="2400"/>
          </a:p>
          <a:p>
            <a:pPr indent="-381000" lvl="1" marL="914400" rtl="0" algn="l">
              <a:spcBef>
                <a:spcPts val="0"/>
              </a:spcBef>
              <a:spcAft>
                <a:spcPts val="0"/>
              </a:spcAft>
              <a:buSzPts val="2400"/>
              <a:buChar char="○"/>
            </a:pPr>
            <a:r>
              <a:rPr lang="en-US" sz="2400"/>
              <a:t>July 21st, 10-11:30am</a:t>
            </a:r>
            <a:endParaRPr sz="2400"/>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3" name="Shape 183"/>
        <p:cNvGrpSpPr/>
        <p:nvPr/>
      </p:nvGrpSpPr>
      <p:grpSpPr>
        <a:xfrm>
          <a:off x="0" y="0"/>
          <a:ext cx="0" cy="0"/>
          <a:chOff x="0" y="0"/>
          <a:chExt cx="0" cy="0"/>
        </a:xfrm>
      </p:grpSpPr>
      <p:sp>
        <p:nvSpPr>
          <p:cNvPr id="184" name="Google Shape;184;p33"/>
          <p:cNvSpPr txBox="1"/>
          <p:nvPr>
            <p:ph type="ctrTitle"/>
          </p:nvPr>
        </p:nvSpPr>
        <p:spPr>
          <a:xfrm>
            <a:off x="685800" y="968250"/>
            <a:ext cx="7772400" cy="14700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US"/>
              <a:t>Additional Needs</a:t>
            </a:r>
            <a:endParaRPr/>
          </a:p>
        </p:txBody>
      </p:sp>
      <p:sp>
        <p:nvSpPr>
          <p:cNvPr id="185" name="Google Shape;185;p33"/>
          <p:cNvSpPr txBox="1"/>
          <p:nvPr/>
        </p:nvSpPr>
        <p:spPr>
          <a:xfrm>
            <a:off x="563550" y="2559900"/>
            <a:ext cx="8016900" cy="3739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2000"/>
          </a:p>
          <a:p>
            <a:pPr indent="-381000" lvl="0" marL="457200" rtl="0" algn="l">
              <a:spcBef>
                <a:spcPts val="0"/>
              </a:spcBef>
              <a:spcAft>
                <a:spcPts val="0"/>
              </a:spcAft>
              <a:buSzPts val="2400"/>
              <a:buChar char="●"/>
            </a:pPr>
            <a:r>
              <a:rPr lang="en-US" sz="2400"/>
              <a:t>Workflow and system documentation</a:t>
            </a:r>
            <a:endParaRPr sz="2400"/>
          </a:p>
          <a:p>
            <a:pPr indent="-381000" lvl="1" marL="914400" rtl="0" algn="l">
              <a:spcBef>
                <a:spcPts val="0"/>
              </a:spcBef>
              <a:spcAft>
                <a:spcPts val="0"/>
              </a:spcAft>
              <a:buSzPts val="2400"/>
              <a:buChar char="○"/>
            </a:pPr>
            <a:r>
              <a:rPr lang="en-US" sz="2400"/>
              <a:t>User guides currently in progress</a:t>
            </a:r>
            <a:endParaRPr sz="2400"/>
          </a:p>
          <a:p>
            <a:pPr indent="-381000" lvl="0" marL="457200" rtl="0" algn="l">
              <a:spcBef>
                <a:spcPts val="0"/>
              </a:spcBef>
              <a:spcAft>
                <a:spcPts val="0"/>
              </a:spcAft>
              <a:buSzPts val="2400"/>
              <a:buChar char="●"/>
            </a:pPr>
            <a:r>
              <a:rPr lang="en-US" sz="2400"/>
              <a:t>Workflow changes (new business rules may impact processes)</a:t>
            </a:r>
            <a:endParaRPr sz="2400"/>
          </a:p>
          <a:p>
            <a:pPr indent="0" lvl="0" marL="0" rtl="0" algn="l">
              <a:spcBef>
                <a:spcPts val="0"/>
              </a:spcBef>
              <a:spcAft>
                <a:spcPts val="0"/>
              </a:spcAft>
              <a:buNone/>
            </a:pPr>
            <a:r>
              <a:t/>
            </a:r>
            <a:endParaRPr sz="2400"/>
          </a:p>
          <a:p>
            <a:pPr indent="-381000" lvl="0" marL="457200" rtl="0" algn="l">
              <a:spcBef>
                <a:spcPts val="0"/>
              </a:spcBef>
              <a:spcAft>
                <a:spcPts val="0"/>
              </a:spcAft>
              <a:buSzPts val="2400"/>
              <a:buChar char="●"/>
            </a:pPr>
            <a:r>
              <a:rPr lang="en-US" sz="2400"/>
              <a:t>What other feedback does the Committee have?</a:t>
            </a:r>
            <a:endParaRPr sz="2400"/>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9" name="Shape 189"/>
        <p:cNvGrpSpPr/>
        <p:nvPr/>
      </p:nvGrpSpPr>
      <p:grpSpPr>
        <a:xfrm>
          <a:off x="0" y="0"/>
          <a:ext cx="0" cy="0"/>
          <a:chOff x="0" y="0"/>
          <a:chExt cx="0" cy="0"/>
        </a:xfrm>
      </p:grpSpPr>
      <p:sp>
        <p:nvSpPr>
          <p:cNvPr id="190" name="Google Shape;190;p34"/>
          <p:cNvSpPr txBox="1"/>
          <p:nvPr>
            <p:ph type="ctrTitle"/>
          </p:nvPr>
        </p:nvSpPr>
        <p:spPr>
          <a:xfrm>
            <a:off x="685800" y="968250"/>
            <a:ext cx="7772400" cy="14700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US"/>
              <a:t>Training Survey</a:t>
            </a:r>
            <a:endParaRPr/>
          </a:p>
        </p:txBody>
      </p:sp>
      <p:sp>
        <p:nvSpPr>
          <p:cNvPr id="191" name="Google Shape;191;p34"/>
          <p:cNvSpPr txBox="1"/>
          <p:nvPr/>
        </p:nvSpPr>
        <p:spPr>
          <a:xfrm>
            <a:off x="563550" y="2559900"/>
            <a:ext cx="8016900" cy="3739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2000"/>
          </a:p>
          <a:p>
            <a:pPr indent="-381000" lvl="0" marL="457200" rtl="0" algn="l">
              <a:spcBef>
                <a:spcPts val="0"/>
              </a:spcBef>
              <a:spcAft>
                <a:spcPts val="0"/>
              </a:spcAft>
              <a:buSzPts val="2400"/>
              <a:buChar char="●"/>
            </a:pPr>
            <a:r>
              <a:rPr lang="en-US" sz="2400" u="sng">
                <a:solidFill>
                  <a:schemeClr val="hlink"/>
                </a:solidFill>
                <a:hlinkClick r:id="rId3"/>
              </a:rPr>
              <a:t>Link to Training Survey</a:t>
            </a:r>
            <a:endParaRPr sz="2400"/>
          </a:p>
          <a:p>
            <a:pPr indent="-381000" lvl="0" marL="457200" rtl="0" algn="l">
              <a:spcBef>
                <a:spcPts val="0"/>
              </a:spcBef>
              <a:spcAft>
                <a:spcPts val="0"/>
              </a:spcAft>
              <a:buSzPts val="2400"/>
              <a:buChar char="●"/>
            </a:pPr>
            <a:r>
              <a:rPr lang="en-US" sz="2400"/>
              <a:t>This anonymous survey takes about 5 minutes to complete and asks a few questions about the training experience</a:t>
            </a:r>
            <a:endParaRPr sz="2400"/>
          </a:p>
          <a:p>
            <a:pPr indent="-381000" lvl="0" marL="457200" rtl="0" algn="l">
              <a:spcBef>
                <a:spcPts val="0"/>
              </a:spcBef>
              <a:spcAft>
                <a:spcPts val="0"/>
              </a:spcAft>
              <a:buSzPts val="2400"/>
              <a:buChar char="●"/>
            </a:pPr>
            <a:r>
              <a:rPr lang="en-US" sz="2400"/>
              <a:t>We greatly appreciate your feedback!</a:t>
            </a:r>
            <a:endParaRPr sz="2400"/>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195" name="Shape 195"/>
        <p:cNvGrpSpPr/>
        <p:nvPr/>
      </p:nvGrpSpPr>
      <p:grpSpPr>
        <a:xfrm>
          <a:off x="0" y="0"/>
          <a:ext cx="0" cy="0"/>
          <a:chOff x="0" y="0"/>
          <a:chExt cx="0" cy="0"/>
        </a:xfrm>
      </p:grpSpPr>
      <p:sp>
        <p:nvSpPr>
          <p:cNvPr id="196" name="Google Shape;196;p35"/>
          <p:cNvSpPr txBox="1"/>
          <p:nvPr>
            <p:ph type="title"/>
          </p:nvPr>
        </p:nvSpPr>
        <p:spPr>
          <a:xfrm>
            <a:off x="457200" y="274638"/>
            <a:ext cx="8229600" cy="1143200"/>
          </a:xfrm>
          <a:prstGeom prst="rect">
            <a:avLst/>
          </a:prstGeom>
        </p:spPr>
        <p:txBody>
          <a:bodyPr anchorCtr="0" anchor="ctr" bIns="45700" lIns="91425" spcFirstLastPara="1" rIns="91425" wrap="square" tIns="45700">
            <a:noAutofit/>
          </a:bodyPr>
          <a:lstStyle/>
          <a:p>
            <a:pPr indent="0" lvl="0" marL="0" rtl="0" algn="l">
              <a:lnSpc>
                <a:spcPct val="150000"/>
              </a:lnSpc>
              <a:spcBef>
                <a:spcPts val="640"/>
              </a:spcBef>
              <a:spcAft>
                <a:spcPts val="0"/>
              </a:spcAft>
              <a:buNone/>
            </a:pPr>
            <a:r>
              <a:rPr b="1" lang="en-US" sz="3600">
                <a:solidFill>
                  <a:srgbClr val="002060"/>
                </a:solidFill>
                <a:latin typeface="Cabin"/>
                <a:ea typeface="Cabin"/>
                <a:cs typeface="Cabin"/>
                <a:sym typeface="Cabin"/>
              </a:rPr>
              <a:t>Timeline Review</a:t>
            </a:r>
            <a:endParaRPr/>
          </a:p>
        </p:txBody>
      </p:sp>
      <p:sp>
        <p:nvSpPr>
          <p:cNvPr id="197" name="Google Shape;197;p35"/>
          <p:cNvSpPr/>
          <p:nvPr/>
        </p:nvSpPr>
        <p:spPr>
          <a:xfrm>
            <a:off x="1942115" y="1847565"/>
            <a:ext cx="625500" cy="54800"/>
          </a:xfrm>
          <a:prstGeom prst="roundRect">
            <a:avLst>
              <a:gd fmla="val 50000" name="adj"/>
            </a:avLst>
          </a:prstGeom>
          <a:solidFill>
            <a:srgbClr val="A72A1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98" name="Google Shape;198;p35"/>
          <p:cNvGrpSpPr/>
          <p:nvPr/>
        </p:nvGrpSpPr>
        <p:grpSpPr>
          <a:xfrm>
            <a:off x="264832" y="1417725"/>
            <a:ext cx="1847313" cy="2803118"/>
            <a:chOff x="571536" y="1957153"/>
            <a:chExt cx="1755000" cy="1897974"/>
          </a:xfrm>
        </p:grpSpPr>
        <p:sp>
          <p:nvSpPr>
            <p:cNvPr id="199" name="Google Shape;199;p35"/>
            <p:cNvSpPr/>
            <p:nvPr/>
          </p:nvSpPr>
          <p:spPr>
            <a:xfrm>
              <a:off x="1151877" y="1957153"/>
              <a:ext cx="594300" cy="541200"/>
            </a:xfrm>
            <a:prstGeom prst="ellipse">
              <a:avLst/>
            </a:prstGeom>
            <a:noFill/>
            <a:ln cap="flat" cmpd="sng" w="38100">
              <a:solidFill>
                <a:srgbClr val="A72A1E"/>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 name="Google Shape;200;p35"/>
            <p:cNvSpPr txBox="1"/>
            <p:nvPr/>
          </p:nvSpPr>
          <p:spPr>
            <a:xfrm>
              <a:off x="1151875" y="2118325"/>
              <a:ext cx="594300" cy="3210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1600"/>
                </a:spcAft>
                <a:buNone/>
              </a:pPr>
              <a:r>
                <a:rPr b="1" lang="en-US" sz="1000">
                  <a:solidFill>
                    <a:srgbClr val="A72A1E"/>
                  </a:solidFill>
                  <a:latin typeface="Roboto"/>
                  <a:ea typeface="Roboto"/>
                  <a:cs typeface="Roboto"/>
                  <a:sym typeface="Roboto"/>
                </a:rPr>
                <a:t>8.3.21</a:t>
              </a:r>
              <a:endParaRPr b="1" sz="1000">
                <a:solidFill>
                  <a:srgbClr val="A72A1E"/>
                </a:solidFill>
                <a:latin typeface="Roboto"/>
                <a:ea typeface="Roboto"/>
                <a:cs typeface="Roboto"/>
                <a:sym typeface="Roboto"/>
              </a:endParaRPr>
            </a:p>
          </p:txBody>
        </p:sp>
        <p:sp>
          <p:nvSpPr>
            <p:cNvPr id="201" name="Google Shape;201;p35"/>
            <p:cNvSpPr txBox="1"/>
            <p:nvPr/>
          </p:nvSpPr>
          <p:spPr>
            <a:xfrm>
              <a:off x="594488" y="2660925"/>
              <a:ext cx="1709100" cy="446400"/>
            </a:xfrm>
            <a:prstGeom prst="rect">
              <a:avLst/>
            </a:prstGeom>
            <a:noFill/>
            <a:ln>
              <a:noFill/>
            </a:ln>
          </p:spPr>
          <p:txBody>
            <a:bodyPr anchorCtr="0" anchor="b" bIns="91425" lIns="91425" spcFirstLastPara="1" rIns="91425" wrap="square" tIns="91425">
              <a:noAutofit/>
            </a:bodyPr>
            <a:lstStyle/>
            <a:p>
              <a:pPr indent="0" lvl="0" marL="0" rtl="0" algn="ctr">
                <a:lnSpc>
                  <a:spcPct val="115000"/>
                </a:lnSpc>
                <a:spcBef>
                  <a:spcPts val="0"/>
                </a:spcBef>
                <a:spcAft>
                  <a:spcPts val="0"/>
                </a:spcAft>
                <a:buNone/>
              </a:pPr>
              <a:r>
                <a:rPr b="1" lang="en-US" sz="1000">
                  <a:solidFill>
                    <a:srgbClr val="A72A1E"/>
                  </a:solidFill>
                  <a:latin typeface="Roboto"/>
                  <a:ea typeface="Roboto"/>
                  <a:cs typeface="Roboto"/>
                  <a:sym typeface="Roboto"/>
                </a:rPr>
                <a:t>RFP Release</a:t>
              </a:r>
              <a:endParaRPr b="1" sz="1000">
                <a:solidFill>
                  <a:srgbClr val="A72A1E"/>
                </a:solidFill>
                <a:latin typeface="Roboto"/>
                <a:ea typeface="Roboto"/>
                <a:cs typeface="Roboto"/>
                <a:sym typeface="Roboto"/>
              </a:endParaRPr>
            </a:p>
          </p:txBody>
        </p:sp>
        <p:sp>
          <p:nvSpPr>
            <p:cNvPr id="202" name="Google Shape;202;p35"/>
            <p:cNvSpPr txBox="1"/>
            <p:nvPr/>
          </p:nvSpPr>
          <p:spPr>
            <a:xfrm>
              <a:off x="571536" y="3117727"/>
              <a:ext cx="1755000" cy="7374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1600"/>
                </a:spcAft>
                <a:buNone/>
              </a:pPr>
              <a:r>
                <a:rPr lang="en-US" sz="800">
                  <a:solidFill>
                    <a:srgbClr val="A72A1E"/>
                  </a:solidFill>
                  <a:latin typeface="Roboto"/>
                  <a:ea typeface="Roboto"/>
                  <a:cs typeface="Roboto"/>
                  <a:sym typeface="Roboto"/>
                </a:rPr>
                <a:t>The RFP was released publicly to all interested vendors.</a:t>
              </a:r>
              <a:endParaRPr sz="800">
                <a:solidFill>
                  <a:srgbClr val="A72A1E"/>
                </a:solidFill>
                <a:latin typeface="Roboto"/>
                <a:ea typeface="Roboto"/>
                <a:cs typeface="Roboto"/>
                <a:sym typeface="Roboto"/>
              </a:endParaRPr>
            </a:p>
          </p:txBody>
        </p:sp>
      </p:grpSp>
      <p:grpSp>
        <p:nvGrpSpPr>
          <p:cNvPr id="203" name="Google Shape;203;p35"/>
          <p:cNvGrpSpPr/>
          <p:nvPr/>
        </p:nvGrpSpPr>
        <p:grpSpPr>
          <a:xfrm>
            <a:off x="2504646" y="1417720"/>
            <a:ext cx="1799002" cy="2803123"/>
            <a:chOff x="2699423" y="1957150"/>
            <a:chExt cx="1709103" cy="1897977"/>
          </a:xfrm>
        </p:grpSpPr>
        <p:sp>
          <p:nvSpPr>
            <p:cNvPr id="204" name="Google Shape;204;p35"/>
            <p:cNvSpPr/>
            <p:nvPr/>
          </p:nvSpPr>
          <p:spPr>
            <a:xfrm>
              <a:off x="3256823" y="1957150"/>
              <a:ext cx="594300" cy="594300"/>
            </a:xfrm>
            <a:prstGeom prst="ellipse">
              <a:avLst/>
            </a:prstGeom>
            <a:noFill/>
            <a:ln cap="flat" cmpd="sng" w="38100">
              <a:solidFill>
                <a:srgbClr val="A72A1E"/>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 name="Google Shape;205;p35"/>
            <p:cNvSpPr txBox="1"/>
            <p:nvPr/>
          </p:nvSpPr>
          <p:spPr>
            <a:xfrm>
              <a:off x="2699425" y="2660925"/>
              <a:ext cx="1709100" cy="446400"/>
            </a:xfrm>
            <a:prstGeom prst="rect">
              <a:avLst/>
            </a:prstGeom>
            <a:noFill/>
            <a:ln>
              <a:noFill/>
            </a:ln>
          </p:spPr>
          <p:txBody>
            <a:bodyPr anchorCtr="0" anchor="b" bIns="91425" lIns="91425" spcFirstLastPara="1" rIns="91425" wrap="square" tIns="91425">
              <a:noAutofit/>
            </a:bodyPr>
            <a:lstStyle/>
            <a:p>
              <a:pPr indent="0" lvl="0" marL="0" rtl="0" algn="ctr">
                <a:lnSpc>
                  <a:spcPct val="115000"/>
                </a:lnSpc>
                <a:spcBef>
                  <a:spcPts val="0"/>
                </a:spcBef>
                <a:spcAft>
                  <a:spcPts val="0"/>
                </a:spcAft>
                <a:buNone/>
              </a:pPr>
              <a:r>
                <a:rPr b="1" lang="en-US" sz="1000">
                  <a:solidFill>
                    <a:srgbClr val="A72A1E"/>
                  </a:solidFill>
                  <a:latin typeface="Roboto"/>
                  <a:ea typeface="Roboto"/>
                  <a:cs typeface="Roboto"/>
                  <a:sym typeface="Roboto"/>
                </a:rPr>
                <a:t>Vendor Demos</a:t>
              </a:r>
              <a:endParaRPr b="1" sz="1000">
                <a:solidFill>
                  <a:srgbClr val="A72A1E"/>
                </a:solidFill>
                <a:latin typeface="Roboto"/>
                <a:ea typeface="Roboto"/>
                <a:cs typeface="Roboto"/>
                <a:sym typeface="Roboto"/>
              </a:endParaRPr>
            </a:p>
          </p:txBody>
        </p:sp>
        <p:sp>
          <p:nvSpPr>
            <p:cNvPr id="206" name="Google Shape;206;p35"/>
            <p:cNvSpPr txBox="1"/>
            <p:nvPr/>
          </p:nvSpPr>
          <p:spPr>
            <a:xfrm>
              <a:off x="2699423" y="3117727"/>
              <a:ext cx="1709100" cy="7374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1600"/>
                </a:spcAft>
                <a:buNone/>
              </a:pPr>
              <a:r>
                <a:rPr lang="en-US" sz="800">
                  <a:solidFill>
                    <a:srgbClr val="A72A1E"/>
                  </a:solidFill>
                  <a:latin typeface="Roboto"/>
                  <a:ea typeface="Roboto"/>
                  <a:cs typeface="Roboto"/>
                  <a:sym typeface="Roboto"/>
                </a:rPr>
                <a:t>Vendor demonstrations were held with a focus on administration and reporting.</a:t>
              </a:r>
              <a:endParaRPr sz="800">
                <a:solidFill>
                  <a:srgbClr val="A72A1E"/>
                </a:solidFill>
                <a:latin typeface="Roboto"/>
                <a:ea typeface="Roboto"/>
                <a:cs typeface="Roboto"/>
                <a:sym typeface="Roboto"/>
              </a:endParaRPr>
            </a:p>
          </p:txBody>
        </p:sp>
        <p:sp>
          <p:nvSpPr>
            <p:cNvPr id="207" name="Google Shape;207;p35"/>
            <p:cNvSpPr txBox="1"/>
            <p:nvPr/>
          </p:nvSpPr>
          <p:spPr>
            <a:xfrm>
              <a:off x="3256825" y="2118325"/>
              <a:ext cx="594300" cy="3210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1600"/>
                </a:spcAft>
                <a:buNone/>
              </a:pPr>
              <a:r>
                <a:rPr b="1" lang="en-US" sz="1000">
                  <a:solidFill>
                    <a:srgbClr val="A72A1E"/>
                  </a:solidFill>
                  <a:latin typeface="Roboto"/>
                  <a:ea typeface="Roboto"/>
                  <a:cs typeface="Roboto"/>
                  <a:sym typeface="Roboto"/>
                </a:rPr>
                <a:t>10.4.21</a:t>
              </a:r>
              <a:endParaRPr b="1" sz="1000">
                <a:solidFill>
                  <a:srgbClr val="A72A1E"/>
                </a:solidFill>
                <a:latin typeface="Roboto"/>
                <a:ea typeface="Roboto"/>
                <a:cs typeface="Roboto"/>
                <a:sym typeface="Roboto"/>
              </a:endParaRPr>
            </a:p>
          </p:txBody>
        </p:sp>
      </p:grpSp>
      <p:grpSp>
        <p:nvGrpSpPr>
          <p:cNvPr id="208" name="Google Shape;208;p35"/>
          <p:cNvGrpSpPr/>
          <p:nvPr/>
        </p:nvGrpSpPr>
        <p:grpSpPr>
          <a:xfrm>
            <a:off x="4696144" y="1417785"/>
            <a:ext cx="1799004" cy="2803183"/>
            <a:chOff x="4781408" y="1957150"/>
            <a:chExt cx="1709106" cy="1897975"/>
          </a:xfrm>
        </p:grpSpPr>
        <p:sp>
          <p:nvSpPr>
            <p:cNvPr id="209" name="Google Shape;209;p35"/>
            <p:cNvSpPr/>
            <p:nvPr/>
          </p:nvSpPr>
          <p:spPr>
            <a:xfrm>
              <a:off x="5338808" y="1957150"/>
              <a:ext cx="594300" cy="594300"/>
            </a:xfrm>
            <a:prstGeom prst="ellipse">
              <a:avLst/>
            </a:prstGeom>
            <a:noFill/>
            <a:ln cap="flat" cmpd="sng" w="38100">
              <a:solidFill>
                <a:srgbClr val="00B8B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 name="Google Shape;210;p35"/>
            <p:cNvSpPr txBox="1"/>
            <p:nvPr/>
          </p:nvSpPr>
          <p:spPr>
            <a:xfrm>
              <a:off x="4781413" y="2660925"/>
              <a:ext cx="1709100" cy="446400"/>
            </a:xfrm>
            <a:prstGeom prst="rect">
              <a:avLst/>
            </a:prstGeom>
            <a:noFill/>
            <a:ln>
              <a:noFill/>
            </a:ln>
          </p:spPr>
          <p:txBody>
            <a:bodyPr anchorCtr="0" anchor="b" bIns="91425" lIns="91425" spcFirstLastPara="1" rIns="91425" wrap="square" tIns="91425">
              <a:noAutofit/>
            </a:bodyPr>
            <a:lstStyle/>
            <a:p>
              <a:pPr indent="0" lvl="0" marL="0" rtl="0" algn="ctr">
                <a:lnSpc>
                  <a:spcPct val="115000"/>
                </a:lnSpc>
                <a:spcBef>
                  <a:spcPts val="0"/>
                </a:spcBef>
                <a:spcAft>
                  <a:spcPts val="0"/>
                </a:spcAft>
                <a:buNone/>
              </a:pPr>
              <a:r>
                <a:rPr b="1" lang="en-US" sz="1000">
                  <a:solidFill>
                    <a:srgbClr val="00B8B8"/>
                  </a:solidFill>
                  <a:latin typeface="Roboto"/>
                  <a:ea typeface="Roboto"/>
                  <a:cs typeface="Roboto"/>
                  <a:sym typeface="Roboto"/>
                </a:rPr>
                <a:t>Vendor Demos</a:t>
              </a:r>
              <a:endParaRPr b="1" sz="1000">
                <a:solidFill>
                  <a:srgbClr val="00B8B8"/>
                </a:solidFill>
                <a:latin typeface="Roboto"/>
                <a:ea typeface="Roboto"/>
                <a:cs typeface="Roboto"/>
                <a:sym typeface="Roboto"/>
              </a:endParaRPr>
            </a:p>
          </p:txBody>
        </p:sp>
        <p:sp>
          <p:nvSpPr>
            <p:cNvPr id="211" name="Google Shape;211;p35"/>
            <p:cNvSpPr txBox="1"/>
            <p:nvPr/>
          </p:nvSpPr>
          <p:spPr>
            <a:xfrm>
              <a:off x="4781408" y="3117725"/>
              <a:ext cx="1709100" cy="7374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1600"/>
                </a:spcAft>
                <a:buNone/>
              </a:pPr>
              <a:r>
                <a:rPr lang="en-US" sz="800">
                  <a:solidFill>
                    <a:srgbClr val="00B8B8"/>
                  </a:solidFill>
                  <a:latin typeface="Roboto"/>
                  <a:ea typeface="Roboto"/>
                  <a:cs typeface="Roboto"/>
                  <a:sym typeface="Roboto"/>
                </a:rPr>
                <a:t>Additional Vendor Demonstration focused around HMIS User experience.</a:t>
              </a:r>
              <a:endParaRPr sz="800">
                <a:solidFill>
                  <a:srgbClr val="00B8B8"/>
                </a:solidFill>
                <a:latin typeface="Roboto"/>
                <a:ea typeface="Roboto"/>
                <a:cs typeface="Roboto"/>
                <a:sym typeface="Roboto"/>
              </a:endParaRPr>
            </a:p>
          </p:txBody>
        </p:sp>
        <p:sp>
          <p:nvSpPr>
            <p:cNvPr id="212" name="Google Shape;212;p35"/>
            <p:cNvSpPr txBox="1"/>
            <p:nvPr/>
          </p:nvSpPr>
          <p:spPr>
            <a:xfrm>
              <a:off x="5338800" y="2118325"/>
              <a:ext cx="594300" cy="3210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1600"/>
                </a:spcAft>
                <a:buNone/>
              </a:pPr>
              <a:r>
                <a:rPr b="1" lang="en-US" sz="1000">
                  <a:solidFill>
                    <a:srgbClr val="00B8B8"/>
                  </a:solidFill>
                  <a:latin typeface="Roboto"/>
                  <a:ea typeface="Roboto"/>
                  <a:cs typeface="Roboto"/>
                  <a:sym typeface="Roboto"/>
                </a:rPr>
                <a:t>11.3.21</a:t>
              </a:r>
              <a:endParaRPr b="1" sz="1000">
                <a:solidFill>
                  <a:srgbClr val="00B8B8"/>
                </a:solidFill>
                <a:latin typeface="Roboto"/>
                <a:ea typeface="Roboto"/>
                <a:cs typeface="Roboto"/>
                <a:sym typeface="Roboto"/>
              </a:endParaRPr>
            </a:p>
          </p:txBody>
        </p:sp>
      </p:grpSp>
      <p:sp>
        <p:nvSpPr>
          <p:cNvPr id="213" name="Google Shape;213;p35"/>
          <p:cNvSpPr/>
          <p:nvPr/>
        </p:nvSpPr>
        <p:spPr>
          <a:xfrm>
            <a:off x="4228628" y="1847565"/>
            <a:ext cx="625500" cy="54800"/>
          </a:xfrm>
          <a:prstGeom prst="roundRect">
            <a:avLst>
              <a:gd fmla="val 50000" name="adj"/>
            </a:avLst>
          </a:prstGeom>
          <a:solidFill>
            <a:srgbClr val="00B8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 name="Google Shape;214;p35"/>
          <p:cNvSpPr/>
          <p:nvPr/>
        </p:nvSpPr>
        <p:spPr>
          <a:xfrm>
            <a:off x="6420154" y="1847565"/>
            <a:ext cx="625500" cy="54800"/>
          </a:xfrm>
          <a:prstGeom prst="roundRect">
            <a:avLst>
              <a:gd fmla="val 50000" name="adj"/>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4"/>
              </a:solidFill>
            </a:endParaRPr>
          </a:p>
        </p:txBody>
      </p:sp>
      <p:grpSp>
        <p:nvGrpSpPr>
          <p:cNvPr id="215" name="Google Shape;215;p35"/>
          <p:cNvGrpSpPr/>
          <p:nvPr/>
        </p:nvGrpSpPr>
        <p:grpSpPr>
          <a:xfrm>
            <a:off x="1430880" y="4333552"/>
            <a:ext cx="1799004" cy="2803183"/>
            <a:chOff x="4781408" y="1957150"/>
            <a:chExt cx="1709106" cy="1897975"/>
          </a:xfrm>
        </p:grpSpPr>
        <p:sp>
          <p:nvSpPr>
            <p:cNvPr id="216" name="Google Shape;216;p35"/>
            <p:cNvSpPr/>
            <p:nvPr/>
          </p:nvSpPr>
          <p:spPr>
            <a:xfrm>
              <a:off x="5338808" y="1957150"/>
              <a:ext cx="594300" cy="594300"/>
            </a:xfrm>
            <a:prstGeom prst="ellipse">
              <a:avLst/>
            </a:prstGeom>
            <a:noFill/>
            <a:ln cap="flat" cmpd="sng" w="381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 name="Google Shape;217;p35"/>
            <p:cNvSpPr txBox="1"/>
            <p:nvPr/>
          </p:nvSpPr>
          <p:spPr>
            <a:xfrm>
              <a:off x="4781413" y="2660925"/>
              <a:ext cx="1709100" cy="446400"/>
            </a:xfrm>
            <a:prstGeom prst="rect">
              <a:avLst/>
            </a:prstGeom>
            <a:noFill/>
            <a:ln>
              <a:noFill/>
            </a:ln>
          </p:spPr>
          <p:txBody>
            <a:bodyPr anchorCtr="0" anchor="b" bIns="91425" lIns="91425" spcFirstLastPara="1" rIns="91425" wrap="square" tIns="91425">
              <a:noAutofit/>
            </a:bodyPr>
            <a:lstStyle/>
            <a:p>
              <a:pPr indent="0" lvl="0" marL="0" rtl="0" algn="ctr">
                <a:lnSpc>
                  <a:spcPct val="115000"/>
                </a:lnSpc>
                <a:spcBef>
                  <a:spcPts val="0"/>
                </a:spcBef>
                <a:spcAft>
                  <a:spcPts val="0"/>
                </a:spcAft>
                <a:buNone/>
              </a:pPr>
              <a:r>
                <a:rPr b="1" lang="en-US" sz="1000">
                  <a:solidFill>
                    <a:schemeClr val="dk2"/>
                  </a:solidFill>
                  <a:latin typeface="Roboto"/>
                  <a:ea typeface="Roboto"/>
                  <a:cs typeface="Roboto"/>
                  <a:sym typeface="Roboto"/>
                </a:rPr>
                <a:t>Contract Negotiation</a:t>
              </a:r>
              <a:endParaRPr b="1" sz="1000">
                <a:solidFill>
                  <a:schemeClr val="dk2"/>
                </a:solidFill>
                <a:latin typeface="Roboto"/>
                <a:ea typeface="Roboto"/>
                <a:cs typeface="Roboto"/>
                <a:sym typeface="Roboto"/>
              </a:endParaRPr>
            </a:p>
          </p:txBody>
        </p:sp>
        <p:sp>
          <p:nvSpPr>
            <p:cNvPr id="218" name="Google Shape;218;p35"/>
            <p:cNvSpPr txBox="1"/>
            <p:nvPr/>
          </p:nvSpPr>
          <p:spPr>
            <a:xfrm>
              <a:off x="4781408" y="3117725"/>
              <a:ext cx="1709100" cy="7374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1600"/>
                </a:spcAft>
                <a:buNone/>
              </a:pPr>
              <a:r>
                <a:rPr lang="en-US" sz="800">
                  <a:solidFill>
                    <a:schemeClr val="dk2"/>
                  </a:solidFill>
                  <a:latin typeface="Roboto"/>
                  <a:ea typeface="Roboto"/>
                  <a:cs typeface="Roboto"/>
                  <a:sym typeface="Roboto"/>
                </a:rPr>
                <a:t>Negotiation with Apparent Successful Vendor</a:t>
              </a:r>
              <a:endParaRPr sz="800">
                <a:solidFill>
                  <a:schemeClr val="dk2"/>
                </a:solidFill>
                <a:latin typeface="Roboto"/>
                <a:ea typeface="Roboto"/>
                <a:cs typeface="Roboto"/>
                <a:sym typeface="Roboto"/>
              </a:endParaRPr>
            </a:p>
          </p:txBody>
        </p:sp>
        <p:sp>
          <p:nvSpPr>
            <p:cNvPr id="219" name="Google Shape;219;p35"/>
            <p:cNvSpPr txBox="1"/>
            <p:nvPr/>
          </p:nvSpPr>
          <p:spPr>
            <a:xfrm>
              <a:off x="5267105" y="2118327"/>
              <a:ext cx="753900" cy="3210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1600"/>
                </a:spcAft>
                <a:buNone/>
              </a:pPr>
              <a:r>
                <a:rPr b="1" lang="en-US" sz="1000">
                  <a:solidFill>
                    <a:schemeClr val="dk2"/>
                  </a:solidFill>
                  <a:latin typeface="Roboto"/>
                  <a:ea typeface="Roboto"/>
                  <a:cs typeface="Roboto"/>
                  <a:sym typeface="Roboto"/>
                </a:rPr>
                <a:t>11.15.21</a:t>
              </a:r>
              <a:endParaRPr b="1" sz="1000">
                <a:solidFill>
                  <a:schemeClr val="dk2"/>
                </a:solidFill>
                <a:latin typeface="Roboto"/>
                <a:ea typeface="Roboto"/>
                <a:cs typeface="Roboto"/>
                <a:sym typeface="Roboto"/>
              </a:endParaRPr>
            </a:p>
          </p:txBody>
        </p:sp>
      </p:grpSp>
      <p:grpSp>
        <p:nvGrpSpPr>
          <p:cNvPr id="220" name="Google Shape;220;p35"/>
          <p:cNvGrpSpPr/>
          <p:nvPr/>
        </p:nvGrpSpPr>
        <p:grpSpPr>
          <a:xfrm>
            <a:off x="3622370" y="4333487"/>
            <a:ext cx="1799001" cy="2803123"/>
            <a:chOff x="6863386" y="1957150"/>
            <a:chExt cx="1709102" cy="1897977"/>
          </a:xfrm>
        </p:grpSpPr>
        <p:sp>
          <p:nvSpPr>
            <p:cNvPr id="221" name="Google Shape;221;p35"/>
            <p:cNvSpPr/>
            <p:nvPr/>
          </p:nvSpPr>
          <p:spPr>
            <a:xfrm>
              <a:off x="7420786" y="1957150"/>
              <a:ext cx="594300" cy="594300"/>
            </a:xfrm>
            <a:prstGeom prst="ellipse">
              <a:avLst/>
            </a:prstGeom>
            <a:noFill/>
            <a:ln cap="flat" cmpd="sng" w="381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 name="Google Shape;222;p35"/>
            <p:cNvSpPr txBox="1"/>
            <p:nvPr/>
          </p:nvSpPr>
          <p:spPr>
            <a:xfrm>
              <a:off x="6863388" y="2660925"/>
              <a:ext cx="1709100" cy="446400"/>
            </a:xfrm>
            <a:prstGeom prst="rect">
              <a:avLst/>
            </a:prstGeom>
            <a:noFill/>
            <a:ln>
              <a:noFill/>
            </a:ln>
          </p:spPr>
          <p:txBody>
            <a:bodyPr anchorCtr="0" anchor="b" bIns="91425" lIns="91425" spcFirstLastPara="1" rIns="91425" wrap="square" tIns="91425">
              <a:noAutofit/>
            </a:bodyPr>
            <a:lstStyle/>
            <a:p>
              <a:pPr indent="0" lvl="0" marL="0" rtl="0" algn="ctr">
                <a:lnSpc>
                  <a:spcPct val="115000"/>
                </a:lnSpc>
                <a:spcBef>
                  <a:spcPts val="0"/>
                </a:spcBef>
                <a:spcAft>
                  <a:spcPts val="0"/>
                </a:spcAft>
                <a:buNone/>
              </a:pPr>
              <a:r>
                <a:rPr b="1" lang="en-US" sz="1000">
                  <a:solidFill>
                    <a:schemeClr val="dk2"/>
                  </a:solidFill>
                  <a:latin typeface="Roboto"/>
                  <a:ea typeface="Roboto"/>
                  <a:cs typeface="Roboto"/>
                  <a:sym typeface="Roboto"/>
                </a:rPr>
                <a:t>Begin Contracted Work</a:t>
              </a:r>
              <a:endParaRPr b="1" sz="1000">
                <a:solidFill>
                  <a:schemeClr val="dk2"/>
                </a:solidFill>
                <a:latin typeface="Roboto"/>
                <a:ea typeface="Roboto"/>
                <a:cs typeface="Roboto"/>
                <a:sym typeface="Roboto"/>
              </a:endParaRPr>
            </a:p>
          </p:txBody>
        </p:sp>
        <p:sp>
          <p:nvSpPr>
            <p:cNvPr id="223" name="Google Shape;223;p35"/>
            <p:cNvSpPr txBox="1"/>
            <p:nvPr/>
          </p:nvSpPr>
          <p:spPr>
            <a:xfrm>
              <a:off x="6863386" y="3117727"/>
              <a:ext cx="1709100" cy="7374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1600"/>
                </a:spcAft>
                <a:buNone/>
              </a:pPr>
              <a:r>
                <a:rPr lang="en-US" sz="800">
                  <a:solidFill>
                    <a:schemeClr val="dk2"/>
                  </a:solidFill>
                  <a:latin typeface="Roboto"/>
                  <a:ea typeface="Roboto"/>
                  <a:cs typeface="Roboto"/>
                  <a:sym typeface="Roboto"/>
                </a:rPr>
                <a:t>We estimate this time will begin the transition process</a:t>
              </a:r>
              <a:endParaRPr sz="800">
                <a:solidFill>
                  <a:schemeClr val="dk2"/>
                </a:solidFill>
                <a:latin typeface="Roboto"/>
                <a:ea typeface="Roboto"/>
                <a:cs typeface="Roboto"/>
                <a:sym typeface="Roboto"/>
              </a:endParaRPr>
            </a:p>
          </p:txBody>
        </p:sp>
        <p:sp>
          <p:nvSpPr>
            <p:cNvPr id="224" name="Google Shape;224;p35"/>
            <p:cNvSpPr txBox="1"/>
            <p:nvPr/>
          </p:nvSpPr>
          <p:spPr>
            <a:xfrm>
              <a:off x="7420775" y="2118325"/>
              <a:ext cx="594300" cy="3210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1600"/>
                </a:spcAft>
                <a:buNone/>
              </a:pPr>
              <a:r>
                <a:rPr b="1" lang="en-US" sz="1000">
                  <a:solidFill>
                    <a:schemeClr val="dk2"/>
                  </a:solidFill>
                  <a:latin typeface="Roboto"/>
                  <a:ea typeface="Roboto"/>
                  <a:cs typeface="Roboto"/>
                  <a:sym typeface="Roboto"/>
                </a:rPr>
                <a:t>1</a:t>
              </a:r>
              <a:r>
                <a:rPr b="1" lang="en-US" sz="1000">
                  <a:solidFill>
                    <a:schemeClr val="dk2"/>
                  </a:solidFill>
                  <a:latin typeface="Roboto"/>
                  <a:ea typeface="Roboto"/>
                  <a:cs typeface="Roboto"/>
                  <a:sym typeface="Roboto"/>
                </a:rPr>
                <a:t>.1.22</a:t>
              </a:r>
              <a:endParaRPr b="1" sz="1000">
                <a:solidFill>
                  <a:schemeClr val="dk2"/>
                </a:solidFill>
                <a:latin typeface="Roboto"/>
                <a:ea typeface="Roboto"/>
                <a:cs typeface="Roboto"/>
                <a:sym typeface="Roboto"/>
              </a:endParaRPr>
            </a:p>
          </p:txBody>
        </p:sp>
      </p:grpSp>
      <p:sp>
        <p:nvSpPr>
          <p:cNvPr id="225" name="Google Shape;225;p35"/>
          <p:cNvSpPr/>
          <p:nvPr/>
        </p:nvSpPr>
        <p:spPr>
          <a:xfrm>
            <a:off x="963364" y="4763332"/>
            <a:ext cx="625500" cy="54800"/>
          </a:xfrm>
          <a:prstGeom prst="roundRect">
            <a:avLst>
              <a:gd fmla="val 50000"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 name="Google Shape;226;p35"/>
          <p:cNvSpPr/>
          <p:nvPr/>
        </p:nvSpPr>
        <p:spPr>
          <a:xfrm>
            <a:off x="3154890" y="4763332"/>
            <a:ext cx="625500" cy="54800"/>
          </a:xfrm>
          <a:prstGeom prst="roundRect">
            <a:avLst>
              <a:gd fmla="val 50000"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27" name="Google Shape;227;p35"/>
          <p:cNvGrpSpPr/>
          <p:nvPr/>
        </p:nvGrpSpPr>
        <p:grpSpPr>
          <a:xfrm>
            <a:off x="5948448" y="4333487"/>
            <a:ext cx="1799001" cy="2803123"/>
            <a:chOff x="6863386" y="1957150"/>
            <a:chExt cx="1709102" cy="1897977"/>
          </a:xfrm>
        </p:grpSpPr>
        <p:sp>
          <p:nvSpPr>
            <p:cNvPr id="228" name="Google Shape;228;p35"/>
            <p:cNvSpPr/>
            <p:nvPr/>
          </p:nvSpPr>
          <p:spPr>
            <a:xfrm>
              <a:off x="7420786" y="1957150"/>
              <a:ext cx="594300" cy="594300"/>
            </a:xfrm>
            <a:prstGeom prst="ellipse">
              <a:avLst/>
            </a:prstGeom>
            <a:noFill/>
            <a:ln cap="flat" cmpd="sng" w="38100">
              <a:solidFill>
                <a:srgbClr val="08563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 name="Google Shape;229;p35"/>
            <p:cNvSpPr txBox="1"/>
            <p:nvPr/>
          </p:nvSpPr>
          <p:spPr>
            <a:xfrm>
              <a:off x="6863388" y="2660925"/>
              <a:ext cx="1709100" cy="446400"/>
            </a:xfrm>
            <a:prstGeom prst="rect">
              <a:avLst/>
            </a:prstGeom>
            <a:noFill/>
            <a:ln>
              <a:noFill/>
            </a:ln>
          </p:spPr>
          <p:txBody>
            <a:bodyPr anchorCtr="0" anchor="b" bIns="91425" lIns="91425" spcFirstLastPara="1" rIns="91425" wrap="square" tIns="91425">
              <a:noAutofit/>
            </a:bodyPr>
            <a:lstStyle/>
            <a:p>
              <a:pPr indent="0" lvl="0" marL="0" rtl="0" algn="ctr">
                <a:lnSpc>
                  <a:spcPct val="115000"/>
                </a:lnSpc>
                <a:spcBef>
                  <a:spcPts val="0"/>
                </a:spcBef>
                <a:spcAft>
                  <a:spcPts val="0"/>
                </a:spcAft>
                <a:buNone/>
              </a:pPr>
              <a:r>
                <a:rPr b="1" lang="en-US" sz="1000">
                  <a:solidFill>
                    <a:srgbClr val="085631"/>
                  </a:solidFill>
                  <a:latin typeface="Roboto"/>
                  <a:ea typeface="Roboto"/>
                  <a:cs typeface="Roboto"/>
                  <a:sym typeface="Roboto"/>
                </a:rPr>
                <a:t>Launch</a:t>
              </a:r>
              <a:endParaRPr b="1" sz="1000">
                <a:solidFill>
                  <a:srgbClr val="085631"/>
                </a:solidFill>
                <a:latin typeface="Roboto"/>
                <a:ea typeface="Roboto"/>
                <a:cs typeface="Roboto"/>
                <a:sym typeface="Roboto"/>
              </a:endParaRPr>
            </a:p>
          </p:txBody>
        </p:sp>
        <p:sp>
          <p:nvSpPr>
            <p:cNvPr id="230" name="Google Shape;230;p35"/>
            <p:cNvSpPr txBox="1"/>
            <p:nvPr/>
          </p:nvSpPr>
          <p:spPr>
            <a:xfrm>
              <a:off x="6863386" y="3117727"/>
              <a:ext cx="1709100" cy="7374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1600"/>
                </a:spcAft>
                <a:buNone/>
              </a:pPr>
              <a:r>
                <a:rPr lang="en-US" sz="800">
                  <a:solidFill>
                    <a:srgbClr val="085631"/>
                  </a:solidFill>
                  <a:latin typeface="Roboto"/>
                  <a:ea typeface="Roboto"/>
                  <a:cs typeface="Roboto"/>
                  <a:sym typeface="Roboto"/>
                </a:rPr>
                <a:t>The highly anticipated launch of the new vendor software.</a:t>
              </a:r>
              <a:endParaRPr sz="800">
                <a:solidFill>
                  <a:srgbClr val="085631"/>
                </a:solidFill>
                <a:latin typeface="Roboto"/>
                <a:ea typeface="Roboto"/>
                <a:cs typeface="Roboto"/>
                <a:sym typeface="Roboto"/>
              </a:endParaRPr>
            </a:p>
          </p:txBody>
        </p:sp>
        <p:sp>
          <p:nvSpPr>
            <p:cNvPr id="231" name="Google Shape;231;p35"/>
            <p:cNvSpPr txBox="1"/>
            <p:nvPr/>
          </p:nvSpPr>
          <p:spPr>
            <a:xfrm>
              <a:off x="7420775" y="2118325"/>
              <a:ext cx="594300" cy="3210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1600"/>
                </a:spcAft>
                <a:buNone/>
              </a:pPr>
              <a:r>
                <a:rPr b="1" lang="en-US" sz="1000">
                  <a:solidFill>
                    <a:srgbClr val="085631"/>
                  </a:solidFill>
                  <a:latin typeface="Roboto"/>
                  <a:ea typeface="Roboto"/>
                  <a:cs typeface="Roboto"/>
                  <a:sym typeface="Roboto"/>
                </a:rPr>
                <a:t>6</a:t>
              </a:r>
              <a:r>
                <a:rPr b="1" lang="en-US" sz="1000">
                  <a:solidFill>
                    <a:srgbClr val="085631"/>
                  </a:solidFill>
                  <a:latin typeface="Roboto"/>
                  <a:ea typeface="Roboto"/>
                  <a:cs typeface="Roboto"/>
                  <a:sym typeface="Roboto"/>
                </a:rPr>
                <a:t>.1.22</a:t>
              </a:r>
              <a:endParaRPr b="1" sz="1000">
                <a:solidFill>
                  <a:srgbClr val="085631"/>
                </a:solidFill>
                <a:latin typeface="Roboto"/>
                <a:ea typeface="Roboto"/>
                <a:cs typeface="Roboto"/>
                <a:sym typeface="Roboto"/>
              </a:endParaRPr>
            </a:p>
          </p:txBody>
        </p:sp>
      </p:grpSp>
      <p:sp>
        <p:nvSpPr>
          <p:cNvPr id="232" name="Google Shape;232;p35"/>
          <p:cNvSpPr/>
          <p:nvPr/>
        </p:nvSpPr>
        <p:spPr>
          <a:xfrm>
            <a:off x="5480968" y="4763332"/>
            <a:ext cx="625500" cy="54800"/>
          </a:xfrm>
          <a:prstGeom prst="roundRect">
            <a:avLst>
              <a:gd fmla="val 50000" name="adj"/>
            </a:avLst>
          </a:prstGeom>
          <a:solidFill>
            <a:srgbClr val="08563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085631"/>
              </a:solidFill>
            </a:endParaRPr>
          </a:p>
        </p:txBody>
      </p:sp>
      <p:grpSp>
        <p:nvGrpSpPr>
          <p:cNvPr id="233" name="Google Shape;233;p35"/>
          <p:cNvGrpSpPr/>
          <p:nvPr/>
        </p:nvGrpSpPr>
        <p:grpSpPr>
          <a:xfrm>
            <a:off x="6887634" y="1417785"/>
            <a:ext cx="1799001" cy="2803186"/>
            <a:chOff x="6863386" y="1957150"/>
            <a:chExt cx="1709102" cy="1897977"/>
          </a:xfrm>
        </p:grpSpPr>
        <p:sp>
          <p:nvSpPr>
            <p:cNvPr id="234" name="Google Shape;234;p35"/>
            <p:cNvSpPr/>
            <p:nvPr/>
          </p:nvSpPr>
          <p:spPr>
            <a:xfrm>
              <a:off x="7420786" y="1957150"/>
              <a:ext cx="594300" cy="594300"/>
            </a:xfrm>
            <a:prstGeom prst="ellipse">
              <a:avLst/>
            </a:prstGeom>
            <a:noFill/>
            <a:ln cap="flat" cmpd="sng" w="3810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 name="Google Shape;235;p35"/>
            <p:cNvSpPr txBox="1"/>
            <p:nvPr/>
          </p:nvSpPr>
          <p:spPr>
            <a:xfrm>
              <a:off x="6863388" y="2660925"/>
              <a:ext cx="1709100" cy="446400"/>
            </a:xfrm>
            <a:prstGeom prst="rect">
              <a:avLst/>
            </a:prstGeom>
            <a:noFill/>
            <a:ln>
              <a:noFill/>
            </a:ln>
          </p:spPr>
          <p:txBody>
            <a:bodyPr anchorCtr="0" anchor="b" bIns="91425" lIns="91425" spcFirstLastPara="1" rIns="91425" wrap="square" tIns="91425">
              <a:noAutofit/>
            </a:bodyPr>
            <a:lstStyle/>
            <a:p>
              <a:pPr indent="0" lvl="0" marL="0" rtl="0" algn="ctr">
                <a:lnSpc>
                  <a:spcPct val="115000"/>
                </a:lnSpc>
                <a:spcBef>
                  <a:spcPts val="0"/>
                </a:spcBef>
                <a:spcAft>
                  <a:spcPts val="0"/>
                </a:spcAft>
                <a:buNone/>
              </a:pPr>
              <a:r>
                <a:rPr b="1" lang="en-US" sz="1000">
                  <a:solidFill>
                    <a:schemeClr val="accent4"/>
                  </a:solidFill>
                  <a:latin typeface="Roboto"/>
                  <a:ea typeface="Roboto"/>
                  <a:cs typeface="Roboto"/>
                  <a:sym typeface="Roboto"/>
                </a:rPr>
                <a:t>Recommend Vendor</a:t>
              </a:r>
              <a:endParaRPr b="1" sz="1000">
                <a:solidFill>
                  <a:schemeClr val="accent4"/>
                </a:solidFill>
                <a:latin typeface="Roboto"/>
                <a:ea typeface="Roboto"/>
                <a:cs typeface="Roboto"/>
                <a:sym typeface="Roboto"/>
              </a:endParaRPr>
            </a:p>
          </p:txBody>
        </p:sp>
        <p:sp>
          <p:nvSpPr>
            <p:cNvPr id="236" name="Google Shape;236;p35"/>
            <p:cNvSpPr txBox="1"/>
            <p:nvPr/>
          </p:nvSpPr>
          <p:spPr>
            <a:xfrm>
              <a:off x="7420775" y="2118325"/>
              <a:ext cx="594300" cy="3210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1600"/>
                </a:spcAft>
                <a:buNone/>
              </a:pPr>
              <a:r>
                <a:rPr b="1" lang="en-US" sz="1000">
                  <a:solidFill>
                    <a:schemeClr val="accent4"/>
                  </a:solidFill>
                  <a:latin typeface="Roboto"/>
                  <a:ea typeface="Roboto"/>
                  <a:cs typeface="Roboto"/>
                  <a:sym typeface="Roboto"/>
                </a:rPr>
                <a:t>11.8.21</a:t>
              </a:r>
              <a:endParaRPr b="1" sz="1000">
                <a:solidFill>
                  <a:schemeClr val="accent4"/>
                </a:solidFill>
                <a:latin typeface="Roboto"/>
                <a:ea typeface="Roboto"/>
                <a:cs typeface="Roboto"/>
                <a:sym typeface="Roboto"/>
              </a:endParaRPr>
            </a:p>
          </p:txBody>
        </p:sp>
        <p:sp>
          <p:nvSpPr>
            <p:cNvPr id="237" name="Google Shape;237;p35"/>
            <p:cNvSpPr txBox="1"/>
            <p:nvPr/>
          </p:nvSpPr>
          <p:spPr>
            <a:xfrm>
              <a:off x="6863386" y="3117727"/>
              <a:ext cx="1709100" cy="7374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1600"/>
                </a:spcAft>
                <a:buNone/>
              </a:pPr>
              <a:r>
                <a:rPr lang="en-US" sz="800">
                  <a:solidFill>
                    <a:schemeClr val="accent4"/>
                  </a:solidFill>
                  <a:latin typeface="Roboto"/>
                  <a:ea typeface="Roboto"/>
                  <a:cs typeface="Roboto"/>
                  <a:sym typeface="Roboto"/>
                </a:rPr>
                <a:t>We anticipate having a solid recommendation for the board.</a:t>
              </a:r>
              <a:endParaRPr sz="800">
                <a:solidFill>
                  <a:schemeClr val="accent4"/>
                </a:solidFill>
                <a:latin typeface="Roboto"/>
                <a:ea typeface="Roboto"/>
                <a:cs typeface="Roboto"/>
                <a:sym typeface="Roboto"/>
              </a:endParaRPr>
            </a:p>
          </p:txBody>
        </p:sp>
      </p:gr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241" name="Shape 241"/>
        <p:cNvGrpSpPr/>
        <p:nvPr/>
      </p:nvGrpSpPr>
      <p:grpSpPr>
        <a:xfrm>
          <a:off x="0" y="0"/>
          <a:ext cx="0" cy="0"/>
          <a:chOff x="0" y="0"/>
          <a:chExt cx="0" cy="0"/>
        </a:xfrm>
      </p:grpSpPr>
      <p:sp>
        <p:nvSpPr>
          <p:cNvPr id="242" name="Google Shape;242;p36"/>
          <p:cNvSpPr txBox="1"/>
          <p:nvPr>
            <p:ph type="title"/>
          </p:nvPr>
        </p:nvSpPr>
        <p:spPr>
          <a:xfrm>
            <a:off x="457200" y="274638"/>
            <a:ext cx="8229600" cy="1143300"/>
          </a:xfrm>
          <a:prstGeom prst="rect">
            <a:avLst/>
          </a:prstGeom>
        </p:spPr>
        <p:txBody>
          <a:bodyPr anchorCtr="0" anchor="ctr" bIns="45700" lIns="91425" spcFirstLastPara="1" rIns="91425" wrap="square" tIns="45700">
            <a:noAutofit/>
          </a:bodyPr>
          <a:lstStyle/>
          <a:p>
            <a:pPr indent="0" lvl="0" marL="0" rtl="0" algn="l">
              <a:lnSpc>
                <a:spcPct val="150000"/>
              </a:lnSpc>
              <a:spcBef>
                <a:spcPts val="640"/>
              </a:spcBef>
              <a:spcAft>
                <a:spcPts val="0"/>
              </a:spcAft>
              <a:buClr>
                <a:schemeClr val="dk1"/>
              </a:buClr>
              <a:buSzPts val="1100"/>
              <a:buFont typeface="Arial"/>
              <a:buNone/>
            </a:pPr>
            <a:r>
              <a:rPr b="1" lang="en-US" sz="3600">
                <a:solidFill>
                  <a:srgbClr val="002060"/>
                </a:solidFill>
                <a:latin typeface="Cabin"/>
                <a:ea typeface="Cabin"/>
                <a:cs typeface="Cabin"/>
                <a:sym typeface="Cabin"/>
              </a:rPr>
              <a:t>Timeline Review</a:t>
            </a:r>
            <a:endParaRPr/>
          </a:p>
        </p:txBody>
      </p:sp>
      <p:sp>
        <p:nvSpPr>
          <p:cNvPr id="243" name="Google Shape;243;p36"/>
          <p:cNvSpPr/>
          <p:nvPr/>
        </p:nvSpPr>
        <p:spPr>
          <a:xfrm>
            <a:off x="1494747" y="3195161"/>
            <a:ext cx="378000" cy="45900"/>
          </a:xfrm>
          <a:prstGeom prst="roundRect">
            <a:avLst>
              <a:gd fmla="val 50000" name="adj"/>
            </a:avLst>
          </a:prstGeom>
          <a:solidFill>
            <a:srgbClr val="A72A1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44" name="Google Shape;244;p36"/>
          <p:cNvGrpSpPr/>
          <p:nvPr/>
        </p:nvGrpSpPr>
        <p:grpSpPr>
          <a:xfrm>
            <a:off x="271400" y="2818666"/>
            <a:ext cx="1402524" cy="2356716"/>
            <a:chOff x="519875" y="1948510"/>
            <a:chExt cx="1310403" cy="1897975"/>
          </a:xfrm>
        </p:grpSpPr>
        <p:sp>
          <p:nvSpPr>
            <p:cNvPr id="245" name="Google Shape;245;p36"/>
            <p:cNvSpPr/>
            <p:nvPr/>
          </p:nvSpPr>
          <p:spPr>
            <a:xfrm>
              <a:off x="877947" y="1948510"/>
              <a:ext cx="594300" cy="594300"/>
            </a:xfrm>
            <a:prstGeom prst="ellipse">
              <a:avLst/>
            </a:prstGeom>
            <a:noFill/>
            <a:ln cap="flat" cmpd="sng" w="38100">
              <a:solidFill>
                <a:srgbClr val="A72A1E"/>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 name="Google Shape;246;p36"/>
            <p:cNvSpPr txBox="1"/>
            <p:nvPr/>
          </p:nvSpPr>
          <p:spPr>
            <a:xfrm>
              <a:off x="912990" y="2109688"/>
              <a:ext cx="496800" cy="3210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1600"/>
                </a:spcAft>
                <a:buNone/>
              </a:pPr>
              <a:r>
                <a:rPr b="1" lang="en-US" sz="800">
                  <a:solidFill>
                    <a:srgbClr val="A72A1E"/>
                  </a:solidFill>
                  <a:latin typeface="Roboto"/>
                  <a:ea typeface="Roboto"/>
                  <a:cs typeface="Roboto"/>
                  <a:sym typeface="Roboto"/>
                </a:rPr>
                <a:t>8.3.21</a:t>
              </a:r>
              <a:endParaRPr b="1" sz="800">
                <a:solidFill>
                  <a:srgbClr val="A72A1E"/>
                </a:solidFill>
                <a:latin typeface="Roboto"/>
                <a:ea typeface="Roboto"/>
                <a:cs typeface="Roboto"/>
                <a:sym typeface="Roboto"/>
              </a:endParaRPr>
            </a:p>
          </p:txBody>
        </p:sp>
        <p:sp>
          <p:nvSpPr>
            <p:cNvPr id="247" name="Google Shape;247;p36"/>
            <p:cNvSpPr txBox="1"/>
            <p:nvPr/>
          </p:nvSpPr>
          <p:spPr>
            <a:xfrm>
              <a:off x="519878" y="2652285"/>
              <a:ext cx="1310400" cy="446400"/>
            </a:xfrm>
            <a:prstGeom prst="rect">
              <a:avLst/>
            </a:prstGeom>
            <a:noFill/>
            <a:ln>
              <a:noFill/>
            </a:ln>
          </p:spPr>
          <p:txBody>
            <a:bodyPr anchorCtr="0" anchor="b" bIns="91425" lIns="91425" spcFirstLastPara="1" rIns="91425" wrap="square" tIns="91425">
              <a:noAutofit/>
            </a:bodyPr>
            <a:lstStyle/>
            <a:p>
              <a:pPr indent="0" lvl="0" marL="0" rtl="0" algn="ctr">
                <a:lnSpc>
                  <a:spcPct val="115000"/>
                </a:lnSpc>
                <a:spcBef>
                  <a:spcPts val="0"/>
                </a:spcBef>
                <a:spcAft>
                  <a:spcPts val="0"/>
                </a:spcAft>
                <a:buNone/>
              </a:pPr>
              <a:r>
                <a:rPr b="1" lang="en-US" sz="1000">
                  <a:solidFill>
                    <a:srgbClr val="A72A1E"/>
                  </a:solidFill>
                  <a:latin typeface="Roboto"/>
                  <a:ea typeface="Roboto"/>
                  <a:cs typeface="Roboto"/>
                  <a:sym typeface="Roboto"/>
                </a:rPr>
                <a:t>RFP Release</a:t>
              </a:r>
              <a:endParaRPr b="1" sz="1000">
                <a:solidFill>
                  <a:srgbClr val="A72A1E"/>
                </a:solidFill>
                <a:latin typeface="Roboto"/>
                <a:ea typeface="Roboto"/>
                <a:cs typeface="Roboto"/>
                <a:sym typeface="Roboto"/>
              </a:endParaRPr>
            </a:p>
          </p:txBody>
        </p:sp>
        <p:sp>
          <p:nvSpPr>
            <p:cNvPr id="248" name="Google Shape;248;p36"/>
            <p:cNvSpPr txBox="1"/>
            <p:nvPr/>
          </p:nvSpPr>
          <p:spPr>
            <a:xfrm>
              <a:off x="519875" y="3109085"/>
              <a:ext cx="1310400" cy="7374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1600"/>
                </a:spcAft>
                <a:buClr>
                  <a:schemeClr val="dk1"/>
                </a:buClr>
                <a:buSzPts val="1100"/>
                <a:buFont typeface="Arial"/>
                <a:buNone/>
              </a:pPr>
              <a:r>
                <a:rPr lang="en-US" sz="800">
                  <a:solidFill>
                    <a:srgbClr val="A72A1E"/>
                  </a:solidFill>
                  <a:latin typeface="Roboto"/>
                  <a:ea typeface="Roboto"/>
                  <a:cs typeface="Roboto"/>
                  <a:sym typeface="Roboto"/>
                </a:rPr>
                <a:t>The RFP was released publicly to all interested vendors.</a:t>
              </a:r>
              <a:endParaRPr sz="800">
                <a:solidFill>
                  <a:srgbClr val="A72A1E"/>
                </a:solidFill>
                <a:latin typeface="Roboto"/>
                <a:ea typeface="Roboto"/>
                <a:cs typeface="Roboto"/>
                <a:sym typeface="Roboto"/>
              </a:endParaRPr>
            </a:p>
          </p:txBody>
        </p:sp>
      </p:grpSp>
      <p:grpSp>
        <p:nvGrpSpPr>
          <p:cNvPr id="249" name="Google Shape;249;p36"/>
          <p:cNvGrpSpPr/>
          <p:nvPr/>
        </p:nvGrpSpPr>
        <p:grpSpPr>
          <a:xfrm>
            <a:off x="1693898" y="2818666"/>
            <a:ext cx="1402521" cy="2356715"/>
            <a:chOff x="1848940" y="1948510"/>
            <a:chExt cx="1310400" cy="1897975"/>
          </a:xfrm>
        </p:grpSpPr>
        <p:sp>
          <p:nvSpPr>
            <p:cNvPr id="250" name="Google Shape;250;p36"/>
            <p:cNvSpPr/>
            <p:nvPr/>
          </p:nvSpPr>
          <p:spPr>
            <a:xfrm>
              <a:off x="2206990" y="1948510"/>
              <a:ext cx="594300" cy="594300"/>
            </a:xfrm>
            <a:prstGeom prst="ellipse">
              <a:avLst/>
            </a:prstGeom>
            <a:noFill/>
            <a:ln cap="flat" cmpd="sng" w="38100">
              <a:solidFill>
                <a:srgbClr val="A72A1E"/>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 name="Google Shape;251;p36"/>
            <p:cNvSpPr txBox="1"/>
            <p:nvPr/>
          </p:nvSpPr>
          <p:spPr>
            <a:xfrm>
              <a:off x="1848940" y="2652285"/>
              <a:ext cx="1310400" cy="446400"/>
            </a:xfrm>
            <a:prstGeom prst="rect">
              <a:avLst/>
            </a:prstGeom>
            <a:noFill/>
            <a:ln>
              <a:noFill/>
            </a:ln>
          </p:spPr>
          <p:txBody>
            <a:bodyPr anchorCtr="0" anchor="b" bIns="91425" lIns="91425" spcFirstLastPara="1" rIns="91425" wrap="square" tIns="91425">
              <a:noAutofit/>
            </a:bodyPr>
            <a:lstStyle/>
            <a:p>
              <a:pPr indent="0" lvl="0" marL="0" rtl="0" algn="ctr">
                <a:lnSpc>
                  <a:spcPct val="115000"/>
                </a:lnSpc>
                <a:spcBef>
                  <a:spcPts val="0"/>
                </a:spcBef>
                <a:spcAft>
                  <a:spcPts val="0"/>
                </a:spcAft>
                <a:buNone/>
              </a:pPr>
              <a:r>
                <a:rPr b="1" lang="en-US" sz="1000">
                  <a:solidFill>
                    <a:srgbClr val="A72A1E"/>
                  </a:solidFill>
                  <a:latin typeface="Roboto"/>
                  <a:ea typeface="Roboto"/>
                  <a:cs typeface="Roboto"/>
                  <a:sym typeface="Roboto"/>
                </a:rPr>
                <a:t>Vendor Demos</a:t>
              </a:r>
              <a:endParaRPr b="1" sz="1000">
                <a:solidFill>
                  <a:srgbClr val="A72A1E"/>
                </a:solidFill>
                <a:latin typeface="Roboto"/>
                <a:ea typeface="Roboto"/>
                <a:cs typeface="Roboto"/>
                <a:sym typeface="Roboto"/>
              </a:endParaRPr>
            </a:p>
          </p:txBody>
        </p:sp>
        <p:sp>
          <p:nvSpPr>
            <p:cNvPr id="252" name="Google Shape;252;p36"/>
            <p:cNvSpPr txBox="1"/>
            <p:nvPr/>
          </p:nvSpPr>
          <p:spPr>
            <a:xfrm>
              <a:off x="1848940" y="3109085"/>
              <a:ext cx="1310400" cy="7374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1600"/>
                </a:spcAft>
                <a:buClr>
                  <a:schemeClr val="dk1"/>
                </a:buClr>
                <a:buSzPts val="1100"/>
                <a:buFont typeface="Arial"/>
                <a:buNone/>
              </a:pPr>
              <a:r>
                <a:rPr lang="en-US" sz="800">
                  <a:solidFill>
                    <a:srgbClr val="A72A1E"/>
                  </a:solidFill>
                  <a:latin typeface="Roboto"/>
                  <a:ea typeface="Roboto"/>
                  <a:cs typeface="Roboto"/>
                  <a:sym typeface="Roboto"/>
                </a:rPr>
                <a:t>Vendor demonstrations were held.</a:t>
              </a:r>
              <a:endParaRPr sz="800">
                <a:solidFill>
                  <a:srgbClr val="A72A1E"/>
                </a:solidFill>
                <a:latin typeface="Roboto"/>
                <a:ea typeface="Roboto"/>
                <a:cs typeface="Roboto"/>
                <a:sym typeface="Roboto"/>
              </a:endParaRPr>
            </a:p>
          </p:txBody>
        </p:sp>
        <p:sp>
          <p:nvSpPr>
            <p:cNvPr id="253" name="Google Shape;253;p36"/>
            <p:cNvSpPr txBox="1"/>
            <p:nvPr/>
          </p:nvSpPr>
          <p:spPr>
            <a:xfrm>
              <a:off x="2206996" y="2109688"/>
              <a:ext cx="583800" cy="3210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1600"/>
                </a:spcAft>
                <a:buNone/>
              </a:pPr>
              <a:r>
                <a:rPr b="1" lang="en-US" sz="800">
                  <a:solidFill>
                    <a:srgbClr val="A72A1E"/>
                  </a:solidFill>
                  <a:latin typeface="Roboto"/>
                  <a:ea typeface="Roboto"/>
                  <a:cs typeface="Roboto"/>
                  <a:sym typeface="Roboto"/>
                </a:rPr>
                <a:t>10.4.21</a:t>
              </a:r>
              <a:endParaRPr b="1" sz="800">
                <a:solidFill>
                  <a:srgbClr val="A72A1E"/>
                </a:solidFill>
                <a:latin typeface="Roboto"/>
                <a:ea typeface="Roboto"/>
                <a:cs typeface="Roboto"/>
                <a:sym typeface="Roboto"/>
              </a:endParaRPr>
            </a:p>
          </p:txBody>
        </p:sp>
      </p:grpSp>
      <p:grpSp>
        <p:nvGrpSpPr>
          <p:cNvPr id="254" name="Google Shape;254;p36"/>
          <p:cNvGrpSpPr/>
          <p:nvPr/>
        </p:nvGrpSpPr>
        <p:grpSpPr>
          <a:xfrm>
            <a:off x="3116428" y="2818666"/>
            <a:ext cx="1455503" cy="2356714"/>
            <a:chOff x="3178034" y="1948510"/>
            <a:chExt cx="1359902" cy="1897974"/>
          </a:xfrm>
        </p:grpSpPr>
        <p:sp>
          <p:nvSpPr>
            <p:cNvPr id="255" name="Google Shape;255;p36"/>
            <p:cNvSpPr/>
            <p:nvPr/>
          </p:nvSpPr>
          <p:spPr>
            <a:xfrm>
              <a:off x="3560827" y="1948510"/>
              <a:ext cx="594300" cy="594300"/>
            </a:xfrm>
            <a:prstGeom prst="ellipse">
              <a:avLst/>
            </a:prstGeom>
            <a:noFill/>
            <a:ln cap="flat" cmpd="sng" w="3810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4"/>
                </a:solidFill>
              </a:endParaRPr>
            </a:p>
          </p:txBody>
        </p:sp>
        <p:sp>
          <p:nvSpPr>
            <p:cNvPr id="256" name="Google Shape;256;p36"/>
            <p:cNvSpPr txBox="1"/>
            <p:nvPr/>
          </p:nvSpPr>
          <p:spPr>
            <a:xfrm>
              <a:off x="3178034" y="2652285"/>
              <a:ext cx="1359900" cy="446400"/>
            </a:xfrm>
            <a:prstGeom prst="rect">
              <a:avLst/>
            </a:prstGeom>
            <a:noFill/>
            <a:ln>
              <a:noFill/>
            </a:ln>
          </p:spPr>
          <p:txBody>
            <a:bodyPr anchorCtr="0" anchor="b" bIns="91425" lIns="91425" spcFirstLastPara="1" rIns="91425" wrap="square" tIns="91425">
              <a:noAutofit/>
            </a:bodyPr>
            <a:lstStyle/>
            <a:p>
              <a:pPr indent="0" lvl="0" marL="0" rtl="0" algn="ctr">
                <a:lnSpc>
                  <a:spcPct val="115000"/>
                </a:lnSpc>
                <a:spcBef>
                  <a:spcPts val="0"/>
                </a:spcBef>
                <a:spcAft>
                  <a:spcPts val="0"/>
                </a:spcAft>
                <a:buNone/>
              </a:pPr>
              <a:r>
                <a:rPr b="1" lang="en-US" sz="1000">
                  <a:solidFill>
                    <a:schemeClr val="accent4"/>
                  </a:solidFill>
                  <a:latin typeface="Roboto"/>
                  <a:ea typeface="Roboto"/>
                  <a:cs typeface="Roboto"/>
                  <a:sym typeface="Roboto"/>
                </a:rPr>
                <a:t>Recommend Vendor</a:t>
              </a:r>
              <a:endParaRPr b="1" sz="1000">
                <a:solidFill>
                  <a:schemeClr val="accent4"/>
                </a:solidFill>
                <a:latin typeface="Roboto"/>
                <a:ea typeface="Roboto"/>
                <a:cs typeface="Roboto"/>
                <a:sym typeface="Roboto"/>
              </a:endParaRPr>
            </a:p>
          </p:txBody>
        </p:sp>
        <p:sp>
          <p:nvSpPr>
            <p:cNvPr id="257" name="Google Shape;257;p36"/>
            <p:cNvSpPr txBox="1"/>
            <p:nvPr/>
          </p:nvSpPr>
          <p:spPr>
            <a:xfrm>
              <a:off x="3178036" y="3109084"/>
              <a:ext cx="1359900" cy="7374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1600"/>
                </a:spcAft>
                <a:buNone/>
              </a:pPr>
              <a:r>
                <a:rPr lang="en-US" sz="800">
                  <a:solidFill>
                    <a:schemeClr val="accent4"/>
                  </a:solidFill>
                  <a:latin typeface="Roboto"/>
                  <a:ea typeface="Roboto"/>
                  <a:cs typeface="Roboto"/>
                  <a:sym typeface="Roboto"/>
                </a:rPr>
                <a:t>Board </a:t>
              </a:r>
              <a:r>
                <a:rPr lang="en-US" sz="800">
                  <a:solidFill>
                    <a:schemeClr val="accent4"/>
                  </a:solidFill>
                  <a:latin typeface="Roboto"/>
                  <a:ea typeface="Roboto"/>
                  <a:cs typeface="Roboto"/>
                  <a:sym typeface="Roboto"/>
                </a:rPr>
                <a:t>received</a:t>
              </a:r>
              <a:r>
                <a:rPr lang="en-US" sz="800">
                  <a:solidFill>
                    <a:schemeClr val="accent4"/>
                  </a:solidFill>
                  <a:latin typeface="Roboto"/>
                  <a:ea typeface="Roboto"/>
                  <a:cs typeface="Roboto"/>
                  <a:sym typeface="Roboto"/>
                </a:rPr>
                <a:t> community recommendation for software vendor.</a:t>
              </a:r>
              <a:endParaRPr sz="800">
                <a:solidFill>
                  <a:schemeClr val="accent4"/>
                </a:solidFill>
                <a:latin typeface="Roboto"/>
                <a:ea typeface="Roboto"/>
                <a:cs typeface="Roboto"/>
                <a:sym typeface="Roboto"/>
              </a:endParaRPr>
            </a:p>
          </p:txBody>
        </p:sp>
        <p:sp>
          <p:nvSpPr>
            <p:cNvPr id="258" name="Google Shape;258;p36"/>
            <p:cNvSpPr txBox="1"/>
            <p:nvPr/>
          </p:nvSpPr>
          <p:spPr>
            <a:xfrm>
              <a:off x="3581995" y="2109688"/>
              <a:ext cx="573000" cy="3210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1600"/>
                </a:spcAft>
                <a:buNone/>
              </a:pPr>
              <a:r>
                <a:rPr b="1" lang="en-US" sz="800">
                  <a:solidFill>
                    <a:schemeClr val="accent4"/>
                  </a:solidFill>
                  <a:latin typeface="Roboto"/>
                  <a:ea typeface="Roboto"/>
                  <a:cs typeface="Roboto"/>
                  <a:sym typeface="Roboto"/>
                </a:rPr>
                <a:t>11.8.21</a:t>
              </a:r>
              <a:endParaRPr b="1" sz="800">
                <a:solidFill>
                  <a:schemeClr val="accent4"/>
                </a:solidFill>
                <a:latin typeface="Roboto"/>
                <a:ea typeface="Roboto"/>
                <a:cs typeface="Roboto"/>
                <a:sym typeface="Roboto"/>
              </a:endParaRPr>
            </a:p>
          </p:txBody>
        </p:sp>
      </p:grpSp>
      <p:grpSp>
        <p:nvGrpSpPr>
          <p:cNvPr id="259" name="Google Shape;259;p36"/>
          <p:cNvGrpSpPr/>
          <p:nvPr/>
        </p:nvGrpSpPr>
        <p:grpSpPr>
          <a:xfrm>
            <a:off x="4593030" y="2818666"/>
            <a:ext cx="1402524" cy="2356715"/>
            <a:chOff x="4557650" y="1948510"/>
            <a:chExt cx="1310403" cy="1897975"/>
          </a:xfrm>
        </p:grpSpPr>
        <p:sp>
          <p:nvSpPr>
            <p:cNvPr id="260" name="Google Shape;260;p36"/>
            <p:cNvSpPr/>
            <p:nvPr/>
          </p:nvSpPr>
          <p:spPr>
            <a:xfrm>
              <a:off x="4915703" y="1948510"/>
              <a:ext cx="594300" cy="594300"/>
            </a:xfrm>
            <a:prstGeom prst="ellipse">
              <a:avLst/>
            </a:prstGeom>
            <a:noFill/>
            <a:ln cap="flat" cmpd="sng" w="3810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sp>
          <p:nvSpPr>
            <p:cNvPr id="261" name="Google Shape;261;p36"/>
            <p:cNvSpPr txBox="1"/>
            <p:nvPr/>
          </p:nvSpPr>
          <p:spPr>
            <a:xfrm>
              <a:off x="4557650" y="2652285"/>
              <a:ext cx="1310400" cy="446400"/>
            </a:xfrm>
            <a:prstGeom prst="rect">
              <a:avLst/>
            </a:prstGeom>
            <a:noFill/>
            <a:ln>
              <a:noFill/>
            </a:ln>
          </p:spPr>
          <p:txBody>
            <a:bodyPr anchorCtr="0" anchor="b" bIns="91425" lIns="91425" spcFirstLastPara="1" rIns="91425" wrap="square" tIns="91425">
              <a:noAutofit/>
            </a:bodyPr>
            <a:lstStyle/>
            <a:p>
              <a:pPr indent="0" lvl="0" marL="0" rtl="0" algn="ctr">
                <a:lnSpc>
                  <a:spcPct val="115000"/>
                </a:lnSpc>
                <a:spcBef>
                  <a:spcPts val="0"/>
                </a:spcBef>
                <a:spcAft>
                  <a:spcPts val="0"/>
                </a:spcAft>
                <a:buNone/>
              </a:pPr>
              <a:r>
                <a:rPr b="1" lang="en-US" sz="1000">
                  <a:solidFill>
                    <a:schemeClr val="accent1"/>
                  </a:solidFill>
                  <a:latin typeface="Roboto"/>
                  <a:ea typeface="Roboto"/>
                  <a:cs typeface="Roboto"/>
                  <a:sym typeface="Roboto"/>
                </a:rPr>
                <a:t>Contract Negotiation</a:t>
              </a:r>
              <a:endParaRPr b="1" sz="1000">
                <a:solidFill>
                  <a:schemeClr val="accent1"/>
                </a:solidFill>
                <a:latin typeface="Roboto"/>
                <a:ea typeface="Roboto"/>
                <a:cs typeface="Roboto"/>
                <a:sym typeface="Roboto"/>
              </a:endParaRPr>
            </a:p>
          </p:txBody>
        </p:sp>
        <p:sp>
          <p:nvSpPr>
            <p:cNvPr id="262" name="Google Shape;262;p36"/>
            <p:cNvSpPr txBox="1"/>
            <p:nvPr/>
          </p:nvSpPr>
          <p:spPr>
            <a:xfrm>
              <a:off x="4557653" y="3109085"/>
              <a:ext cx="1310400" cy="7374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1600"/>
                </a:spcAft>
                <a:buClr>
                  <a:schemeClr val="dk1"/>
                </a:buClr>
                <a:buSzPts val="1100"/>
                <a:buFont typeface="Arial"/>
                <a:buNone/>
              </a:pPr>
              <a:r>
                <a:rPr lang="en-US" sz="800">
                  <a:solidFill>
                    <a:schemeClr val="accent1"/>
                  </a:solidFill>
                  <a:latin typeface="Roboto"/>
                  <a:ea typeface="Roboto"/>
                  <a:cs typeface="Roboto"/>
                  <a:sym typeface="Roboto"/>
                </a:rPr>
                <a:t>Negotiation with Successful Vendor.</a:t>
              </a:r>
              <a:endParaRPr sz="800">
                <a:solidFill>
                  <a:schemeClr val="accent1"/>
                </a:solidFill>
                <a:latin typeface="Roboto"/>
                <a:ea typeface="Roboto"/>
                <a:cs typeface="Roboto"/>
                <a:sym typeface="Roboto"/>
              </a:endParaRPr>
            </a:p>
          </p:txBody>
        </p:sp>
        <p:sp>
          <p:nvSpPr>
            <p:cNvPr id="263" name="Google Shape;263;p36"/>
            <p:cNvSpPr txBox="1"/>
            <p:nvPr/>
          </p:nvSpPr>
          <p:spPr>
            <a:xfrm>
              <a:off x="4915699" y="2109688"/>
              <a:ext cx="594300" cy="3210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1600"/>
                </a:spcAft>
                <a:buNone/>
              </a:pPr>
              <a:r>
                <a:rPr b="1" lang="en-US" sz="800">
                  <a:solidFill>
                    <a:schemeClr val="accent1"/>
                  </a:solidFill>
                  <a:latin typeface="Roboto"/>
                  <a:ea typeface="Roboto"/>
                  <a:cs typeface="Roboto"/>
                  <a:sym typeface="Roboto"/>
                </a:rPr>
                <a:t>11.15.21</a:t>
              </a:r>
              <a:endParaRPr b="1" sz="800">
                <a:solidFill>
                  <a:schemeClr val="accent1"/>
                </a:solidFill>
                <a:latin typeface="Roboto"/>
                <a:ea typeface="Roboto"/>
                <a:cs typeface="Roboto"/>
                <a:sym typeface="Roboto"/>
              </a:endParaRPr>
            </a:p>
          </p:txBody>
        </p:sp>
      </p:grpSp>
      <p:grpSp>
        <p:nvGrpSpPr>
          <p:cNvPr id="264" name="Google Shape;264;p36"/>
          <p:cNvGrpSpPr/>
          <p:nvPr/>
        </p:nvGrpSpPr>
        <p:grpSpPr>
          <a:xfrm>
            <a:off x="6016690" y="2818666"/>
            <a:ext cx="1455507" cy="2356715"/>
            <a:chOff x="5887800" y="1948510"/>
            <a:chExt cx="1359905" cy="1897975"/>
          </a:xfrm>
        </p:grpSpPr>
        <p:sp>
          <p:nvSpPr>
            <p:cNvPr id="265" name="Google Shape;265;p36"/>
            <p:cNvSpPr/>
            <p:nvPr/>
          </p:nvSpPr>
          <p:spPr>
            <a:xfrm>
              <a:off x="6270606" y="1948510"/>
              <a:ext cx="594300" cy="594300"/>
            </a:xfrm>
            <a:prstGeom prst="ellipse">
              <a:avLst/>
            </a:prstGeom>
            <a:noFill/>
            <a:ln cap="flat" cmpd="sng" w="3810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sp>
          <p:nvSpPr>
            <p:cNvPr id="266" name="Google Shape;266;p36"/>
            <p:cNvSpPr txBox="1"/>
            <p:nvPr/>
          </p:nvSpPr>
          <p:spPr>
            <a:xfrm>
              <a:off x="5887800" y="2652285"/>
              <a:ext cx="1359900" cy="446400"/>
            </a:xfrm>
            <a:prstGeom prst="rect">
              <a:avLst/>
            </a:prstGeom>
            <a:noFill/>
            <a:ln>
              <a:noFill/>
            </a:ln>
          </p:spPr>
          <p:txBody>
            <a:bodyPr anchorCtr="0" anchor="b" bIns="91425" lIns="91425" spcFirstLastPara="1" rIns="91425" wrap="square" tIns="91425">
              <a:noAutofit/>
            </a:bodyPr>
            <a:lstStyle/>
            <a:p>
              <a:pPr indent="0" lvl="0" marL="0" rtl="0" algn="ctr">
                <a:lnSpc>
                  <a:spcPct val="115000"/>
                </a:lnSpc>
                <a:spcBef>
                  <a:spcPts val="0"/>
                </a:spcBef>
                <a:spcAft>
                  <a:spcPts val="0"/>
                </a:spcAft>
                <a:buNone/>
              </a:pPr>
              <a:r>
                <a:rPr b="1" lang="en-US" sz="900">
                  <a:solidFill>
                    <a:schemeClr val="accent1"/>
                  </a:solidFill>
                  <a:latin typeface="Roboto"/>
                  <a:ea typeface="Roboto"/>
                  <a:cs typeface="Roboto"/>
                  <a:sym typeface="Roboto"/>
                </a:rPr>
                <a:t>Begin Contracted Work</a:t>
              </a:r>
              <a:endParaRPr b="1" sz="900">
                <a:solidFill>
                  <a:schemeClr val="accent1"/>
                </a:solidFill>
                <a:latin typeface="Roboto"/>
                <a:ea typeface="Roboto"/>
                <a:cs typeface="Roboto"/>
                <a:sym typeface="Roboto"/>
              </a:endParaRPr>
            </a:p>
          </p:txBody>
        </p:sp>
        <p:sp>
          <p:nvSpPr>
            <p:cNvPr id="267" name="Google Shape;267;p36"/>
            <p:cNvSpPr txBox="1"/>
            <p:nvPr/>
          </p:nvSpPr>
          <p:spPr>
            <a:xfrm>
              <a:off x="5887806" y="3109085"/>
              <a:ext cx="1359900" cy="7374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1600"/>
                </a:spcAft>
                <a:buNone/>
              </a:pPr>
              <a:r>
                <a:rPr lang="en-US" sz="800">
                  <a:solidFill>
                    <a:schemeClr val="accent1"/>
                  </a:solidFill>
                  <a:latin typeface="Roboto"/>
                  <a:ea typeface="Roboto"/>
                  <a:cs typeface="Roboto"/>
                  <a:sym typeface="Roboto"/>
                </a:rPr>
                <a:t>Contracted work began with vendor to import, build, and learn the new software.</a:t>
              </a:r>
              <a:endParaRPr sz="800">
                <a:solidFill>
                  <a:schemeClr val="accent1"/>
                </a:solidFill>
                <a:latin typeface="Roboto"/>
                <a:ea typeface="Roboto"/>
                <a:cs typeface="Roboto"/>
                <a:sym typeface="Roboto"/>
              </a:endParaRPr>
            </a:p>
          </p:txBody>
        </p:sp>
        <p:sp>
          <p:nvSpPr>
            <p:cNvPr id="268" name="Google Shape;268;p36"/>
            <p:cNvSpPr txBox="1"/>
            <p:nvPr/>
          </p:nvSpPr>
          <p:spPr>
            <a:xfrm>
              <a:off x="6270506" y="2109688"/>
              <a:ext cx="594300" cy="3210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1600"/>
                </a:spcAft>
                <a:buNone/>
              </a:pPr>
              <a:r>
                <a:rPr b="1" lang="en-US" sz="800">
                  <a:solidFill>
                    <a:schemeClr val="accent1"/>
                  </a:solidFill>
                  <a:latin typeface="Roboto"/>
                  <a:ea typeface="Roboto"/>
                  <a:cs typeface="Roboto"/>
                  <a:sym typeface="Roboto"/>
                </a:rPr>
                <a:t>1.10.22</a:t>
              </a:r>
              <a:endParaRPr b="1" sz="800">
                <a:solidFill>
                  <a:schemeClr val="accent1"/>
                </a:solidFill>
                <a:latin typeface="Roboto"/>
                <a:ea typeface="Roboto"/>
                <a:cs typeface="Roboto"/>
                <a:sym typeface="Roboto"/>
              </a:endParaRPr>
            </a:p>
          </p:txBody>
        </p:sp>
      </p:grpSp>
      <p:grpSp>
        <p:nvGrpSpPr>
          <p:cNvPr id="269" name="Google Shape;269;p36"/>
          <p:cNvGrpSpPr/>
          <p:nvPr/>
        </p:nvGrpSpPr>
        <p:grpSpPr>
          <a:xfrm>
            <a:off x="7489864" y="2818666"/>
            <a:ext cx="1455507" cy="2356715"/>
            <a:chOff x="7264213" y="1948510"/>
            <a:chExt cx="1359905" cy="1897975"/>
          </a:xfrm>
        </p:grpSpPr>
        <p:sp>
          <p:nvSpPr>
            <p:cNvPr id="270" name="Google Shape;270;p36"/>
            <p:cNvSpPr/>
            <p:nvPr/>
          </p:nvSpPr>
          <p:spPr>
            <a:xfrm>
              <a:off x="7647018" y="1948510"/>
              <a:ext cx="594300" cy="594300"/>
            </a:xfrm>
            <a:prstGeom prst="ellipse">
              <a:avLst/>
            </a:prstGeom>
            <a:noFill/>
            <a:ln cap="flat" cmpd="sng" w="38100">
              <a:solidFill>
                <a:srgbClr val="08563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085631"/>
                </a:solidFill>
              </a:endParaRPr>
            </a:p>
          </p:txBody>
        </p:sp>
        <p:sp>
          <p:nvSpPr>
            <p:cNvPr id="271" name="Google Shape;271;p36"/>
            <p:cNvSpPr txBox="1"/>
            <p:nvPr/>
          </p:nvSpPr>
          <p:spPr>
            <a:xfrm>
              <a:off x="7264213" y="2652285"/>
              <a:ext cx="1359900" cy="446400"/>
            </a:xfrm>
            <a:prstGeom prst="rect">
              <a:avLst/>
            </a:prstGeom>
            <a:noFill/>
            <a:ln>
              <a:noFill/>
            </a:ln>
          </p:spPr>
          <p:txBody>
            <a:bodyPr anchorCtr="0" anchor="b" bIns="91425" lIns="91425" spcFirstLastPara="1" rIns="91425" wrap="square" tIns="91425">
              <a:noAutofit/>
            </a:bodyPr>
            <a:lstStyle/>
            <a:p>
              <a:pPr indent="0" lvl="0" marL="0" rtl="0" algn="ctr">
                <a:lnSpc>
                  <a:spcPct val="115000"/>
                </a:lnSpc>
                <a:spcBef>
                  <a:spcPts val="0"/>
                </a:spcBef>
                <a:spcAft>
                  <a:spcPts val="0"/>
                </a:spcAft>
                <a:buNone/>
              </a:pPr>
              <a:r>
                <a:rPr b="1" lang="en-US" sz="1000">
                  <a:solidFill>
                    <a:srgbClr val="085631"/>
                  </a:solidFill>
                  <a:latin typeface="Roboto"/>
                  <a:ea typeface="Roboto"/>
                  <a:cs typeface="Roboto"/>
                  <a:sym typeface="Roboto"/>
                </a:rPr>
                <a:t>Updated Launch</a:t>
              </a:r>
              <a:endParaRPr b="1" sz="1000">
                <a:solidFill>
                  <a:srgbClr val="085631"/>
                </a:solidFill>
                <a:latin typeface="Roboto"/>
                <a:ea typeface="Roboto"/>
                <a:cs typeface="Roboto"/>
                <a:sym typeface="Roboto"/>
              </a:endParaRPr>
            </a:p>
          </p:txBody>
        </p:sp>
        <p:sp>
          <p:nvSpPr>
            <p:cNvPr id="272" name="Google Shape;272;p36"/>
            <p:cNvSpPr txBox="1"/>
            <p:nvPr/>
          </p:nvSpPr>
          <p:spPr>
            <a:xfrm>
              <a:off x="7264218" y="3109085"/>
              <a:ext cx="1359900" cy="7374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1600"/>
                </a:spcAft>
                <a:buClr>
                  <a:schemeClr val="dk1"/>
                </a:buClr>
                <a:buSzPts val="1100"/>
                <a:buFont typeface="Arial"/>
                <a:buNone/>
              </a:pPr>
              <a:r>
                <a:rPr lang="en-US" sz="800">
                  <a:solidFill>
                    <a:srgbClr val="085631"/>
                  </a:solidFill>
                  <a:latin typeface="Roboto"/>
                  <a:ea typeface="Roboto"/>
                  <a:cs typeface="Roboto"/>
                  <a:sym typeface="Roboto"/>
                </a:rPr>
                <a:t>The highly anticipated launch of the new vendor software</a:t>
              </a:r>
              <a:endParaRPr sz="800">
                <a:solidFill>
                  <a:srgbClr val="085631"/>
                </a:solidFill>
                <a:latin typeface="Roboto"/>
                <a:ea typeface="Roboto"/>
                <a:cs typeface="Roboto"/>
                <a:sym typeface="Roboto"/>
              </a:endParaRPr>
            </a:p>
          </p:txBody>
        </p:sp>
        <p:sp>
          <p:nvSpPr>
            <p:cNvPr id="273" name="Google Shape;273;p36"/>
            <p:cNvSpPr txBox="1"/>
            <p:nvPr/>
          </p:nvSpPr>
          <p:spPr>
            <a:xfrm>
              <a:off x="7646802" y="2109688"/>
              <a:ext cx="594300" cy="3210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1600"/>
                </a:spcAft>
                <a:buNone/>
              </a:pPr>
              <a:r>
                <a:rPr b="1" lang="en-US" sz="800">
                  <a:solidFill>
                    <a:srgbClr val="085631"/>
                  </a:solidFill>
                  <a:latin typeface="Roboto"/>
                  <a:ea typeface="Roboto"/>
                  <a:cs typeface="Roboto"/>
                  <a:sym typeface="Roboto"/>
                </a:rPr>
                <a:t>6.21.22</a:t>
              </a:r>
              <a:endParaRPr b="1" sz="800">
                <a:solidFill>
                  <a:srgbClr val="085631"/>
                </a:solidFill>
                <a:latin typeface="Roboto"/>
                <a:ea typeface="Roboto"/>
                <a:cs typeface="Roboto"/>
                <a:sym typeface="Roboto"/>
              </a:endParaRPr>
            </a:p>
          </p:txBody>
        </p:sp>
      </p:grpSp>
      <p:sp>
        <p:nvSpPr>
          <p:cNvPr id="274" name="Google Shape;274;p36"/>
          <p:cNvSpPr/>
          <p:nvPr/>
        </p:nvSpPr>
        <p:spPr>
          <a:xfrm>
            <a:off x="2930444" y="3195161"/>
            <a:ext cx="378000" cy="45900"/>
          </a:xfrm>
          <a:prstGeom prst="roundRect">
            <a:avLst>
              <a:gd fmla="val 50000" name="adj"/>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 name="Google Shape;275;p36"/>
          <p:cNvSpPr/>
          <p:nvPr/>
        </p:nvSpPr>
        <p:spPr>
          <a:xfrm>
            <a:off x="4379974" y="3195161"/>
            <a:ext cx="378000" cy="45900"/>
          </a:xfrm>
          <a:prstGeom prst="roundRect">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 name="Google Shape;276;p36"/>
          <p:cNvSpPr/>
          <p:nvPr/>
        </p:nvSpPr>
        <p:spPr>
          <a:xfrm>
            <a:off x="5830053" y="3195161"/>
            <a:ext cx="378000" cy="45900"/>
          </a:xfrm>
          <a:prstGeom prst="roundRect">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sp>
        <p:nvSpPr>
          <p:cNvPr id="277" name="Google Shape;277;p36"/>
          <p:cNvSpPr/>
          <p:nvPr/>
        </p:nvSpPr>
        <p:spPr>
          <a:xfrm>
            <a:off x="7291678" y="3195161"/>
            <a:ext cx="378000" cy="45900"/>
          </a:xfrm>
          <a:prstGeom prst="roundRect">
            <a:avLst>
              <a:gd fmla="val 50000" name="adj"/>
            </a:avLst>
          </a:prstGeom>
          <a:solidFill>
            <a:srgbClr val="08563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1"/>
              </a:solidFill>
            </a:endParaRPr>
          </a:p>
        </p:txBody>
      </p:sp>
      <p:pic>
        <p:nvPicPr>
          <p:cNvPr id="278" name="Google Shape;278;p36"/>
          <p:cNvPicPr preferRelativeResize="0"/>
          <p:nvPr/>
        </p:nvPicPr>
        <p:blipFill>
          <a:blip r:embed="rId3">
            <a:alphaModFix/>
          </a:blip>
          <a:stretch>
            <a:fillRect/>
          </a:stretch>
        </p:blipFill>
        <p:spPr>
          <a:xfrm>
            <a:off x="7790100" y="2440675"/>
            <a:ext cx="377999" cy="377999"/>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282" name="Shape 282"/>
        <p:cNvGrpSpPr/>
        <p:nvPr/>
      </p:nvGrpSpPr>
      <p:grpSpPr>
        <a:xfrm>
          <a:off x="0" y="0"/>
          <a:ext cx="0" cy="0"/>
          <a:chOff x="0" y="0"/>
          <a:chExt cx="0" cy="0"/>
        </a:xfrm>
      </p:grpSpPr>
      <p:sp>
        <p:nvSpPr>
          <p:cNvPr id="283" name="Google Shape;283;p37"/>
          <p:cNvSpPr txBox="1"/>
          <p:nvPr>
            <p:ph type="title"/>
          </p:nvPr>
        </p:nvSpPr>
        <p:spPr>
          <a:xfrm>
            <a:off x="462175" y="533100"/>
            <a:ext cx="8656500" cy="15464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3959"/>
              <a:buFont typeface="Calibri"/>
              <a:buNone/>
            </a:pPr>
            <a:r>
              <a:rPr b="1" lang="en-US" sz="3600">
                <a:solidFill>
                  <a:srgbClr val="002060"/>
                </a:solidFill>
                <a:latin typeface="Cabin"/>
                <a:ea typeface="Cabin"/>
                <a:cs typeface="Cabin"/>
                <a:sym typeface="Cabin"/>
              </a:rPr>
              <a:t>Questions &amp; Answers</a:t>
            </a:r>
            <a:endParaRPr b="1" sz="3600"/>
          </a:p>
          <a:p>
            <a:pPr indent="0" lvl="0" marL="0" marR="0" rtl="0" algn="ctr">
              <a:lnSpc>
                <a:spcPct val="100000"/>
              </a:lnSpc>
              <a:spcBef>
                <a:spcPts val="0"/>
              </a:spcBef>
              <a:spcAft>
                <a:spcPts val="0"/>
              </a:spcAft>
              <a:buClr>
                <a:schemeClr val="dk1"/>
              </a:buClr>
              <a:buSzPts val="3959"/>
              <a:buFont typeface="Calibri"/>
              <a:buNone/>
            </a:pPr>
            <a:r>
              <a:t/>
            </a:r>
            <a:endParaRPr b="1" sz="3959"/>
          </a:p>
        </p:txBody>
      </p:sp>
      <p:sp>
        <p:nvSpPr>
          <p:cNvPr id="284" name="Google Shape;284;p37"/>
          <p:cNvSpPr txBox="1"/>
          <p:nvPr>
            <p:ph idx="1" type="body"/>
          </p:nvPr>
        </p:nvSpPr>
        <p:spPr>
          <a:xfrm>
            <a:off x="784700" y="1856567"/>
            <a:ext cx="7524300" cy="26756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640"/>
              </a:spcBef>
              <a:spcAft>
                <a:spcPts val="0"/>
              </a:spcAft>
              <a:buNone/>
            </a:pPr>
            <a:r>
              <a:t/>
            </a:r>
            <a:endParaRPr sz="3600"/>
          </a:p>
          <a:p>
            <a:pPr indent="0" lvl="0" marL="342900" rtl="0" algn="ctr">
              <a:lnSpc>
                <a:spcPct val="90000"/>
              </a:lnSpc>
              <a:spcBef>
                <a:spcPts val="640"/>
              </a:spcBef>
              <a:spcAft>
                <a:spcPts val="0"/>
              </a:spcAft>
              <a:buNone/>
            </a:pPr>
            <a:r>
              <a:rPr lang="en-US" sz="3500"/>
              <a:t>For More RFP Information Visit:</a:t>
            </a:r>
            <a:endParaRPr sz="3500"/>
          </a:p>
          <a:p>
            <a:pPr indent="0" lvl="0" marL="342900" rtl="0" algn="ctr">
              <a:lnSpc>
                <a:spcPct val="90000"/>
              </a:lnSpc>
              <a:spcBef>
                <a:spcPts val="640"/>
              </a:spcBef>
              <a:spcAft>
                <a:spcPts val="0"/>
              </a:spcAft>
              <a:buNone/>
            </a:pPr>
            <a:r>
              <a:rPr lang="en-US" sz="3500" u="sng">
                <a:solidFill>
                  <a:schemeClr val="hlink"/>
                </a:solidFill>
                <a:hlinkClick r:id="rId3"/>
              </a:rPr>
              <a:t>https://hsncfl.org/funding</a:t>
            </a:r>
            <a:endParaRPr sz="3500"/>
          </a:p>
          <a:p>
            <a:pPr indent="0" lvl="0" marL="342900" rtl="0" algn="ctr">
              <a:lnSpc>
                <a:spcPct val="90000"/>
              </a:lnSpc>
              <a:spcBef>
                <a:spcPts val="640"/>
              </a:spcBef>
              <a:spcAft>
                <a:spcPts val="0"/>
              </a:spcAft>
              <a:buNone/>
            </a:pPr>
            <a:r>
              <a:t/>
            </a:r>
            <a:endParaRPr sz="3500"/>
          </a:p>
          <a:p>
            <a:pPr indent="0" lvl="0" marL="342900" rtl="0" algn="ctr">
              <a:lnSpc>
                <a:spcPct val="90000"/>
              </a:lnSpc>
              <a:spcBef>
                <a:spcPts val="640"/>
              </a:spcBef>
              <a:spcAft>
                <a:spcPts val="0"/>
              </a:spcAft>
              <a:buNone/>
            </a:pPr>
            <a:r>
              <a:t/>
            </a:r>
            <a:endParaRPr sz="1300"/>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288" name="Shape 288"/>
        <p:cNvGrpSpPr/>
        <p:nvPr/>
      </p:nvGrpSpPr>
      <p:grpSpPr>
        <a:xfrm>
          <a:off x="0" y="0"/>
          <a:ext cx="0" cy="0"/>
          <a:chOff x="0" y="0"/>
          <a:chExt cx="0" cy="0"/>
        </a:xfrm>
      </p:grpSpPr>
      <p:sp>
        <p:nvSpPr>
          <p:cNvPr id="289" name="Google Shape;289;p38"/>
          <p:cNvSpPr txBox="1"/>
          <p:nvPr>
            <p:ph type="title"/>
          </p:nvPr>
        </p:nvSpPr>
        <p:spPr>
          <a:xfrm>
            <a:off x="457200" y="274638"/>
            <a:ext cx="8229600" cy="1143000"/>
          </a:xfrm>
          <a:prstGeom prst="rect">
            <a:avLst/>
          </a:prstGeom>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1" lang="en-US" sz="3600">
                <a:solidFill>
                  <a:srgbClr val="002060"/>
                </a:solidFill>
                <a:latin typeface="Cabin"/>
                <a:ea typeface="Cabin"/>
                <a:cs typeface="Cabin"/>
                <a:sym typeface="Cabin"/>
              </a:rPr>
              <a:t>Data Quality Workgroup</a:t>
            </a:r>
            <a:endParaRPr b="1" sz="3600">
              <a:solidFill>
                <a:srgbClr val="002060"/>
              </a:solidFill>
              <a:latin typeface="Cabin"/>
              <a:ea typeface="Cabin"/>
              <a:cs typeface="Cabin"/>
              <a:sym typeface="Cabin"/>
            </a:endParaRPr>
          </a:p>
        </p:txBody>
      </p:sp>
      <p:sp>
        <p:nvSpPr>
          <p:cNvPr id="290" name="Google Shape;290;p38"/>
          <p:cNvSpPr txBox="1"/>
          <p:nvPr>
            <p:ph idx="1" type="body"/>
          </p:nvPr>
        </p:nvSpPr>
        <p:spPr>
          <a:xfrm>
            <a:off x="457200" y="1600200"/>
            <a:ext cx="8229600" cy="4526100"/>
          </a:xfrm>
          <a:prstGeom prst="rect">
            <a:avLst/>
          </a:prstGeom>
        </p:spPr>
        <p:txBody>
          <a:bodyPr anchorCtr="0" anchor="t" bIns="45700" lIns="91425" spcFirstLastPara="1" rIns="91425" wrap="square" tIns="45700">
            <a:noAutofit/>
          </a:bodyPr>
          <a:lstStyle/>
          <a:p>
            <a:pPr indent="-355600" lvl="0" marL="457200" marR="0" rtl="0" algn="l">
              <a:lnSpc>
                <a:spcPct val="100000"/>
              </a:lnSpc>
              <a:spcBef>
                <a:spcPts val="360"/>
              </a:spcBef>
              <a:spcAft>
                <a:spcPts val="0"/>
              </a:spcAft>
              <a:buSzPts val="2000"/>
              <a:buChar char="●"/>
            </a:pPr>
            <a:r>
              <a:rPr lang="en-US" sz="2000"/>
              <a:t>Meets monthly on the third Wednesday of the month</a:t>
            </a:r>
            <a:endParaRPr sz="2000"/>
          </a:p>
          <a:p>
            <a:pPr indent="-355600" lvl="0" marL="457200" marR="0" rtl="0" algn="l">
              <a:lnSpc>
                <a:spcPct val="100000"/>
              </a:lnSpc>
              <a:spcBef>
                <a:spcPts val="0"/>
              </a:spcBef>
              <a:spcAft>
                <a:spcPts val="0"/>
              </a:spcAft>
              <a:buSzPts val="2000"/>
              <a:buChar char="●"/>
            </a:pPr>
            <a:r>
              <a:rPr lang="en-US" sz="2000"/>
              <a:t>Discuss data trends for the previous month</a:t>
            </a:r>
            <a:endParaRPr sz="2000"/>
          </a:p>
          <a:p>
            <a:pPr indent="-355600" lvl="0" marL="457200" marR="0" rtl="0" algn="l">
              <a:lnSpc>
                <a:spcPct val="100000"/>
              </a:lnSpc>
              <a:spcBef>
                <a:spcPts val="0"/>
              </a:spcBef>
              <a:spcAft>
                <a:spcPts val="0"/>
              </a:spcAft>
              <a:buSzPts val="2000"/>
              <a:buChar char="●"/>
            </a:pPr>
            <a:r>
              <a:rPr lang="en-US" sz="2000"/>
              <a:t>Develop mitigation strategies to reduce error rates</a:t>
            </a:r>
            <a:endParaRPr sz="2000"/>
          </a:p>
          <a:p>
            <a:pPr indent="0" lvl="0" marL="0" marR="0" rtl="0" algn="l">
              <a:lnSpc>
                <a:spcPct val="100000"/>
              </a:lnSpc>
              <a:spcBef>
                <a:spcPts val="360"/>
              </a:spcBef>
              <a:spcAft>
                <a:spcPts val="0"/>
              </a:spcAft>
              <a:buNone/>
            </a:pPr>
            <a:r>
              <a:t/>
            </a:r>
            <a:endParaRPr sz="2000"/>
          </a:p>
          <a:p>
            <a:pPr indent="-355600" lvl="0" marL="457200" marR="0" rtl="0" algn="l">
              <a:lnSpc>
                <a:spcPct val="100000"/>
              </a:lnSpc>
              <a:spcBef>
                <a:spcPts val="360"/>
              </a:spcBef>
              <a:spcAft>
                <a:spcPts val="0"/>
              </a:spcAft>
              <a:buSzPts val="2000"/>
              <a:buChar char="●"/>
            </a:pPr>
            <a:r>
              <a:rPr lang="en-US" sz="2000"/>
              <a:t>Meeting 4/20/22</a:t>
            </a:r>
            <a:endParaRPr sz="2000"/>
          </a:p>
          <a:p>
            <a:pPr indent="-355600" lvl="1" marL="914400" marR="0" rtl="0" algn="l">
              <a:lnSpc>
                <a:spcPct val="100000"/>
              </a:lnSpc>
              <a:spcBef>
                <a:spcPts val="0"/>
              </a:spcBef>
              <a:spcAft>
                <a:spcPts val="0"/>
              </a:spcAft>
              <a:buSzPts val="2000"/>
              <a:buChar char="○"/>
            </a:pPr>
            <a:r>
              <a:rPr lang="en-US" sz="2000"/>
              <a:t>Reviewed intake and reports in ClientTrack</a:t>
            </a:r>
            <a:endParaRPr sz="2000"/>
          </a:p>
        </p:txBody>
      </p:sp>
      <p:pic>
        <p:nvPicPr>
          <p:cNvPr id="291" name="Google Shape;291;p38"/>
          <p:cNvPicPr preferRelativeResize="0"/>
          <p:nvPr/>
        </p:nvPicPr>
        <p:blipFill>
          <a:blip r:embed="rId3">
            <a:alphaModFix/>
          </a:blip>
          <a:stretch>
            <a:fillRect/>
          </a:stretch>
        </p:blipFill>
        <p:spPr>
          <a:xfrm>
            <a:off x="1870399" y="3669974"/>
            <a:ext cx="5166851" cy="306540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295" name="Shape 295"/>
        <p:cNvGrpSpPr/>
        <p:nvPr/>
      </p:nvGrpSpPr>
      <p:grpSpPr>
        <a:xfrm>
          <a:off x="0" y="0"/>
          <a:ext cx="0" cy="0"/>
          <a:chOff x="0" y="0"/>
          <a:chExt cx="0" cy="0"/>
        </a:xfrm>
      </p:grpSpPr>
      <p:sp>
        <p:nvSpPr>
          <p:cNvPr id="296" name="Google Shape;296;p39"/>
          <p:cNvSpPr txBox="1"/>
          <p:nvPr>
            <p:ph type="title"/>
          </p:nvPr>
        </p:nvSpPr>
        <p:spPr>
          <a:xfrm>
            <a:off x="457200" y="274638"/>
            <a:ext cx="8229600" cy="11430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r>
              <a:rPr b="1" lang="en-US" sz="3600">
                <a:solidFill>
                  <a:srgbClr val="002060"/>
                </a:solidFill>
                <a:latin typeface="Cabin"/>
                <a:ea typeface="Cabin"/>
                <a:cs typeface="Cabin"/>
                <a:sym typeface="Cabin"/>
              </a:rPr>
              <a:t>Website Updates</a:t>
            </a:r>
            <a:endParaRPr/>
          </a:p>
        </p:txBody>
      </p:sp>
      <p:sp>
        <p:nvSpPr>
          <p:cNvPr id="297" name="Google Shape;297;p39"/>
          <p:cNvSpPr txBox="1"/>
          <p:nvPr>
            <p:ph idx="1" type="body"/>
          </p:nvPr>
        </p:nvSpPr>
        <p:spPr>
          <a:xfrm>
            <a:off x="457200" y="1600200"/>
            <a:ext cx="8229600" cy="4526100"/>
          </a:xfrm>
          <a:prstGeom prst="rect">
            <a:avLst/>
          </a:prstGeom>
        </p:spPr>
        <p:txBody>
          <a:bodyPr anchorCtr="0" anchor="t" bIns="45700" lIns="91425" spcFirstLastPara="1" rIns="91425" wrap="square" tIns="45700">
            <a:noAutofit/>
          </a:bodyPr>
          <a:lstStyle/>
          <a:p>
            <a:pPr indent="-342900" lvl="0" marL="457200" rtl="0" algn="l">
              <a:spcBef>
                <a:spcPts val="360"/>
              </a:spcBef>
              <a:spcAft>
                <a:spcPts val="0"/>
              </a:spcAft>
              <a:buSzPts val="1800"/>
              <a:buChar char="●"/>
            </a:pPr>
            <a:r>
              <a:rPr lang="en-US"/>
              <a:t>New Data Dashboards are now live!</a:t>
            </a:r>
            <a:endParaRPr/>
          </a:p>
          <a:p>
            <a:pPr indent="-342900" lvl="1" marL="914400" rtl="0" algn="l">
              <a:spcBef>
                <a:spcPts val="0"/>
              </a:spcBef>
              <a:spcAft>
                <a:spcPts val="0"/>
              </a:spcAft>
              <a:buSzPts val="1800"/>
              <a:buChar char="○"/>
            </a:pPr>
            <a:r>
              <a:rPr lang="en-US" u="sng">
                <a:solidFill>
                  <a:schemeClr val="hlink"/>
                </a:solidFill>
                <a:hlinkClick r:id="rId3"/>
              </a:rPr>
              <a:t>Summary Dashboard</a:t>
            </a:r>
            <a:endParaRPr/>
          </a:p>
          <a:p>
            <a:pPr indent="-342900" lvl="1" marL="914400" rtl="0" algn="l">
              <a:spcBef>
                <a:spcPts val="0"/>
              </a:spcBef>
              <a:spcAft>
                <a:spcPts val="0"/>
              </a:spcAft>
              <a:buSzPts val="1800"/>
              <a:buChar char="○"/>
            </a:pPr>
            <a:r>
              <a:rPr lang="en-US" u="sng">
                <a:solidFill>
                  <a:schemeClr val="hlink"/>
                </a:solidFill>
                <a:hlinkClick r:id="rId4"/>
              </a:rPr>
              <a:t>Interactive Dashboard</a:t>
            </a:r>
            <a:endParaRPr/>
          </a:p>
          <a:p>
            <a:pPr indent="-342900" lvl="1" marL="914400" rtl="0" algn="l">
              <a:spcBef>
                <a:spcPts val="0"/>
              </a:spcBef>
              <a:spcAft>
                <a:spcPts val="0"/>
              </a:spcAft>
              <a:buSzPts val="1800"/>
              <a:buChar char="○"/>
            </a:pPr>
            <a:r>
              <a:rPr lang="en-US" u="sng">
                <a:solidFill>
                  <a:schemeClr val="hlink"/>
                </a:solidFill>
                <a:hlinkClick r:id="rId5"/>
              </a:rPr>
              <a:t>System Performance Measure Dashboard</a:t>
            </a:r>
            <a:endParaRPr/>
          </a:p>
          <a:p>
            <a:pPr indent="-342900" lvl="2" marL="1371600" rtl="0" algn="l">
              <a:spcBef>
                <a:spcPts val="0"/>
              </a:spcBef>
              <a:spcAft>
                <a:spcPts val="0"/>
              </a:spcAft>
              <a:buSzPts val="1800"/>
              <a:buChar char="■"/>
            </a:pPr>
            <a:r>
              <a:rPr lang="en-US"/>
              <a:t>Updated with last submission’s data</a:t>
            </a:r>
            <a:endParaRPr/>
          </a:p>
          <a:p>
            <a:pPr indent="0" lvl="0" marL="457200" rtl="0" algn="l">
              <a:spcBef>
                <a:spcPts val="360"/>
              </a:spcBef>
              <a:spcAft>
                <a:spcPts val="0"/>
              </a:spcAft>
              <a:buNone/>
            </a:pPr>
            <a:r>
              <a:t/>
            </a:r>
            <a:endParaRPr/>
          </a:p>
          <a:p>
            <a:pPr indent="-342900" lvl="0" marL="457200" rtl="0" algn="l">
              <a:spcBef>
                <a:spcPts val="360"/>
              </a:spcBef>
              <a:spcAft>
                <a:spcPts val="0"/>
              </a:spcAft>
              <a:buSzPts val="1800"/>
              <a:buChar char="●"/>
            </a:pPr>
            <a:r>
              <a:rPr lang="en-US"/>
              <a:t>PIT and HIC data uploaded</a:t>
            </a:r>
            <a:endParaRPr/>
          </a:p>
          <a:p>
            <a:pPr indent="-342900" lvl="1" marL="914400" rtl="0" algn="l">
              <a:spcBef>
                <a:spcPts val="0"/>
              </a:spcBef>
              <a:spcAft>
                <a:spcPts val="0"/>
              </a:spcAft>
              <a:buSzPts val="1800"/>
              <a:buChar char="○"/>
            </a:pPr>
            <a:r>
              <a:rPr lang="en-US" u="sng">
                <a:solidFill>
                  <a:schemeClr val="hlink"/>
                </a:solidFill>
                <a:hlinkClick r:id="rId6"/>
              </a:rPr>
              <a:t>Community Reports</a:t>
            </a:r>
            <a:r>
              <a:rPr lang="en-US"/>
              <a:t> has data available all the way back to 2017</a:t>
            </a:r>
            <a:endParaRPr/>
          </a:p>
          <a:p>
            <a:pPr indent="-342900" lvl="1" marL="914400" rtl="0" algn="l">
              <a:spcBef>
                <a:spcPts val="0"/>
              </a:spcBef>
              <a:spcAft>
                <a:spcPts val="0"/>
              </a:spcAft>
              <a:buSzPts val="1800"/>
              <a:buChar char="○"/>
            </a:pPr>
            <a:r>
              <a:rPr lang="en-US" u="sng">
                <a:solidFill>
                  <a:schemeClr val="hlink"/>
                </a:solidFill>
                <a:hlinkClick r:id="rId7"/>
              </a:rPr>
              <a:t>2022 PIT Summary Report</a:t>
            </a:r>
            <a:endParaRPr/>
          </a:p>
          <a:p>
            <a:pPr indent="-342900" lvl="1" marL="914400" rtl="0" algn="l">
              <a:spcBef>
                <a:spcPts val="0"/>
              </a:spcBef>
              <a:spcAft>
                <a:spcPts val="0"/>
              </a:spcAft>
              <a:buSzPts val="1800"/>
              <a:buChar char="○"/>
            </a:pPr>
            <a:r>
              <a:rPr lang="en-US" u="sng">
                <a:solidFill>
                  <a:schemeClr val="hlink"/>
                </a:solidFill>
                <a:hlinkClick r:id="rId8"/>
              </a:rPr>
              <a:t>2022 HIC Summary Report</a:t>
            </a:r>
            <a:endParaRPr/>
          </a:p>
          <a:p>
            <a:pPr indent="0" lvl="0" marL="0" rtl="0" algn="l">
              <a:spcBef>
                <a:spcPts val="360"/>
              </a:spcBef>
              <a:spcAft>
                <a:spcPts val="0"/>
              </a:spcAft>
              <a:buNone/>
            </a:pPr>
            <a:r>
              <a:t/>
            </a:r>
            <a:endParaRPr/>
          </a:p>
          <a:p>
            <a:pPr indent="-342900" lvl="0" marL="457200" rtl="0" algn="l">
              <a:spcBef>
                <a:spcPts val="360"/>
              </a:spcBef>
              <a:spcAft>
                <a:spcPts val="0"/>
              </a:spcAft>
              <a:buSzPts val="1800"/>
              <a:buChar char="●"/>
            </a:pPr>
            <a:r>
              <a:rPr lang="en-US"/>
              <a:t>Upcoming Update</a:t>
            </a:r>
            <a:endParaRPr/>
          </a:p>
          <a:p>
            <a:pPr indent="-342900" lvl="1" marL="914400" rtl="0" algn="l">
              <a:spcBef>
                <a:spcPts val="0"/>
              </a:spcBef>
              <a:spcAft>
                <a:spcPts val="0"/>
              </a:spcAft>
              <a:buSzPts val="1800"/>
              <a:buChar char="○"/>
            </a:pPr>
            <a:r>
              <a:rPr lang="en-US"/>
              <a:t>Fillable Data Entry Forms</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1" name="Shape 301"/>
        <p:cNvGrpSpPr/>
        <p:nvPr/>
      </p:nvGrpSpPr>
      <p:grpSpPr>
        <a:xfrm>
          <a:off x="0" y="0"/>
          <a:ext cx="0" cy="0"/>
          <a:chOff x="0" y="0"/>
          <a:chExt cx="0" cy="0"/>
        </a:xfrm>
      </p:grpSpPr>
      <p:sp>
        <p:nvSpPr>
          <p:cNvPr id="302" name="Google Shape;302;p40"/>
          <p:cNvSpPr txBox="1"/>
          <p:nvPr>
            <p:ph type="title"/>
          </p:nvPr>
        </p:nvSpPr>
        <p:spPr>
          <a:xfrm>
            <a:off x="0" y="735825"/>
            <a:ext cx="9144000" cy="10854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3959"/>
              <a:buFont typeface="Calibri"/>
              <a:buNone/>
            </a:pPr>
            <a:r>
              <a:rPr b="1" lang="en-US" sz="4200">
                <a:solidFill>
                  <a:srgbClr val="002060"/>
                </a:solidFill>
                <a:latin typeface="Cabin"/>
                <a:ea typeface="Cabin"/>
                <a:cs typeface="Cabin"/>
                <a:sym typeface="Cabin"/>
              </a:rPr>
              <a:t>Thank you for Attending!</a:t>
            </a:r>
            <a:endParaRPr b="1" sz="4200"/>
          </a:p>
          <a:p>
            <a:pPr indent="0" lvl="0" marL="0" marR="0" rtl="0" algn="ctr">
              <a:lnSpc>
                <a:spcPct val="100000"/>
              </a:lnSpc>
              <a:spcBef>
                <a:spcPts val="0"/>
              </a:spcBef>
              <a:spcAft>
                <a:spcPts val="0"/>
              </a:spcAft>
              <a:buClr>
                <a:schemeClr val="dk1"/>
              </a:buClr>
              <a:buSzPts val="3959"/>
              <a:buFont typeface="Calibri"/>
              <a:buNone/>
            </a:pPr>
            <a:r>
              <a:t/>
            </a:r>
            <a:endParaRPr b="1" sz="3959"/>
          </a:p>
        </p:txBody>
      </p:sp>
      <p:sp>
        <p:nvSpPr>
          <p:cNvPr id="303" name="Google Shape;303;p40"/>
          <p:cNvSpPr txBox="1"/>
          <p:nvPr>
            <p:ph idx="1" type="body"/>
          </p:nvPr>
        </p:nvSpPr>
        <p:spPr>
          <a:xfrm>
            <a:off x="725850" y="1527300"/>
            <a:ext cx="7524300" cy="34290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640"/>
              </a:spcBef>
              <a:spcAft>
                <a:spcPts val="0"/>
              </a:spcAft>
              <a:buNone/>
            </a:pPr>
            <a:r>
              <a:t/>
            </a:r>
            <a:endParaRPr sz="3600"/>
          </a:p>
          <a:p>
            <a:pPr indent="0" lvl="0" marL="342900" rtl="0" algn="ctr">
              <a:lnSpc>
                <a:spcPct val="90000"/>
              </a:lnSpc>
              <a:spcBef>
                <a:spcPts val="640"/>
              </a:spcBef>
              <a:spcAft>
                <a:spcPts val="0"/>
              </a:spcAft>
              <a:buNone/>
            </a:pPr>
            <a:r>
              <a:rPr lang="en-US" sz="3500"/>
              <a:t>Next meeting date:</a:t>
            </a:r>
            <a:endParaRPr sz="3500"/>
          </a:p>
          <a:p>
            <a:pPr indent="0" lvl="0" marL="342900" rtl="0" algn="ctr">
              <a:lnSpc>
                <a:spcPct val="90000"/>
              </a:lnSpc>
              <a:spcBef>
                <a:spcPts val="640"/>
              </a:spcBef>
              <a:spcAft>
                <a:spcPts val="0"/>
              </a:spcAft>
              <a:buNone/>
            </a:pPr>
            <a:r>
              <a:t/>
            </a:r>
            <a:endParaRPr sz="3500"/>
          </a:p>
          <a:p>
            <a:pPr indent="0" lvl="0" marL="800100" rtl="0" algn="ctr">
              <a:lnSpc>
                <a:spcPct val="90000"/>
              </a:lnSpc>
              <a:spcBef>
                <a:spcPts val="640"/>
              </a:spcBef>
              <a:spcAft>
                <a:spcPts val="0"/>
              </a:spcAft>
              <a:buNone/>
            </a:pPr>
            <a:r>
              <a:rPr b="1" lang="en-US" sz="3500"/>
              <a:t>Tuesday, Sept 13th, 2022</a:t>
            </a:r>
            <a:endParaRPr b="1" sz="3500"/>
          </a:p>
          <a:p>
            <a:pPr indent="0" lvl="0" marL="800100" rtl="0" algn="ctr">
              <a:lnSpc>
                <a:spcPct val="90000"/>
              </a:lnSpc>
              <a:spcBef>
                <a:spcPts val="640"/>
              </a:spcBef>
              <a:spcAft>
                <a:spcPts val="0"/>
              </a:spcAft>
              <a:buNone/>
            </a:pPr>
            <a:r>
              <a:rPr b="1" lang="en-US" sz="3500"/>
              <a:t>10:30 am to 12:00 pm</a:t>
            </a:r>
            <a:endParaRPr b="1" sz="3500"/>
          </a:p>
          <a:p>
            <a:pPr indent="0" lvl="0" marL="342900" rtl="0" algn="ctr">
              <a:lnSpc>
                <a:spcPct val="90000"/>
              </a:lnSpc>
              <a:spcBef>
                <a:spcPts val="640"/>
              </a:spcBef>
              <a:spcAft>
                <a:spcPts val="0"/>
              </a:spcAft>
              <a:buNone/>
            </a:pPr>
            <a:r>
              <a:t/>
            </a:r>
            <a:endParaRPr sz="1300"/>
          </a:p>
        </p:txBody>
      </p:sp>
      <p:sp>
        <p:nvSpPr>
          <p:cNvPr id="304" name="Google Shape;304;p40"/>
          <p:cNvSpPr txBox="1"/>
          <p:nvPr/>
        </p:nvSpPr>
        <p:spPr>
          <a:xfrm>
            <a:off x="0" y="5862600"/>
            <a:ext cx="9144000" cy="995400"/>
          </a:xfrm>
          <a:prstGeom prst="rect">
            <a:avLst/>
          </a:prstGeom>
          <a:noFill/>
          <a:ln>
            <a:noFill/>
          </a:ln>
        </p:spPr>
        <p:txBody>
          <a:bodyPr anchorCtr="0" anchor="t" bIns="91425" lIns="91425" spcFirstLastPara="1" rIns="91425" wrap="square" tIns="91425">
            <a:spAutoFit/>
          </a:bodyPr>
          <a:lstStyle/>
          <a:p>
            <a:pPr indent="0" lvl="0" marL="0" rtl="0" algn="ctr">
              <a:spcBef>
                <a:spcPts val="640"/>
              </a:spcBef>
              <a:spcAft>
                <a:spcPts val="0"/>
              </a:spcAft>
              <a:buNone/>
            </a:pPr>
            <a:r>
              <a:rPr b="1" lang="en-US">
                <a:solidFill>
                  <a:schemeClr val="dk1"/>
                </a:solidFill>
              </a:rPr>
              <a:t>HMIS Guides, Documents, Training, Acronyms &amp; More</a:t>
            </a:r>
            <a:endParaRPr b="1">
              <a:solidFill>
                <a:schemeClr val="dk1"/>
              </a:solidFill>
            </a:endParaRPr>
          </a:p>
          <a:p>
            <a:pPr indent="0" lvl="0" marL="457200" rtl="0" algn="ctr">
              <a:spcBef>
                <a:spcPts val="640"/>
              </a:spcBef>
              <a:spcAft>
                <a:spcPts val="0"/>
              </a:spcAft>
              <a:buNone/>
            </a:pPr>
            <a:r>
              <a:rPr b="1" lang="en-US" u="sng">
                <a:solidFill>
                  <a:schemeClr val="hlink"/>
                </a:solidFill>
                <a:hlinkClick r:id="rId3"/>
              </a:rPr>
              <a:t>hmiscfl.org</a:t>
            </a:r>
            <a:endParaRPr sz="500"/>
          </a:p>
          <a:p>
            <a:pPr indent="0" lvl="0" marL="457200" marR="0" rtl="0" algn="ctr">
              <a:lnSpc>
                <a:spcPct val="100000"/>
              </a:lnSpc>
              <a:spcBef>
                <a:spcPts val="640"/>
              </a:spcBef>
              <a:spcAft>
                <a:spcPts val="0"/>
              </a:spcAft>
              <a:buNone/>
            </a:pPr>
            <a:r>
              <a:rPr b="1" lang="en-US" u="sng">
                <a:solidFill>
                  <a:schemeClr val="hlink"/>
                </a:solidFill>
              </a:rPr>
              <a:t>https://www.hmiscfl.org/training/datadefinitions/</a:t>
            </a:r>
            <a:endParaRPr b="1" u="sng">
              <a:solidFill>
                <a:schemeClr val="hlink"/>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8" name="Shape 308"/>
        <p:cNvGrpSpPr/>
        <p:nvPr/>
      </p:nvGrpSpPr>
      <p:grpSpPr>
        <a:xfrm>
          <a:off x="0" y="0"/>
          <a:ext cx="0" cy="0"/>
          <a:chOff x="0" y="0"/>
          <a:chExt cx="0" cy="0"/>
        </a:xfrm>
      </p:grpSpPr>
      <p:sp>
        <p:nvSpPr>
          <p:cNvPr id="309" name="Google Shape;309;p41"/>
          <p:cNvSpPr txBox="1"/>
          <p:nvPr>
            <p:ph type="title"/>
          </p:nvPr>
        </p:nvSpPr>
        <p:spPr>
          <a:xfrm>
            <a:off x="457200" y="274638"/>
            <a:ext cx="8229600" cy="1143000"/>
          </a:xfrm>
          <a:prstGeom prst="rect">
            <a:avLst/>
          </a:prstGeom>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3959"/>
              <a:buFont typeface="Calibri"/>
              <a:buNone/>
            </a:pPr>
            <a:r>
              <a:rPr b="1" lang="en-US" sz="3600">
                <a:solidFill>
                  <a:srgbClr val="002060"/>
                </a:solidFill>
                <a:latin typeface="Cabin"/>
                <a:ea typeface="Cabin"/>
                <a:cs typeface="Cabin"/>
                <a:sym typeface="Cabin"/>
              </a:rPr>
              <a:t>HSN HMIS Team</a:t>
            </a:r>
            <a:r>
              <a:rPr b="1" lang="en-US" sz="3959"/>
              <a:t>	</a:t>
            </a:r>
            <a:endParaRPr b="1" sz="3959"/>
          </a:p>
        </p:txBody>
      </p:sp>
      <p:sp>
        <p:nvSpPr>
          <p:cNvPr id="310" name="Google Shape;310;p41"/>
          <p:cNvSpPr txBox="1"/>
          <p:nvPr>
            <p:ph idx="1" type="body"/>
          </p:nvPr>
        </p:nvSpPr>
        <p:spPr>
          <a:xfrm>
            <a:off x="457200" y="1600200"/>
            <a:ext cx="3687300" cy="45261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rPr b="1" lang="en-US" sz="2200"/>
              <a:t>Angel Jones</a:t>
            </a:r>
            <a:endParaRPr b="1" sz="2200"/>
          </a:p>
          <a:p>
            <a:pPr indent="0" lvl="0" marL="0" rtl="0" algn="l">
              <a:spcBef>
                <a:spcPts val="360"/>
              </a:spcBef>
              <a:spcAft>
                <a:spcPts val="0"/>
              </a:spcAft>
              <a:buNone/>
            </a:pPr>
            <a:r>
              <a:rPr lang="en-US" sz="2200"/>
              <a:t>HMIS Operations </a:t>
            </a:r>
            <a:r>
              <a:rPr lang="en-US" sz="2200"/>
              <a:t>Manager</a:t>
            </a:r>
            <a:endParaRPr sz="2200"/>
          </a:p>
          <a:p>
            <a:pPr indent="0" lvl="0" marL="0" rtl="0" algn="l">
              <a:spcBef>
                <a:spcPts val="360"/>
              </a:spcBef>
              <a:spcAft>
                <a:spcPts val="0"/>
              </a:spcAft>
              <a:buNone/>
            </a:pPr>
            <a:r>
              <a:t/>
            </a:r>
            <a:endParaRPr sz="2200"/>
          </a:p>
          <a:p>
            <a:pPr indent="0" lvl="0" marL="0" rtl="0" algn="l">
              <a:spcBef>
                <a:spcPts val="360"/>
              </a:spcBef>
              <a:spcAft>
                <a:spcPts val="0"/>
              </a:spcAft>
              <a:buClr>
                <a:schemeClr val="dk1"/>
              </a:buClr>
              <a:buSzPts val="1100"/>
              <a:buFont typeface="Arial"/>
              <a:buNone/>
            </a:pPr>
            <a:r>
              <a:rPr b="1" lang="en-US" sz="2200">
                <a:solidFill>
                  <a:schemeClr val="dk1"/>
                </a:solidFill>
              </a:rPr>
              <a:t>Agustin “Tino” Paz</a:t>
            </a:r>
            <a:endParaRPr b="1" sz="2200">
              <a:solidFill>
                <a:schemeClr val="dk1"/>
              </a:solidFill>
            </a:endParaRPr>
          </a:p>
          <a:p>
            <a:pPr indent="0" lvl="0" marL="0" rtl="0" algn="l">
              <a:spcBef>
                <a:spcPts val="360"/>
              </a:spcBef>
              <a:spcAft>
                <a:spcPts val="0"/>
              </a:spcAft>
              <a:buClr>
                <a:schemeClr val="dk1"/>
              </a:buClr>
              <a:buSzPts val="1100"/>
              <a:buFont typeface="Arial"/>
              <a:buNone/>
            </a:pPr>
            <a:r>
              <a:rPr lang="en-US" sz="2200">
                <a:solidFill>
                  <a:schemeClr val="dk1"/>
                </a:solidFill>
              </a:rPr>
              <a:t>HMIS Senior Data Analyst</a:t>
            </a:r>
            <a:endParaRPr sz="2200"/>
          </a:p>
          <a:p>
            <a:pPr indent="0" lvl="0" marL="0" rtl="0" algn="l">
              <a:spcBef>
                <a:spcPts val="360"/>
              </a:spcBef>
              <a:spcAft>
                <a:spcPts val="0"/>
              </a:spcAft>
              <a:buNone/>
            </a:pPr>
            <a:r>
              <a:t/>
            </a:r>
            <a:endParaRPr sz="2200"/>
          </a:p>
          <a:p>
            <a:pPr indent="0" lvl="0" marL="0" rtl="0" algn="l">
              <a:spcBef>
                <a:spcPts val="360"/>
              </a:spcBef>
              <a:spcAft>
                <a:spcPts val="0"/>
              </a:spcAft>
              <a:buNone/>
            </a:pPr>
            <a:r>
              <a:rPr b="1" lang="en-US" sz="2200">
                <a:solidFill>
                  <a:schemeClr val="dk1"/>
                </a:solidFill>
              </a:rPr>
              <a:t>Ashley Brozenske</a:t>
            </a:r>
            <a:endParaRPr b="1" sz="2200">
              <a:solidFill>
                <a:schemeClr val="dk1"/>
              </a:solidFill>
            </a:endParaRPr>
          </a:p>
          <a:p>
            <a:pPr indent="0" lvl="0" marL="0" rtl="0" algn="l">
              <a:spcBef>
                <a:spcPts val="360"/>
              </a:spcBef>
              <a:spcAft>
                <a:spcPts val="0"/>
              </a:spcAft>
              <a:buNone/>
            </a:pPr>
            <a:r>
              <a:rPr lang="en-US" sz="2200">
                <a:solidFill>
                  <a:schemeClr val="dk1"/>
                </a:solidFill>
              </a:rPr>
              <a:t>HMIS Data Analyst I</a:t>
            </a:r>
            <a:endParaRPr b="1" sz="2200">
              <a:solidFill>
                <a:schemeClr val="dk1"/>
              </a:solidFill>
            </a:endParaRPr>
          </a:p>
          <a:p>
            <a:pPr indent="0" lvl="0" marL="0" rtl="0" algn="l">
              <a:spcBef>
                <a:spcPts val="360"/>
              </a:spcBef>
              <a:spcAft>
                <a:spcPts val="0"/>
              </a:spcAft>
              <a:buNone/>
            </a:pPr>
            <a:r>
              <a:t/>
            </a:r>
            <a:endParaRPr b="1" sz="2200">
              <a:solidFill>
                <a:schemeClr val="dk1"/>
              </a:solidFill>
            </a:endParaRPr>
          </a:p>
          <a:p>
            <a:pPr indent="0" lvl="0" marL="0" rtl="0" algn="l">
              <a:spcBef>
                <a:spcPts val="360"/>
              </a:spcBef>
              <a:spcAft>
                <a:spcPts val="0"/>
              </a:spcAft>
              <a:buClr>
                <a:schemeClr val="dk1"/>
              </a:buClr>
              <a:buSzPts val="1100"/>
              <a:buFont typeface="Arial"/>
              <a:buNone/>
            </a:pPr>
            <a:r>
              <a:rPr b="1" lang="en-US" sz="2200">
                <a:solidFill>
                  <a:schemeClr val="dk1"/>
                </a:solidFill>
              </a:rPr>
              <a:t>Brittney Behr</a:t>
            </a:r>
            <a:endParaRPr b="1" sz="2200">
              <a:solidFill>
                <a:schemeClr val="dk1"/>
              </a:solidFill>
            </a:endParaRPr>
          </a:p>
          <a:p>
            <a:pPr indent="0" lvl="0" marL="0" rtl="0" algn="l">
              <a:spcBef>
                <a:spcPts val="360"/>
              </a:spcBef>
              <a:spcAft>
                <a:spcPts val="0"/>
              </a:spcAft>
              <a:buClr>
                <a:schemeClr val="dk1"/>
              </a:buClr>
              <a:buSzPts val="1100"/>
              <a:buFont typeface="Arial"/>
              <a:buNone/>
            </a:pPr>
            <a:r>
              <a:rPr lang="en-US" sz="2200">
                <a:solidFill>
                  <a:schemeClr val="dk1"/>
                </a:solidFill>
              </a:rPr>
              <a:t>HMIS Project Coordinator</a:t>
            </a:r>
            <a:endParaRPr sz="2200"/>
          </a:p>
          <a:p>
            <a:pPr indent="0" lvl="0" marL="0" rtl="0" algn="l">
              <a:spcBef>
                <a:spcPts val="360"/>
              </a:spcBef>
              <a:spcAft>
                <a:spcPts val="0"/>
              </a:spcAft>
              <a:buNone/>
            </a:pPr>
            <a:r>
              <a:t/>
            </a:r>
            <a:endParaRPr sz="2400"/>
          </a:p>
          <a:p>
            <a:pPr indent="0" lvl="0" marL="0" rtl="0" algn="l">
              <a:spcBef>
                <a:spcPts val="360"/>
              </a:spcBef>
              <a:spcAft>
                <a:spcPts val="0"/>
              </a:spcAft>
              <a:buNone/>
            </a:pPr>
            <a:r>
              <a:t/>
            </a:r>
            <a:endParaRPr sz="2400"/>
          </a:p>
        </p:txBody>
      </p:sp>
      <p:sp>
        <p:nvSpPr>
          <p:cNvPr id="311" name="Google Shape;311;p41"/>
          <p:cNvSpPr txBox="1"/>
          <p:nvPr>
            <p:ph idx="1" type="body"/>
          </p:nvPr>
        </p:nvSpPr>
        <p:spPr>
          <a:xfrm>
            <a:off x="4450300" y="1600200"/>
            <a:ext cx="4693800" cy="45261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Clr>
                <a:schemeClr val="dk1"/>
              </a:buClr>
              <a:buSzPts val="1100"/>
              <a:buFont typeface="Arial"/>
              <a:buNone/>
            </a:pPr>
            <a:r>
              <a:rPr b="1" lang="en-US" sz="2200">
                <a:solidFill>
                  <a:schemeClr val="dk1"/>
                </a:solidFill>
              </a:rPr>
              <a:t>Chuck Vroman</a:t>
            </a:r>
            <a:endParaRPr b="1" sz="2200">
              <a:solidFill>
                <a:schemeClr val="dk1"/>
              </a:solidFill>
            </a:endParaRPr>
          </a:p>
          <a:p>
            <a:pPr indent="0" lvl="0" marL="0" rtl="0" algn="l">
              <a:spcBef>
                <a:spcPts val="360"/>
              </a:spcBef>
              <a:spcAft>
                <a:spcPts val="0"/>
              </a:spcAft>
              <a:buNone/>
            </a:pPr>
            <a:r>
              <a:rPr lang="en-US" sz="2200">
                <a:solidFill>
                  <a:schemeClr val="dk1"/>
                </a:solidFill>
              </a:rPr>
              <a:t>HMIS System Success Specialist</a:t>
            </a:r>
            <a:endParaRPr sz="2200">
              <a:solidFill>
                <a:schemeClr val="dk1"/>
              </a:solidFill>
            </a:endParaRPr>
          </a:p>
          <a:p>
            <a:pPr indent="0" lvl="0" marL="0" rtl="0" algn="l">
              <a:spcBef>
                <a:spcPts val="360"/>
              </a:spcBef>
              <a:spcAft>
                <a:spcPts val="0"/>
              </a:spcAft>
              <a:buClr>
                <a:schemeClr val="dk1"/>
              </a:buClr>
              <a:buSzPts val="1100"/>
              <a:buFont typeface="Arial"/>
              <a:buNone/>
            </a:pPr>
            <a:r>
              <a:t/>
            </a:r>
            <a:endParaRPr sz="2200">
              <a:solidFill>
                <a:schemeClr val="dk1"/>
              </a:solidFill>
            </a:endParaRPr>
          </a:p>
          <a:p>
            <a:pPr indent="0" lvl="0" marL="0" rtl="0" algn="l">
              <a:spcBef>
                <a:spcPts val="360"/>
              </a:spcBef>
              <a:spcAft>
                <a:spcPts val="0"/>
              </a:spcAft>
              <a:buNone/>
            </a:pPr>
            <a:r>
              <a:rPr b="1" lang="en-US" sz="2200"/>
              <a:t>Racquel McGlashen</a:t>
            </a:r>
            <a:endParaRPr sz="2200"/>
          </a:p>
          <a:p>
            <a:pPr indent="0" lvl="0" marL="0" rtl="0" algn="l">
              <a:spcBef>
                <a:spcPts val="360"/>
              </a:spcBef>
              <a:spcAft>
                <a:spcPts val="0"/>
              </a:spcAft>
              <a:buNone/>
            </a:pPr>
            <a:r>
              <a:rPr lang="en-US" sz="2200"/>
              <a:t>HMIS Partner Success Specialist</a:t>
            </a:r>
            <a:endParaRPr sz="2200"/>
          </a:p>
          <a:p>
            <a:pPr indent="0" lvl="0" marL="0" rtl="0" algn="l">
              <a:spcBef>
                <a:spcPts val="360"/>
              </a:spcBef>
              <a:spcAft>
                <a:spcPts val="0"/>
              </a:spcAft>
              <a:buNone/>
            </a:pPr>
            <a:r>
              <a:t/>
            </a:r>
            <a:endParaRPr sz="2200"/>
          </a:p>
          <a:p>
            <a:pPr indent="0" lvl="0" marL="0" rtl="0" algn="l">
              <a:spcBef>
                <a:spcPts val="360"/>
              </a:spcBef>
              <a:spcAft>
                <a:spcPts val="0"/>
              </a:spcAft>
              <a:buNone/>
            </a:pPr>
            <a:r>
              <a:rPr b="1" lang="en-US" sz="2200"/>
              <a:t>Tyler Claitt</a:t>
            </a:r>
            <a:endParaRPr b="1" sz="2200"/>
          </a:p>
          <a:p>
            <a:pPr indent="0" lvl="0" marL="0" rtl="0" algn="l">
              <a:spcBef>
                <a:spcPts val="360"/>
              </a:spcBef>
              <a:spcAft>
                <a:spcPts val="0"/>
              </a:spcAft>
              <a:buClr>
                <a:schemeClr val="dk1"/>
              </a:buClr>
              <a:buSzPts val="1100"/>
              <a:buFont typeface="Arial"/>
              <a:buNone/>
            </a:pPr>
            <a:r>
              <a:rPr lang="en-US" sz="2200">
                <a:solidFill>
                  <a:schemeClr val="dk1"/>
                </a:solidFill>
              </a:rPr>
              <a:t>HMIS Partner Support Specialist </a:t>
            </a:r>
            <a:endParaRPr sz="2200"/>
          </a:p>
          <a:p>
            <a:pPr indent="0" lvl="0" marL="0" rtl="0" algn="l">
              <a:spcBef>
                <a:spcPts val="360"/>
              </a:spcBef>
              <a:spcAft>
                <a:spcPts val="0"/>
              </a:spcAft>
              <a:buNone/>
            </a:pPr>
            <a:r>
              <a:t/>
            </a:r>
            <a:endParaRPr sz="2400"/>
          </a:p>
          <a:p>
            <a:pPr indent="0" lvl="0" marL="0" rtl="0" algn="l">
              <a:spcBef>
                <a:spcPts val="360"/>
              </a:spcBef>
              <a:spcAft>
                <a:spcPts val="0"/>
              </a:spcAft>
              <a:buNone/>
            </a:pPr>
            <a:r>
              <a:t/>
            </a:r>
            <a:endParaRPr sz="24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 name="Shape 72"/>
        <p:cNvGrpSpPr/>
        <p:nvPr/>
      </p:nvGrpSpPr>
      <p:grpSpPr>
        <a:xfrm>
          <a:off x="0" y="0"/>
          <a:ext cx="0" cy="0"/>
          <a:chOff x="0" y="0"/>
          <a:chExt cx="0" cy="0"/>
        </a:xfrm>
      </p:grpSpPr>
      <p:sp>
        <p:nvSpPr>
          <p:cNvPr id="73" name="Google Shape;73;p15"/>
          <p:cNvSpPr txBox="1"/>
          <p:nvPr>
            <p:ph type="title"/>
          </p:nvPr>
        </p:nvSpPr>
        <p:spPr>
          <a:xfrm>
            <a:off x="0" y="0"/>
            <a:ext cx="8229600" cy="9294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3959"/>
              <a:buFont typeface="Calibri"/>
              <a:buNone/>
            </a:pPr>
            <a:r>
              <a:rPr b="1" lang="en-US" sz="3600">
                <a:solidFill>
                  <a:srgbClr val="002060"/>
                </a:solidFill>
                <a:latin typeface="Cabin"/>
                <a:ea typeface="Cabin"/>
                <a:cs typeface="Cabin"/>
                <a:sym typeface="Cabin"/>
              </a:rPr>
              <a:t>HMIS Advisory Committee Purpose</a:t>
            </a:r>
            <a:endParaRPr b="1" sz="3600">
              <a:solidFill>
                <a:srgbClr val="002060"/>
              </a:solidFill>
              <a:latin typeface="Cabin"/>
              <a:ea typeface="Cabin"/>
              <a:cs typeface="Cabin"/>
              <a:sym typeface="Cabin"/>
            </a:endParaRPr>
          </a:p>
        </p:txBody>
      </p:sp>
      <p:sp>
        <p:nvSpPr>
          <p:cNvPr id="74" name="Google Shape;74;p15"/>
          <p:cNvSpPr txBox="1"/>
          <p:nvPr>
            <p:ph idx="1" type="body"/>
          </p:nvPr>
        </p:nvSpPr>
        <p:spPr>
          <a:xfrm>
            <a:off x="751800" y="2922450"/>
            <a:ext cx="7640400" cy="1013100"/>
          </a:xfrm>
          <a:prstGeom prst="rect">
            <a:avLst/>
          </a:prstGeom>
          <a:noFill/>
          <a:ln>
            <a:noFill/>
          </a:ln>
        </p:spPr>
        <p:txBody>
          <a:bodyPr anchorCtr="0" anchor="t" bIns="45700" lIns="91425" spcFirstLastPara="1" rIns="91425" wrap="square" tIns="45700">
            <a:noAutofit/>
          </a:bodyPr>
          <a:lstStyle/>
          <a:p>
            <a:pPr indent="0" lvl="0" marL="0" rtl="0" algn="ctr">
              <a:lnSpc>
                <a:spcPct val="115000"/>
              </a:lnSpc>
              <a:spcBef>
                <a:spcPts val="0"/>
              </a:spcBef>
              <a:spcAft>
                <a:spcPts val="0"/>
              </a:spcAft>
              <a:buNone/>
            </a:pPr>
            <a:r>
              <a:rPr lang="en-US" sz="2500">
                <a:solidFill>
                  <a:schemeClr val="dk1"/>
                </a:solidFill>
              </a:rPr>
              <a:t>Oversee the CoC’s implementation of HMIS, what we do with the data and how we use it.</a:t>
            </a:r>
            <a:endParaRPr sz="2500">
              <a:solidFill>
                <a:schemeClr val="dk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 name="Shape 78"/>
        <p:cNvGrpSpPr/>
        <p:nvPr/>
      </p:nvGrpSpPr>
      <p:grpSpPr>
        <a:xfrm>
          <a:off x="0" y="0"/>
          <a:ext cx="0" cy="0"/>
          <a:chOff x="0" y="0"/>
          <a:chExt cx="0" cy="0"/>
        </a:xfrm>
      </p:grpSpPr>
      <p:sp>
        <p:nvSpPr>
          <p:cNvPr id="79" name="Google Shape;79;p16"/>
          <p:cNvSpPr txBox="1"/>
          <p:nvPr>
            <p:ph type="title"/>
          </p:nvPr>
        </p:nvSpPr>
        <p:spPr>
          <a:xfrm>
            <a:off x="0" y="0"/>
            <a:ext cx="8229600" cy="9294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3959"/>
              <a:buFont typeface="Calibri"/>
              <a:buNone/>
            </a:pPr>
            <a:r>
              <a:rPr b="1" lang="en-US" sz="3600">
                <a:solidFill>
                  <a:srgbClr val="002060"/>
                </a:solidFill>
                <a:latin typeface="Cabin"/>
                <a:ea typeface="Cabin"/>
                <a:cs typeface="Cabin"/>
                <a:sym typeface="Cabin"/>
              </a:rPr>
              <a:t>HMIS Advisory Committee Mission</a:t>
            </a:r>
            <a:endParaRPr b="1" sz="3600">
              <a:solidFill>
                <a:srgbClr val="002060"/>
              </a:solidFill>
              <a:latin typeface="Cabin"/>
              <a:ea typeface="Cabin"/>
              <a:cs typeface="Cabin"/>
              <a:sym typeface="Cabin"/>
            </a:endParaRPr>
          </a:p>
        </p:txBody>
      </p:sp>
      <p:sp>
        <p:nvSpPr>
          <p:cNvPr id="80" name="Google Shape;80;p16"/>
          <p:cNvSpPr txBox="1"/>
          <p:nvPr>
            <p:ph idx="1" type="body"/>
          </p:nvPr>
        </p:nvSpPr>
        <p:spPr>
          <a:xfrm>
            <a:off x="540375" y="1409150"/>
            <a:ext cx="7640400" cy="4429800"/>
          </a:xfrm>
          <a:prstGeom prst="rect">
            <a:avLst/>
          </a:prstGeom>
          <a:noFill/>
          <a:ln>
            <a:noFill/>
          </a:ln>
        </p:spPr>
        <p:txBody>
          <a:bodyPr anchorCtr="0" anchor="t" bIns="45700" lIns="91425" spcFirstLastPara="1" rIns="91425" wrap="square" tIns="45700">
            <a:noAutofit/>
          </a:bodyPr>
          <a:lstStyle/>
          <a:p>
            <a:pPr indent="-355600" lvl="0" marL="457200" rtl="0" algn="l">
              <a:lnSpc>
                <a:spcPct val="150000"/>
              </a:lnSpc>
              <a:spcBef>
                <a:spcPts val="640"/>
              </a:spcBef>
              <a:spcAft>
                <a:spcPts val="0"/>
              </a:spcAft>
              <a:buSzPts val="2000"/>
              <a:buChar char="●"/>
            </a:pPr>
            <a:r>
              <a:rPr b="1" lang="en-US" sz="2000"/>
              <a:t>Our mission is to effectively use data, which includes inputs from those in need of services, those providing services, and from members of the community, to eliminate homelessness in Central Florida.</a:t>
            </a:r>
            <a:endParaRPr b="1" sz="200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 name="Shape 84"/>
        <p:cNvGrpSpPr/>
        <p:nvPr/>
      </p:nvGrpSpPr>
      <p:grpSpPr>
        <a:xfrm>
          <a:off x="0" y="0"/>
          <a:ext cx="0" cy="0"/>
          <a:chOff x="0" y="0"/>
          <a:chExt cx="0" cy="0"/>
        </a:xfrm>
      </p:grpSpPr>
      <p:sp>
        <p:nvSpPr>
          <p:cNvPr id="85" name="Google Shape;85;p17"/>
          <p:cNvSpPr txBox="1"/>
          <p:nvPr>
            <p:ph type="title"/>
          </p:nvPr>
        </p:nvSpPr>
        <p:spPr>
          <a:xfrm>
            <a:off x="0" y="0"/>
            <a:ext cx="8229600" cy="9294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3959"/>
              <a:buFont typeface="Calibri"/>
              <a:buNone/>
            </a:pPr>
            <a:r>
              <a:rPr b="1" lang="en-US" sz="3600">
                <a:solidFill>
                  <a:srgbClr val="002060"/>
                </a:solidFill>
                <a:latin typeface="Cabin"/>
                <a:ea typeface="Cabin"/>
                <a:cs typeface="Cabin"/>
                <a:sym typeface="Cabin"/>
              </a:rPr>
              <a:t>HMIS Advisory Committee</a:t>
            </a:r>
            <a:endParaRPr b="1" sz="3600">
              <a:solidFill>
                <a:srgbClr val="002060"/>
              </a:solidFill>
              <a:latin typeface="Cabin"/>
              <a:ea typeface="Cabin"/>
              <a:cs typeface="Cabin"/>
              <a:sym typeface="Cabin"/>
            </a:endParaRPr>
          </a:p>
        </p:txBody>
      </p:sp>
      <p:graphicFrame>
        <p:nvGraphicFramePr>
          <p:cNvPr id="86" name="Google Shape;86;p17"/>
          <p:cNvGraphicFramePr/>
          <p:nvPr/>
        </p:nvGraphicFramePr>
        <p:xfrm>
          <a:off x="680363" y="1234550"/>
          <a:ext cx="3000000" cy="3000000"/>
        </p:xfrm>
        <a:graphic>
          <a:graphicData uri="http://schemas.openxmlformats.org/drawingml/2006/table">
            <a:tbl>
              <a:tblPr>
                <a:noFill/>
                <a:tableStyleId>{28BCFAFF-47D2-41A5-8CEE-3BA5282ACF25}</a:tableStyleId>
              </a:tblPr>
              <a:tblGrid>
                <a:gridCol w="2461800"/>
                <a:gridCol w="5445175"/>
              </a:tblGrid>
              <a:tr h="457175">
                <a:tc>
                  <a:txBody>
                    <a:bodyPr/>
                    <a:lstStyle/>
                    <a:p>
                      <a:pPr indent="0" lvl="0" marL="0" rtl="0" algn="ctr">
                        <a:spcBef>
                          <a:spcPts val="0"/>
                        </a:spcBef>
                        <a:spcAft>
                          <a:spcPts val="0"/>
                        </a:spcAft>
                        <a:buNone/>
                      </a:pPr>
                      <a:r>
                        <a:rPr b="1" lang="en-US" sz="1800">
                          <a:solidFill>
                            <a:srgbClr val="E36C09"/>
                          </a:solidFill>
                        </a:rPr>
                        <a:t>Chair</a:t>
                      </a:r>
                      <a:endParaRPr b="1" sz="1800">
                        <a:solidFill>
                          <a:srgbClr val="E36C09"/>
                        </a:solidFill>
                      </a:endParaRPr>
                    </a:p>
                  </a:txBody>
                  <a:tcPr marT="91425" marB="91425" marR="91425" marL="91425"/>
                </a:tc>
                <a:tc>
                  <a:txBody>
                    <a:bodyPr/>
                    <a:lstStyle/>
                    <a:p>
                      <a:pPr indent="0" lvl="0" marL="0" rtl="0" algn="l">
                        <a:spcBef>
                          <a:spcPts val="0"/>
                        </a:spcBef>
                        <a:spcAft>
                          <a:spcPts val="0"/>
                        </a:spcAft>
                        <a:buClr>
                          <a:schemeClr val="dk1"/>
                        </a:buClr>
                        <a:buSzPts val="1100"/>
                        <a:buFont typeface="Arial"/>
                        <a:buNone/>
                      </a:pPr>
                      <a:r>
                        <a:rPr lang="en-US" sz="1800">
                          <a:solidFill>
                            <a:schemeClr val="dk1"/>
                          </a:solidFill>
                        </a:rPr>
                        <a:t>Wyatt Haro | Miracle of Love</a:t>
                      </a:r>
                      <a:endParaRPr sz="1800"/>
                    </a:p>
                  </a:txBody>
                  <a:tcPr marT="91425" marB="91425" marR="91425" marL="91425"/>
                </a:tc>
              </a:tr>
              <a:tr h="457175">
                <a:tc>
                  <a:txBody>
                    <a:bodyPr/>
                    <a:lstStyle/>
                    <a:p>
                      <a:pPr indent="0" lvl="0" marL="0" rtl="0" algn="ctr">
                        <a:spcBef>
                          <a:spcPts val="0"/>
                        </a:spcBef>
                        <a:spcAft>
                          <a:spcPts val="0"/>
                        </a:spcAft>
                        <a:buNone/>
                      </a:pPr>
                      <a:r>
                        <a:rPr b="1" lang="en-US" sz="1800">
                          <a:solidFill>
                            <a:srgbClr val="E36C09"/>
                          </a:solidFill>
                        </a:rPr>
                        <a:t>Vice Chair</a:t>
                      </a:r>
                      <a:endParaRPr b="1" sz="1800">
                        <a:solidFill>
                          <a:srgbClr val="E36C09"/>
                        </a:solidFill>
                      </a:endParaRPr>
                    </a:p>
                  </a:txBody>
                  <a:tcPr marT="91425" marB="91425" marR="91425" marL="91425"/>
                </a:tc>
                <a:tc>
                  <a:txBody>
                    <a:bodyPr/>
                    <a:lstStyle/>
                    <a:p>
                      <a:pPr indent="0" lvl="0" marL="0" rtl="0" algn="l">
                        <a:spcBef>
                          <a:spcPts val="0"/>
                        </a:spcBef>
                        <a:spcAft>
                          <a:spcPts val="0"/>
                        </a:spcAft>
                        <a:buNone/>
                      </a:pPr>
                      <a:r>
                        <a:rPr lang="en-US" sz="1800">
                          <a:solidFill>
                            <a:schemeClr val="dk2"/>
                          </a:solidFill>
                        </a:rPr>
                        <a:t>Accepting Nominations (All Noms Accepted)</a:t>
                      </a:r>
                      <a:endParaRPr sz="1800">
                        <a:solidFill>
                          <a:schemeClr val="dk2"/>
                        </a:solidFill>
                      </a:endParaRPr>
                    </a:p>
                  </a:txBody>
                  <a:tcPr marT="91425" marB="91425" marR="91425" marL="91425"/>
                </a:tc>
              </a:tr>
              <a:tr h="457175">
                <a:tc>
                  <a:txBody>
                    <a:bodyPr/>
                    <a:lstStyle/>
                    <a:p>
                      <a:pPr indent="0" lvl="0" marL="0" rtl="0" algn="ctr">
                        <a:spcBef>
                          <a:spcPts val="0"/>
                        </a:spcBef>
                        <a:spcAft>
                          <a:spcPts val="0"/>
                        </a:spcAft>
                        <a:buNone/>
                      </a:pPr>
                      <a:r>
                        <a:rPr b="1" lang="en-US" sz="1800">
                          <a:solidFill>
                            <a:srgbClr val="E36C09"/>
                          </a:solidFill>
                        </a:rPr>
                        <a:t>Secretary/Recorder</a:t>
                      </a:r>
                      <a:endParaRPr b="1" sz="1800">
                        <a:solidFill>
                          <a:srgbClr val="E36C09"/>
                        </a:solidFill>
                      </a:endParaRPr>
                    </a:p>
                  </a:txBody>
                  <a:tcPr marT="91425" marB="91425" marR="91425" marL="91425"/>
                </a:tc>
                <a:tc>
                  <a:txBody>
                    <a:bodyPr/>
                    <a:lstStyle/>
                    <a:p>
                      <a:pPr indent="0" lvl="0" marL="0" rtl="0" algn="l">
                        <a:spcBef>
                          <a:spcPts val="0"/>
                        </a:spcBef>
                        <a:spcAft>
                          <a:spcPts val="0"/>
                        </a:spcAft>
                        <a:buNone/>
                      </a:pPr>
                      <a:r>
                        <a:rPr lang="en-US" sz="1800">
                          <a:solidFill>
                            <a:schemeClr val="dk2"/>
                          </a:solidFill>
                        </a:rPr>
                        <a:t>Accepting Nominations (All Noms Accepted)</a:t>
                      </a:r>
                      <a:endParaRPr sz="1800">
                        <a:solidFill>
                          <a:schemeClr val="dk2"/>
                        </a:solidFill>
                      </a:endParaRPr>
                    </a:p>
                  </a:txBody>
                  <a:tcPr marT="91425" marB="91425" marR="91425" marL="91425"/>
                </a:tc>
              </a:tr>
              <a:tr h="457175">
                <a:tc>
                  <a:txBody>
                    <a:bodyPr/>
                    <a:lstStyle/>
                    <a:p>
                      <a:pPr indent="0" lvl="0" marL="0" rtl="0" algn="ctr">
                        <a:spcBef>
                          <a:spcPts val="0"/>
                        </a:spcBef>
                        <a:spcAft>
                          <a:spcPts val="0"/>
                        </a:spcAft>
                        <a:buNone/>
                      </a:pPr>
                      <a:r>
                        <a:rPr b="1" lang="en-US" sz="1800">
                          <a:solidFill>
                            <a:srgbClr val="E36C09"/>
                          </a:solidFill>
                        </a:rPr>
                        <a:t>Voting Member</a:t>
                      </a:r>
                      <a:endParaRPr b="1" sz="1800">
                        <a:solidFill>
                          <a:srgbClr val="E36C09"/>
                        </a:solidFill>
                      </a:endParaRPr>
                    </a:p>
                  </a:txBody>
                  <a:tcPr marT="91425" marB="91425" marR="91425" marL="91425"/>
                </a:tc>
                <a:tc>
                  <a:txBody>
                    <a:bodyPr/>
                    <a:lstStyle/>
                    <a:p>
                      <a:pPr indent="0" lvl="0" marL="0" rtl="0" algn="l">
                        <a:spcBef>
                          <a:spcPts val="0"/>
                        </a:spcBef>
                        <a:spcAft>
                          <a:spcPts val="0"/>
                        </a:spcAft>
                        <a:buClr>
                          <a:schemeClr val="dk1"/>
                        </a:buClr>
                        <a:buSzPts val="1100"/>
                        <a:buFont typeface="Arial"/>
                        <a:buNone/>
                      </a:pPr>
                      <a:r>
                        <a:rPr lang="en-US" sz="1800">
                          <a:solidFill>
                            <a:schemeClr val="dk2"/>
                          </a:solidFill>
                        </a:rPr>
                        <a:t>Accepting Nominations (All Noms Accepted)</a:t>
                      </a:r>
                      <a:endParaRPr sz="1800"/>
                    </a:p>
                  </a:txBody>
                  <a:tcPr marT="91425" marB="91425" marR="91425" marL="91425"/>
                </a:tc>
              </a:tr>
              <a:tr h="457175">
                <a:tc>
                  <a:txBody>
                    <a:bodyPr/>
                    <a:lstStyle/>
                    <a:p>
                      <a:pPr indent="0" lvl="0" marL="0" rtl="0" algn="ctr">
                        <a:spcBef>
                          <a:spcPts val="0"/>
                        </a:spcBef>
                        <a:spcAft>
                          <a:spcPts val="0"/>
                        </a:spcAft>
                        <a:buNone/>
                      </a:pPr>
                      <a:r>
                        <a:rPr b="1" lang="en-US" sz="1800">
                          <a:solidFill>
                            <a:srgbClr val="E36C09"/>
                          </a:solidFill>
                        </a:rPr>
                        <a:t>Voting Member</a:t>
                      </a:r>
                      <a:endParaRPr b="1" sz="1800">
                        <a:solidFill>
                          <a:srgbClr val="E36C09"/>
                        </a:solidFill>
                      </a:endParaRPr>
                    </a:p>
                  </a:txBody>
                  <a:tcPr marT="91425" marB="91425" marR="91425" marL="91425"/>
                </a:tc>
                <a:tc>
                  <a:txBody>
                    <a:bodyPr/>
                    <a:lstStyle/>
                    <a:p>
                      <a:pPr indent="0" lvl="0" marL="0" rtl="0" algn="l">
                        <a:spcBef>
                          <a:spcPts val="0"/>
                        </a:spcBef>
                        <a:spcAft>
                          <a:spcPts val="0"/>
                        </a:spcAft>
                        <a:buClr>
                          <a:schemeClr val="dk1"/>
                        </a:buClr>
                        <a:buSzPts val="1100"/>
                        <a:buFont typeface="Arial"/>
                        <a:buNone/>
                      </a:pPr>
                      <a:r>
                        <a:rPr lang="en-US" sz="1800">
                          <a:solidFill>
                            <a:schemeClr val="dk1"/>
                          </a:solidFill>
                        </a:rPr>
                        <a:t>Brad Sefter | Health Care Center for the Homeless</a:t>
                      </a:r>
                      <a:endParaRPr sz="1800"/>
                    </a:p>
                  </a:txBody>
                  <a:tcPr marT="91425" marB="91425" marR="91425" marL="91425"/>
                </a:tc>
              </a:tr>
              <a:tr h="454400">
                <a:tc>
                  <a:txBody>
                    <a:bodyPr/>
                    <a:lstStyle/>
                    <a:p>
                      <a:pPr indent="0" lvl="0" marL="0" rtl="0" algn="ctr">
                        <a:spcBef>
                          <a:spcPts val="0"/>
                        </a:spcBef>
                        <a:spcAft>
                          <a:spcPts val="0"/>
                        </a:spcAft>
                        <a:buNone/>
                      </a:pPr>
                      <a:r>
                        <a:rPr b="1" lang="en-US" sz="1800">
                          <a:solidFill>
                            <a:srgbClr val="E36C09"/>
                          </a:solidFill>
                        </a:rPr>
                        <a:t>Voting Member</a:t>
                      </a:r>
                      <a:endParaRPr b="1" sz="1800">
                        <a:solidFill>
                          <a:srgbClr val="E36C09"/>
                        </a:solidFill>
                      </a:endParaRPr>
                    </a:p>
                  </a:txBody>
                  <a:tcPr marT="91425" marB="91425" marR="91425" marL="91425"/>
                </a:tc>
                <a:tc>
                  <a:txBody>
                    <a:bodyPr/>
                    <a:lstStyle/>
                    <a:p>
                      <a:pPr indent="0" lvl="0" marL="0" rtl="0" algn="l">
                        <a:spcBef>
                          <a:spcPts val="0"/>
                        </a:spcBef>
                        <a:spcAft>
                          <a:spcPts val="0"/>
                        </a:spcAft>
                        <a:buClr>
                          <a:schemeClr val="dk1"/>
                        </a:buClr>
                        <a:buSzPts val="1100"/>
                        <a:buFont typeface="Arial"/>
                        <a:buNone/>
                      </a:pPr>
                      <a:r>
                        <a:rPr lang="en-US" sz="1800">
                          <a:solidFill>
                            <a:schemeClr val="dk1"/>
                          </a:solidFill>
                        </a:rPr>
                        <a:t>Latoya Sheffield | Wayne Densch</a:t>
                      </a:r>
                      <a:endParaRPr sz="1800"/>
                    </a:p>
                  </a:txBody>
                  <a:tcPr marT="91425" marB="91425" marR="91425" marL="91425"/>
                </a:tc>
              </a:tr>
              <a:tr h="457175">
                <a:tc>
                  <a:txBody>
                    <a:bodyPr/>
                    <a:lstStyle/>
                    <a:p>
                      <a:pPr indent="0" lvl="0" marL="0" rtl="0" algn="ctr">
                        <a:spcBef>
                          <a:spcPts val="0"/>
                        </a:spcBef>
                        <a:spcAft>
                          <a:spcPts val="0"/>
                        </a:spcAft>
                        <a:buNone/>
                      </a:pPr>
                      <a:r>
                        <a:rPr b="1" lang="en-US" sz="1800">
                          <a:solidFill>
                            <a:srgbClr val="E36C09"/>
                          </a:solidFill>
                        </a:rPr>
                        <a:t>Voting Member</a:t>
                      </a:r>
                      <a:endParaRPr b="1" sz="1800">
                        <a:solidFill>
                          <a:srgbClr val="E36C09"/>
                        </a:solidFill>
                      </a:endParaRPr>
                    </a:p>
                  </a:txBody>
                  <a:tcPr marT="91425" marB="91425" marR="91425" marL="91425"/>
                </a:tc>
                <a:tc>
                  <a:txBody>
                    <a:bodyPr/>
                    <a:lstStyle/>
                    <a:p>
                      <a:pPr indent="0" lvl="0" marL="0" rtl="0" algn="l">
                        <a:spcBef>
                          <a:spcPts val="0"/>
                        </a:spcBef>
                        <a:spcAft>
                          <a:spcPts val="0"/>
                        </a:spcAft>
                        <a:buClr>
                          <a:schemeClr val="dk1"/>
                        </a:buClr>
                        <a:buSzPts val="1100"/>
                        <a:buFont typeface="Arial"/>
                        <a:buNone/>
                      </a:pPr>
                      <a:r>
                        <a:rPr lang="en-US" sz="1800">
                          <a:solidFill>
                            <a:schemeClr val="dk1"/>
                          </a:solidFill>
                        </a:rPr>
                        <a:t>Danielle Landaal | IDignity</a:t>
                      </a:r>
                      <a:endParaRPr sz="1800">
                        <a:solidFill>
                          <a:schemeClr val="dk1"/>
                        </a:solidFill>
                      </a:endParaRPr>
                    </a:p>
                  </a:txBody>
                  <a:tcPr marT="91425" marB="91425" marR="91425" marL="91425"/>
                </a:tc>
              </a:tr>
              <a:tr h="457175">
                <a:tc>
                  <a:txBody>
                    <a:bodyPr/>
                    <a:lstStyle/>
                    <a:p>
                      <a:pPr indent="0" lvl="0" marL="0" rtl="0" algn="ctr">
                        <a:spcBef>
                          <a:spcPts val="0"/>
                        </a:spcBef>
                        <a:spcAft>
                          <a:spcPts val="0"/>
                        </a:spcAft>
                        <a:buNone/>
                      </a:pPr>
                      <a:r>
                        <a:rPr b="1" lang="en-US" sz="1800">
                          <a:solidFill>
                            <a:srgbClr val="E36C09"/>
                          </a:solidFill>
                        </a:rPr>
                        <a:t>Voting Member</a:t>
                      </a:r>
                      <a:endParaRPr b="1" sz="1800">
                        <a:solidFill>
                          <a:srgbClr val="E36C09"/>
                        </a:solidFill>
                      </a:endParaRPr>
                    </a:p>
                  </a:txBody>
                  <a:tcPr marT="91425" marB="91425" marR="91425" marL="91425"/>
                </a:tc>
                <a:tc>
                  <a:txBody>
                    <a:bodyPr/>
                    <a:lstStyle/>
                    <a:p>
                      <a:pPr indent="0" lvl="0" marL="0" rtl="0" algn="l">
                        <a:spcBef>
                          <a:spcPts val="0"/>
                        </a:spcBef>
                        <a:spcAft>
                          <a:spcPts val="0"/>
                        </a:spcAft>
                        <a:buNone/>
                      </a:pPr>
                      <a:r>
                        <a:rPr lang="en-US" sz="1800">
                          <a:solidFill>
                            <a:schemeClr val="dk2"/>
                          </a:solidFill>
                        </a:rPr>
                        <a:t>ACCEPTING NOMINATIONS </a:t>
                      </a:r>
                      <a:r>
                        <a:rPr lang="en-US" sz="1800" u="sng">
                          <a:solidFill>
                            <a:schemeClr val="hlink"/>
                          </a:solidFill>
                          <a:hlinkClick r:id="rId3"/>
                        </a:rPr>
                        <a:t>hmis-advisory@hsncfl.org</a:t>
                      </a:r>
                      <a:r>
                        <a:rPr lang="en-US" sz="1800"/>
                        <a:t> </a:t>
                      </a:r>
                      <a:endParaRPr sz="1800"/>
                    </a:p>
                  </a:txBody>
                  <a:tcPr marT="91425" marB="91425" marR="91425" marL="91425"/>
                </a:tc>
              </a:tr>
              <a:tr h="457175">
                <a:tc>
                  <a:txBody>
                    <a:bodyPr/>
                    <a:lstStyle/>
                    <a:p>
                      <a:pPr indent="0" lvl="0" marL="0" rtl="0" algn="ctr">
                        <a:spcBef>
                          <a:spcPts val="0"/>
                        </a:spcBef>
                        <a:spcAft>
                          <a:spcPts val="0"/>
                        </a:spcAft>
                        <a:buNone/>
                      </a:pPr>
                      <a:r>
                        <a:rPr b="1" lang="en-US" sz="1800">
                          <a:solidFill>
                            <a:srgbClr val="E36C09"/>
                          </a:solidFill>
                        </a:rPr>
                        <a:t>HMIS Team Liaison</a:t>
                      </a:r>
                      <a:endParaRPr b="1" sz="1800">
                        <a:solidFill>
                          <a:srgbClr val="E36C09"/>
                        </a:solidFill>
                      </a:endParaRPr>
                    </a:p>
                  </a:txBody>
                  <a:tcPr marT="91425" marB="91425" marR="91425" marL="91425"/>
                </a:tc>
                <a:tc>
                  <a:txBody>
                    <a:bodyPr/>
                    <a:lstStyle/>
                    <a:p>
                      <a:pPr indent="0" lvl="0" marL="0" rtl="0" algn="l">
                        <a:spcBef>
                          <a:spcPts val="0"/>
                        </a:spcBef>
                        <a:spcAft>
                          <a:spcPts val="0"/>
                        </a:spcAft>
                        <a:buNone/>
                      </a:pPr>
                      <a:r>
                        <a:rPr lang="en-US" sz="1800"/>
                        <a:t>Brittney Behr | HSN - HMIS Project Coordinator</a:t>
                      </a:r>
                      <a:endParaRPr sz="1800"/>
                    </a:p>
                  </a:txBody>
                  <a:tcPr marT="91425" marB="91425" marR="91425" marL="91425"/>
                </a:tc>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 name="Shape 90"/>
        <p:cNvGrpSpPr/>
        <p:nvPr/>
      </p:nvGrpSpPr>
      <p:grpSpPr>
        <a:xfrm>
          <a:off x="0" y="0"/>
          <a:ext cx="0" cy="0"/>
          <a:chOff x="0" y="0"/>
          <a:chExt cx="0" cy="0"/>
        </a:xfrm>
      </p:grpSpPr>
      <p:sp>
        <p:nvSpPr>
          <p:cNvPr id="91" name="Google Shape;91;p18"/>
          <p:cNvSpPr txBox="1"/>
          <p:nvPr>
            <p:ph type="title"/>
          </p:nvPr>
        </p:nvSpPr>
        <p:spPr>
          <a:xfrm>
            <a:off x="0" y="0"/>
            <a:ext cx="8229600" cy="9294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3959"/>
              <a:buFont typeface="Calibri"/>
              <a:buNone/>
            </a:pPr>
            <a:r>
              <a:rPr b="1" lang="en-US" sz="3600">
                <a:solidFill>
                  <a:srgbClr val="002060"/>
                </a:solidFill>
                <a:latin typeface="Cabin"/>
                <a:ea typeface="Cabin"/>
                <a:cs typeface="Cabin"/>
                <a:sym typeface="Cabin"/>
              </a:rPr>
              <a:t>Who can be a voting member?</a:t>
            </a:r>
            <a:endParaRPr b="1" sz="3600">
              <a:solidFill>
                <a:srgbClr val="002060"/>
              </a:solidFill>
              <a:latin typeface="Cabin"/>
              <a:ea typeface="Cabin"/>
              <a:cs typeface="Cabin"/>
              <a:sym typeface="Cabin"/>
            </a:endParaRPr>
          </a:p>
        </p:txBody>
      </p:sp>
      <p:sp>
        <p:nvSpPr>
          <p:cNvPr id="92" name="Google Shape;92;p18"/>
          <p:cNvSpPr txBox="1"/>
          <p:nvPr>
            <p:ph idx="1" type="body"/>
          </p:nvPr>
        </p:nvSpPr>
        <p:spPr>
          <a:xfrm>
            <a:off x="540375" y="1409150"/>
            <a:ext cx="7640400" cy="4940100"/>
          </a:xfrm>
          <a:prstGeom prst="rect">
            <a:avLst/>
          </a:prstGeom>
          <a:noFill/>
          <a:ln>
            <a:noFill/>
          </a:ln>
        </p:spPr>
        <p:txBody>
          <a:bodyPr anchorCtr="0" anchor="t" bIns="45700" lIns="91425" spcFirstLastPara="1" rIns="91425" wrap="square" tIns="45700">
            <a:noAutofit/>
          </a:bodyPr>
          <a:lstStyle/>
          <a:p>
            <a:pPr indent="0" lvl="0" marL="0" rtl="0" algn="l">
              <a:spcBef>
                <a:spcPts val="360"/>
              </a:spcBef>
              <a:spcAft>
                <a:spcPts val="0"/>
              </a:spcAft>
              <a:buNone/>
            </a:pPr>
            <a:r>
              <a:rPr lang="en-US" sz="1700">
                <a:solidFill>
                  <a:schemeClr val="dk1"/>
                </a:solidFill>
              </a:rPr>
              <a:t>Voting members are nominated (either by someone or themselves) and accepted by vote of the officers.</a:t>
            </a:r>
            <a:endParaRPr sz="1700">
              <a:solidFill>
                <a:schemeClr val="dk1"/>
              </a:solidFill>
            </a:endParaRPr>
          </a:p>
          <a:p>
            <a:pPr indent="0" lvl="0" marL="0" rtl="0" algn="l">
              <a:spcBef>
                <a:spcPts val="360"/>
              </a:spcBef>
              <a:spcAft>
                <a:spcPts val="0"/>
              </a:spcAft>
              <a:buNone/>
            </a:pPr>
            <a:r>
              <a:t/>
            </a:r>
            <a:endParaRPr sz="1700">
              <a:solidFill>
                <a:schemeClr val="dk1"/>
              </a:solidFill>
            </a:endParaRPr>
          </a:p>
          <a:p>
            <a:pPr indent="0" lvl="0" marL="0" rtl="0" algn="l">
              <a:spcBef>
                <a:spcPts val="360"/>
              </a:spcBef>
              <a:spcAft>
                <a:spcPts val="0"/>
              </a:spcAft>
              <a:buNone/>
            </a:pPr>
            <a:r>
              <a:t/>
            </a:r>
            <a:endParaRPr sz="1700">
              <a:solidFill>
                <a:schemeClr val="dk1"/>
              </a:solidFill>
            </a:endParaRPr>
          </a:p>
          <a:p>
            <a:pPr indent="-361950" lvl="0" marL="457200" rtl="0" algn="l">
              <a:spcBef>
                <a:spcPts val="360"/>
              </a:spcBef>
              <a:spcAft>
                <a:spcPts val="0"/>
              </a:spcAft>
              <a:buSzPts val="2100"/>
              <a:buChar char="●"/>
            </a:pPr>
            <a:r>
              <a:rPr lang="en-US" sz="1700">
                <a:solidFill>
                  <a:schemeClr val="dk1"/>
                </a:solidFill>
              </a:rPr>
              <a:t>HMIS end-users</a:t>
            </a:r>
            <a:endParaRPr sz="1700">
              <a:solidFill>
                <a:schemeClr val="dk1"/>
              </a:solidFill>
            </a:endParaRPr>
          </a:p>
          <a:p>
            <a:pPr indent="-361950" lvl="1" marL="914400" rtl="0" algn="l">
              <a:spcBef>
                <a:spcPts val="0"/>
              </a:spcBef>
              <a:spcAft>
                <a:spcPts val="0"/>
              </a:spcAft>
              <a:buSzPts val="2100"/>
              <a:buChar char="○"/>
            </a:pPr>
            <a:r>
              <a:rPr lang="en-US" sz="1700">
                <a:solidFill>
                  <a:schemeClr val="dk1"/>
                </a:solidFill>
              </a:rPr>
              <a:t>Agency Liaisons</a:t>
            </a:r>
            <a:endParaRPr sz="1700">
              <a:solidFill>
                <a:schemeClr val="dk1"/>
              </a:solidFill>
            </a:endParaRPr>
          </a:p>
          <a:p>
            <a:pPr indent="-361950" lvl="1" marL="914400" rtl="0" algn="l">
              <a:spcBef>
                <a:spcPts val="0"/>
              </a:spcBef>
              <a:spcAft>
                <a:spcPts val="0"/>
              </a:spcAft>
              <a:buSzPts val="2100"/>
              <a:buChar char="○"/>
            </a:pPr>
            <a:r>
              <a:rPr lang="en-US" sz="1700">
                <a:solidFill>
                  <a:schemeClr val="dk1"/>
                </a:solidFill>
              </a:rPr>
              <a:t>Program Managers</a:t>
            </a:r>
            <a:endParaRPr sz="1700">
              <a:solidFill>
                <a:schemeClr val="dk1"/>
              </a:solidFill>
            </a:endParaRPr>
          </a:p>
          <a:p>
            <a:pPr indent="-361950" lvl="1" marL="914400" rtl="0" algn="l">
              <a:spcBef>
                <a:spcPts val="0"/>
              </a:spcBef>
              <a:spcAft>
                <a:spcPts val="0"/>
              </a:spcAft>
              <a:buSzPts val="2100"/>
              <a:buChar char="○"/>
            </a:pPr>
            <a:r>
              <a:rPr lang="en-US" sz="1700">
                <a:solidFill>
                  <a:schemeClr val="dk1"/>
                </a:solidFill>
              </a:rPr>
              <a:t>Case Managers</a:t>
            </a:r>
            <a:endParaRPr sz="1700">
              <a:solidFill>
                <a:schemeClr val="dk1"/>
              </a:solidFill>
            </a:endParaRPr>
          </a:p>
          <a:p>
            <a:pPr indent="-361950" lvl="0" marL="457200" rtl="0" algn="l">
              <a:spcBef>
                <a:spcPts val="0"/>
              </a:spcBef>
              <a:spcAft>
                <a:spcPts val="0"/>
              </a:spcAft>
              <a:buSzPts val="2100"/>
              <a:buChar char="●"/>
            </a:pPr>
            <a:r>
              <a:rPr lang="en-US" sz="1700">
                <a:solidFill>
                  <a:schemeClr val="dk1"/>
                </a:solidFill>
              </a:rPr>
              <a:t>HMIS beneficiaries</a:t>
            </a:r>
            <a:endParaRPr sz="1700">
              <a:solidFill>
                <a:schemeClr val="dk1"/>
              </a:solidFill>
            </a:endParaRPr>
          </a:p>
          <a:p>
            <a:pPr indent="-361950" lvl="1" marL="914400" rtl="0" algn="l">
              <a:spcBef>
                <a:spcPts val="0"/>
              </a:spcBef>
              <a:spcAft>
                <a:spcPts val="0"/>
              </a:spcAft>
              <a:buSzPts val="2100"/>
              <a:buChar char="○"/>
            </a:pPr>
            <a:r>
              <a:rPr lang="en-US" sz="1700">
                <a:solidFill>
                  <a:schemeClr val="dk1"/>
                </a:solidFill>
              </a:rPr>
              <a:t>Clients</a:t>
            </a:r>
            <a:endParaRPr sz="1700">
              <a:solidFill>
                <a:schemeClr val="dk1"/>
              </a:solidFill>
            </a:endParaRPr>
          </a:p>
          <a:p>
            <a:pPr indent="-361950" lvl="1" marL="914400" rtl="0" algn="l">
              <a:spcBef>
                <a:spcPts val="0"/>
              </a:spcBef>
              <a:spcAft>
                <a:spcPts val="0"/>
              </a:spcAft>
              <a:buSzPts val="2100"/>
              <a:buChar char="○"/>
            </a:pPr>
            <a:r>
              <a:rPr lang="en-US" sz="1700">
                <a:solidFill>
                  <a:schemeClr val="dk1"/>
                </a:solidFill>
              </a:rPr>
              <a:t>Community Members</a:t>
            </a:r>
            <a:endParaRPr sz="1700">
              <a:solidFill>
                <a:schemeClr val="dk1"/>
              </a:solidFill>
            </a:endParaRPr>
          </a:p>
          <a:p>
            <a:pPr indent="-361950" lvl="0" marL="457200" rtl="0" algn="l">
              <a:spcBef>
                <a:spcPts val="0"/>
              </a:spcBef>
              <a:spcAft>
                <a:spcPts val="0"/>
              </a:spcAft>
              <a:buSzPts val="2100"/>
              <a:buChar char="●"/>
            </a:pPr>
            <a:r>
              <a:rPr lang="en-US" sz="1700">
                <a:solidFill>
                  <a:schemeClr val="dk1"/>
                </a:solidFill>
              </a:rPr>
              <a:t>HMIS funders</a:t>
            </a:r>
            <a:endParaRPr sz="1700">
              <a:solidFill>
                <a:schemeClr val="dk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 name="Shape 96"/>
        <p:cNvGrpSpPr/>
        <p:nvPr/>
      </p:nvGrpSpPr>
      <p:grpSpPr>
        <a:xfrm>
          <a:off x="0" y="0"/>
          <a:ext cx="0" cy="0"/>
          <a:chOff x="0" y="0"/>
          <a:chExt cx="0" cy="0"/>
        </a:xfrm>
      </p:grpSpPr>
      <p:sp>
        <p:nvSpPr>
          <p:cNvPr id="97" name="Google Shape;97;p19"/>
          <p:cNvSpPr txBox="1"/>
          <p:nvPr>
            <p:ph type="title"/>
          </p:nvPr>
        </p:nvSpPr>
        <p:spPr>
          <a:xfrm>
            <a:off x="0" y="0"/>
            <a:ext cx="8229600" cy="9294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3959"/>
              <a:buFont typeface="Calibri"/>
              <a:buNone/>
            </a:pPr>
            <a:r>
              <a:rPr b="1" lang="en-US" sz="3600">
                <a:solidFill>
                  <a:srgbClr val="002060"/>
                </a:solidFill>
                <a:latin typeface="Cabin"/>
                <a:ea typeface="Cabin"/>
                <a:cs typeface="Cabin"/>
                <a:sym typeface="Cabin"/>
              </a:rPr>
              <a:t>Vacant Officer Posts</a:t>
            </a:r>
            <a:endParaRPr b="1" sz="3600">
              <a:solidFill>
                <a:srgbClr val="002060"/>
              </a:solidFill>
              <a:latin typeface="Cabin"/>
              <a:ea typeface="Cabin"/>
              <a:cs typeface="Cabin"/>
              <a:sym typeface="Cabin"/>
            </a:endParaRPr>
          </a:p>
        </p:txBody>
      </p:sp>
      <p:sp>
        <p:nvSpPr>
          <p:cNvPr id="98" name="Google Shape;98;p19"/>
          <p:cNvSpPr txBox="1"/>
          <p:nvPr>
            <p:ph idx="1" type="body"/>
          </p:nvPr>
        </p:nvSpPr>
        <p:spPr>
          <a:xfrm>
            <a:off x="540375" y="1409150"/>
            <a:ext cx="7640400" cy="4429800"/>
          </a:xfrm>
          <a:prstGeom prst="rect">
            <a:avLst/>
          </a:prstGeom>
          <a:noFill/>
          <a:ln>
            <a:noFill/>
          </a:ln>
        </p:spPr>
        <p:txBody>
          <a:bodyPr anchorCtr="0" anchor="t" bIns="45700" lIns="91425" spcFirstLastPara="1" rIns="91425" wrap="square" tIns="45700">
            <a:noAutofit/>
          </a:bodyPr>
          <a:lstStyle/>
          <a:p>
            <a:pPr indent="0" lvl="0" marL="0" rtl="0" algn="ctr">
              <a:spcBef>
                <a:spcPts val="360"/>
              </a:spcBef>
              <a:spcAft>
                <a:spcPts val="0"/>
              </a:spcAft>
              <a:buNone/>
            </a:pPr>
            <a:r>
              <a:t/>
            </a:r>
            <a:endParaRPr>
              <a:solidFill>
                <a:schemeClr val="dk1"/>
              </a:solidFill>
            </a:endParaRPr>
          </a:p>
          <a:p>
            <a:pPr indent="0" lvl="0" marL="0" rtl="0" algn="l">
              <a:spcBef>
                <a:spcPts val="360"/>
              </a:spcBef>
              <a:spcAft>
                <a:spcPts val="0"/>
              </a:spcAft>
              <a:buNone/>
            </a:pPr>
            <a:r>
              <a:rPr lang="en-US" sz="1800">
                <a:solidFill>
                  <a:schemeClr val="accent1"/>
                </a:solidFill>
              </a:rPr>
              <a:t>Committee Vice Chair: </a:t>
            </a:r>
            <a:r>
              <a:rPr lang="en-US" sz="1800">
                <a:solidFill>
                  <a:srgbClr val="00B8B8"/>
                </a:solidFill>
              </a:rPr>
              <a:t> </a:t>
            </a:r>
            <a:endParaRPr sz="1800">
              <a:solidFill>
                <a:srgbClr val="00B8B8"/>
              </a:solidFill>
            </a:endParaRPr>
          </a:p>
          <a:p>
            <a:pPr indent="-368300" lvl="0" marL="457200" rtl="0" algn="l">
              <a:spcBef>
                <a:spcPts val="360"/>
              </a:spcBef>
              <a:spcAft>
                <a:spcPts val="0"/>
              </a:spcAft>
              <a:buSzPts val="2200"/>
              <a:buChar char="●"/>
            </a:pPr>
            <a:r>
              <a:rPr lang="en-US" sz="1800">
                <a:solidFill>
                  <a:schemeClr val="dk1"/>
                </a:solidFill>
              </a:rPr>
              <a:t>Presides over HMIS Committee Meetings in the Chair’s absence</a:t>
            </a:r>
            <a:endParaRPr sz="1800">
              <a:solidFill>
                <a:schemeClr val="dk1"/>
              </a:solidFill>
            </a:endParaRPr>
          </a:p>
          <a:p>
            <a:pPr indent="-368300" lvl="0" marL="457200" rtl="0" algn="l">
              <a:spcBef>
                <a:spcPts val="0"/>
              </a:spcBef>
              <a:spcAft>
                <a:spcPts val="0"/>
              </a:spcAft>
              <a:buSzPts val="2200"/>
              <a:buChar char="●"/>
            </a:pPr>
            <a:r>
              <a:rPr lang="en-US" sz="1800">
                <a:solidFill>
                  <a:schemeClr val="dk1"/>
                </a:solidFill>
              </a:rPr>
              <a:t>Onboards and manages committee members and structure</a:t>
            </a:r>
            <a:endParaRPr sz="1800">
              <a:solidFill>
                <a:schemeClr val="dk1"/>
              </a:solidFill>
            </a:endParaRPr>
          </a:p>
          <a:p>
            <a:pPr indent="-368300" lvl="0" marL="457200" rtl="0" algn="l">
              <a:spcBef>
                <a:spcPts val="0"/>
              </a:spcBef>
              <a:spcAft>
                <a:spcPts val="0"/>
              </a:spcAft>
              <a:buSzPts val="2200"/>
              <a:buChar char="●"/>
            </a:pPr>
            <a:r>
              <a:rPr lang="en-US" sz="1800">
                <a:solidFill>
                  <a:schemeClr val="dk1"/>
                </a:solidFill>
              </a:rPr>
              <a:t>May act as Parliamentarian</a:t>
            </a:r>
            <a:endParaRPr sz="1800">
              <a:solidFill>
                <a:schemeClr val="dk1"/>
              </a:solidFill>
            </a:endParaRPr>
          </a:p>
          <a:p>
            <a:pPr indent="0" lvl="0" marL="0" rtl="0" algn="l">
              <a:spcBef>
                <a:spcPts val="360"/>
              </a:spcBef>
              <a:spcAft>
                <a:spcPts val="0"/>
              </a:spcAft>
              <a:buNone/>
            </a:pPr>
            <a:r>
              <a:rPr lang="en-US" sz="1800">
                <a:solidFill>
                  <a:schemeClr val="accent1"/>
                </a:solidFill>
              </a:rPr>
              <a:t>Committee Secretary/Recorder:</a:t>
            </a:r>
            <a:endParaRPr sz="1800">
              <a:solidFill>
                <a:schemeClr val="accent1"/>
              </a:solidFill>
            </a:endParaRPr>
          </a:p>
          <a:p>
            <a:pPr indent="-368300" lvl="0" marL="457200" rtl="0" algn="l">
              <a:spcBef>
                <a:spcPts val="360"/>
              </a:spcBef>
              <a:spcAft>
                <a:spcPts val="0"/>
              </a:spcAft>
              <a:buSzPts val="2200"/>
              <a:buChar char="●"/>
            </a:pPr>
            <a:r>
              <a:rPr lang="en-US" sz="1800">
                <a:solidFill>
                  <a:schemeClr val="dk1"/>
                </a:solidFill>
              </a:rPr>
              <a:t>Sends tentative meeting agendas to committee members</a:t>
            </a:r>
            <a:endParaRPr sz="1800">
              <a:solidFill>
                <a:schemeClr val="dk1"/>
              </a:solidFill>
            </a:endParaRPr>
          </a:p>
          <a:p>
            <a:pPr indent="-368300" lvl="0" marL="457200" rtl="0" algn="l">
              <a:spcBef>
                <a:spcPts val="0"/>
              </a:spcBef>
              <a:spcAft>
                <a:spcPts val="0"/>
              </a:spcAft>
              <a:buSzPts val="2200"/>
              <a:buChar char="●"/>
            </a:pPr>
            <a:r>
              <a:rPr lang="en-US" sz="1800">
                <a:solidFill>
                  <a:schemeClr val="dk1"/>
                </a:solidFill>
              </a:rPr>
              <a:t>Drafts meeting minutes</a:t>
            </a:r>
            <a:endParaRPr sz="1800">
              <a:solidFill>
                <a:schemeClr val="dk1"/>
              </a:solidFill>
            </a:endParaRPr>
          </a:p>
          <a:p>
            <a:pPr indent="-368300" lvl="0" marL="457200" rtl="0" algn="l">
              <a:spcBef>
                <a:spcPts val="0"/>
              </a:spcBef>
              <a:spcAft>
                <a:spcPts val="0"/>
              </a:spcAft>
              <a:buSzPts val="2200"/>
              <a:buChar char="●"/>
            </a:pPr>
            <a:r>
              <a:rPr lang="en-US" sz="1800">
                <a:solidFill>
                  <a:schemeClr val="dk1"/>
                </a:solidFill>
              </a:rPr>
              <a:t>Accepts and disseminates committee documents in final form</a:t>
            </a:r>
            <a:endParaRPr sz="1800">
              <a:solidFill>
                <a:schemeClr val="dk1"/>
              </a:solidFill>
            </a:endParaRPr>
          </a:p>
          <a:p>
            <a:pPr indent="-368300" lvl="0" marL="457200" rtl="0" algn="l">
              <a:spcBef>
                <a:spcPts val="0"/>
              </a:spcBef>
              <a:spcAft>
                <a:spcPts val="0"/>
              </a:spcAft>
              <a:buSzPts val="2200"/>
              <a:buChar char="●"/>
            </a:pPr>
            <a:r>
              <a:rPr lang="en-US" sz="1800">
                <a:solidFill>
                  <a:schemeClr val="dk1"/>
                </a:solidFill>
              </a:rPr>
              <a:t>May act as Parliamentarian</a:t>
            </a:r>
            <a:endParaRPr b="1" sz="160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 name="Shape 102"/>
        <p:cNvGrpSpPr/>
        <p:nvPr/>
      </p:nvGrpSpPr>
      <p:grpSpPr>
        <a:xfrm>
          <a:off x="0" y="0"/>
          <a:ext cx="0" cy="0"/>
          <a:chOff x="0" y="0"/>
          <a:chExt cx="0" cy="0"/>
        </a:xfrm>
      </p:grpSpPr>
      <p:sp>
        <p:nvSpPr>
          <p:cNvPr id="103" name="Google Shape;103;p20"/>
          <p:cNvSpPr txBox="1"/>
          <p:nvPr>
            <p:ph type="title"/>
          </p:nvPr>
        </p:nvSpPr>
        <p:spPr>
          <a:xfrm>
            <a:off x="0" y="0"/>
            <a:ext cx="8229600" cy="9294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3959"/>
              <a:buFont typeface="Calibri"/>
              <a:buNone/>
            </a:pPr>
            <a:r>
              <a:rPr b="1" lang="en-US" sz="3600">
                <a:solidFill>
                  <a:srgbClr val="002060"/>
                </a:solidFill>
                <a:latin typeface="Cabin"/>
                <a:ea typeface="Cabin"/>
                <a:cs typeface="Cabin"/>
                <a:sym typeface="Cabin"/>
              </a:rPr>
              <a:t>HMIS Advisory Committee Nominees</a:t>
            </a:r>
            <a:endParaRPr b="1" sz="3600">
              <a:solidFill>
                <a:srgbClr val="002060"/>
              </a:solidFill>
              <a:latin typeface="Cabin"/>
              <a:ea typeface="Cabin"/>
              <a:cs typeface="Cabin"/>
              <a:sym typeface="Cabin"/>
            </a:endParaRPr>
          </a:p>
        </p:txBody>
      </p:sp>
      <p:sp>
        <p:nvSpPr>
          <p:cNvPr id="104" name="Google Shape;104;p20"/>
          <p:cNvSpPr txBox="1"/>
          <p:nvPr>
            <p:ph idx="1" type="body"/>
          </p:nvPr>
        </p:nvSpPr>
        <p:spPr>
          <a:xfrm>
            <a:off x="540375" y="1409150"/>
            <a:ext cx="7640400" cy="4429800"/>
          </a:xfrm>
          <a:prstGeom prst="rect">
            <a:avLst/>
          </a:prstGeom>
          <a:noFill/>
          <a:ln>
            <a:noFill/>
          </a:ln>
        </p:spPr>
        <p:txBody>
          <a:bodyPr anchorCtr="0" anchor="ctr" bIns="45700" lIns="91425" spcFirstLastPara="1" rIns="91425" wrap="square" tIns="45700">
            <a:noAutofit/>
          </a:bodyPr>
          <a:lstStyle/>
          <a:p>
            <a:pPr indent="-355600" lvl="0" marL="457200" rtl="0" algn="l">
              <a:spcBef>
                <a:spcPts val="360"/>
              </a:spcBef>
              <a:spcAft>
                <a:spcPts val="0"/>
              </a:spcAft>
              <a:buSzPts val="2000"/>
              <a:buChar char="●"/>
            </a:pPr>
            <a:r>
              <a:rPr lang="en-US" sz="2000">
                <a:solidFill>
                  <a:schemeClr val="dk1"/>
                </a:solidFill>
              </a:rPr>
              <a:t>Accepting nominations (from supervisors, </a:t>
            </a:r>
            <a:r>
              <a:rPr lang="en-US" sz="2000">
                <a:solidFill>
                  <a:schemeClr val="dk1"/>
                </a:solidFill>
              </a:rPr>
              <a:t>liaisons</a:t>
            </a:r>
            <a:r>
              <a:rPr lang="en-US" sz="2000">
                <a:solidFill>
                  <a:schemeClr val="dk1"/>
                </a:solidFill>
              </a:rPr>
              <a:t>, peers, and self)</a:t>
            </a:r>
            <a:endParaRPr sz="2000">
              <a:solidFill>
                <a:schemeClr val="dk1"/>
              </a:solidFill>
            </a:endParaRPr>
          </a:p>
          <a:p>
            <a:pPr indent="-355600" lvl="1" marL="914400" rtl="0" algn="l">
              <a:spcBef>
                <a:spcPts val="0"/>
              </a:spcBef>
              <a:spcAft>
                <a:spcPts val="0"/>
              </a:spcAft>
              <a:buClr>
                <a:schemeClr val="dk1"/>
              </a:buClr>
              <a:buSzPts val="2000"/>
              <a:buChar char="○"/>
            </a:pPr>
            <a:r>
              <a:rPr lang="en-US" sz="2000">
                <a:solidFill>
                  <a:schemeClr val="dk1"/>
                </a:solidFill>
              </a:rPr>
              <a:t>Email </a:t>
            </a:r>
            <a:r>
              <a:rPr lang="en-US" sz="2000" u="sng">
                <a:solidFill>
                  <a:schemeClr val="hlink"/>
                </a:solidFill>
                <a:hlinkClick r:id="rId3"/>
              </a:rPr>
              <a:t>hmis-advisory@hsncfl.org</a:t>
            </a:r>
            <a:endParaRPr sz="2000">
              <a:solidFill>
                <a:schemeClr val="dk1"/>
              </a:solidFill>
            </a:endParaRPr>
          </a:p>
          <a:p>
            <a:pPr indent="-355600" lvl="2" marL="1371600" rtl="0" algn="l">
              <a:spcBef>
                <a:spcPts val="0"/>
              </a:spcBef>
              <a:spcAft>
                <a:spcPts val="0"/>
              </a:spcAft>
              <a:buClr>
                <a:schemeClr val="dk1"/>
              </a:buClr>
              <a:buSzPts val="2000"/>
              <a:buChar char="■"/>
            </a:pPr>
            <a:r>
              <a:rPr lang="en-US" sz="2000">
                <a:solidFill>
                  <a:schemeClr val="dk1"/>
                </a:solidFill>
              </a:rPr>
              <a:t>Include</a:t>
            </a:r>
            <a:endParaRPr sz="2000">
              <a:solidFill>
                <a:schemeClr val="dk1"/>
              </a:solidFill>
            </a:endParaRPr>
          </a:p>
          <a:p>
            <a:pPr indent="-355600" lvl="3" marL="1828800" rtl="0" algn="l">
              <a:spcBef>
                <a:spcPts val="0"/>
              </a:spcBef>
              <a:spcAft>
                <a:spcPts val="0"/>
              </a:spcAft>
              <a:buClr>
                <a:schemeClr val="dk1"/>
              </a:buClr>
              <a:buSzPts val="2000"/>
              <a:buChar char="●"/>
            </a:pPr>
            <a:r>
              <a:rPr lang="en-US" sz="2000">
                <a:solidFill>
                  <a:schemeClr val="dk1"/>
                </a:solidFill>
              </a:rPr>
              <a:t>Name</a:t>
            </a:r>
            <a:endParaRPr sz="2000">
              <a:solidFill>
                <a:schemeClr val="dk1"/>
              </a:solidFill>
            </a:endParaRPr>
          </a:p>
          <a:p>
            <a:pPr indent="-355600" lvl="3" marL="1828800" rtl="0" algn="l">
              <a:spcBef>
                <a:spcPts val="0"/>
              </a:spcBef>
              <a:spcAft>
                <a:spcPts val="0"/>
              </a:spcAft>
              <a:buClr>
                <a:schemeClr val="dk1"/>
              </a:buClr>
              <a:buSzPts val="2000"/>
              <a:buChar char="●"/>
            </a:pPr>
            <a:r>
              <a:rPr lang="en-US" sz="2000">
                <a:solidFill>
                  <a:schemeClr val="dk1"/>
                </a:solidFill>
              </a:rPr>
              <a:t>Agency</a:t>
            </a:r>
            <a:endParaRPr sz="2000">
              <a:solidFill>
                <a:schemeClr val="dk1"/>
              </a:solidFill>
            </a:endParaRPr>
          </a:p>
          <a:p>
            <a:pPr indent="-355600" lvl="3" marL="1828800" rtl="0" algn="l">
              <a:spcBef>
                <a:spcPts val="0"/>
              </a:spcBef>
              <a:spcAft>
                <a:spcPts val="0"/>
              </a:spcAft>
              <a:buClr>
                <a:schemeClr val="dk1"/>
              </a:buClr>
              <a:buSzPts val="2000"/>
              <a:buChar char="●"/>
            </a:pPr>
            <a:r>
              <a:rPr lang="en-US" sz="2000">
                <a:solidFill>
                  <a:schemeClr val="dk1"/>
                </a:solidFill>
              </a:rPr>
              <a:t>Role with HMIS</a:t>
            </a:r>
            <a:endParaRPr sz="2000">
              <a:solidFill>
                <a:schemeClr val="dk1"/>
              </a:solidFill>
            </a:endParaRPr>
          </a:p>
          <a:p>
            <a:pPr indent="-355600" lvl="3" marL="1828800" rtl="0" algn="l">
              <a:spcBef>
                <a:spcPts val="0"/>
              </a:spcBef>
              <a:spcAft>
                <a:spcPts val="0"/>
              </a:spcAft>
              <a:buClr>
                <a:schemeClr val="dk1"/>
              </a:buClr>
              <a:buSzPts val="2000"/>
              <a:buChar char="●"/>
            </a:pPr>
            <a:r>
              <a:rPr lang="en-US" sz="2000">
                <a:solidFill>
                  <a:schemeClr val="dk1"/>
                </a:solidFill>
              </a:rPr>
              <a:t>How long you have worked in HMIS</a:t>
            </a:r>
            <a:endParaRPr sz="2000">
              <a:solidFill>
                <a:schemeClr val="dk1"/>
              </a:solidFill>
            </a:endParaRPr>
          </a:p>
          <a:p>
            <a:pPr indent="-355600" lvl="3" marL="1828800" rtl="0" algn="l">
              <a:spcBef>
                <a:spcPts val="0"/>
              </a:spcBef>
              <a:spcAft>
                <a:spcPts val="0"/>
              </a:spcAft>
              <a:buClr>
                <a:schemeClr val="dk1"/>
              </a:buClr>
              <a:buSzPts val="2000"/>
              <a:buChar char="●"/>
            </a:pPr>
            <a:r>
              <a:rPr lang="en-US" sz="2000">
                <a:solidFill>
                  <a:schemeClr val="dk1"/>
                </a:solidFill>
              </a:rPr>
              <a:t>Contact Email</a:t>
            </a:r>
            <a:endParaRPr sz="2000">
              <a:solidFill>
                <a:schemeClr val="dk1"/>
              </a:solidFill>
            </a:endParaRPr>
          </a:p>
          <a:p>
            <a:pPr indent="-355600" lvl="3" marL="1828800" rtl="0" algn="l">
              <a:spcBef>
                <a:spcPts val="0"/>
              </a:spcBef>
              <a:spcAft>
                <a:spcPts val="0"/>
              </a:spcAft>
              <a:buClr>
                <a:schemeClr val="dk1"/>
              </a:buClr>
              <a:buSzPts val="2000"/>
              <a:buChar char="●"/>
            </a:pPr>
            <a:r>
              <a:rPr lang="en-US" sz="2000">
                <a:solidFill>
                  <a:schemeClr val="dk1"/>
                </a:solidFill>
              </a:rPr>
              <a:t>Contact Telephone Number</a:t>
            </a:r>
            <a:endParaRPr sz="2000">
              <a:solidFill>
                <a:schemeClr val="dk1"/>
              </a:solidFill>
            </a:endParaRPr>
          </a:p>
          <a:p>
            <a:pPr indent="-355600" lvl="3" marL="1828800" rtl="0" algn="l">
              <a:spcBef>
                <a:spcPts val="0"/>
              </a:spcBef>
              <a:spcAft>
                <a:spcPts val="0"/>
              </a:spcAft>
              <a:buClr>
                <a:schemeClr val="dk1"/>
              </a:buClr>
              <a:buSzPts val="2000"/>
              <a:buChar char="●"/>
            </a:pPr>
            <a:r>
              <a:rPr lang="en-US" sz="2000">
                <a:solidFill>
                  <a:schemeClr val="dk1"/>
                </a:solidFill>
              </a:rPr>
              <a:t>Brief Biography</a:t>
            </a:r>
            <a:endParaRPr sz="2000">
              <a:solidFill>
                <a:schemeClr val="dk1"/>
              </a:solidFill>
            </a:endParaRPr>
          </a:p>
          <a:p>
            <a:pPr indent="-355600" lvl="0" marL="457200" rtl="0" algn="l">
              <a:spcBef>
                <a:spcPts val="0"/>
              </a:spcBef>
              <a:spcAft>
                <a:spcPts val="0"/>
              </a:spcAft>
              <a:buClr>
                <a:schemeClr val="dk1"/>
              </a:buClr>
              <a:buSzPts val="2000"/>
              <a:buChar char="●"/>
            </a:pPr>
            <a:r>
              <a:rPr lang="en-US" sz="2000">
                <a:solidFill>
                  <a:schemeClr val="dk1"/>
                </a:solidFill>
                <a:highlight>
                  <a:srgbClr val="00FF00"/>
                </a:highlight>
              </a:rPr>
              <a:t>Voting on nominations will be done virtually</a:t>
            </a:r>
            <a:endParaRPr sz="2000">
              <a:solidFill>
                <a:schemeClr val="dk1"/>
              </a:solidFill>
              <a:highlight>
                <a:srgbClr val="00FF00"/>
              </a:highlight>
            </a:endParaRPr>
          </a:p>
          <a:p>
            <a:pPr indent="-355600" lvl="0" marL="457200" rtl="0" algn="l">
              <a:spcBef>
                <a:spcPts val="0"/>
              </a:spcBef>
              <a:spcAft>
                <a:spcPts val="0"/>
              </a:spcAft>
              <a:buClr>
                <a:schemeClr val="dk1"/>
              </a:buClr>
              <a:buSzPts val="2000"/>
              <a:buChar char="●"/>
            </a:pPr>
            <a:r>
              <a:rPr b="1" lang="en-US" sz="2000">
                <a:solidFill>
                  <a:schemeClr val="dk1"/>
                </a:solidFill>
              </a:rPr>
              <a:t>Please be sure that any person nominated is able to commit time to the committee and is willing to participate</a:t>
            </a:r>
            <a:endParaRPr b="1" sz="2000">
              <a:solidFill>
                <a:schemeClr val="dk1"/>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108" name="Shape 108"/>
        <p:cNvGrpSpPr/>
        <p:nvPr/>
      </p:nvGrpSpPr>
      <p:grpSpPr>
        <a:xfrm>
          <a:off x="0" y="0"/>
          <a:ext cx="0" cy="0"/>
          <a:chOff x="0" y="0"/>
          <a:chExt cx="0" cy="0"/>
        </a:xfrm>
      </p:grpSpPr>
      <p:sp>
        <p:nvSpPr>
          <p:cNvPr id="109" name="Google Shape;109;p21"/>
          <p:cNvSpPr txBox="1"/>
          <p:nvPr>
            <p:ph type="title"/>
          </p:nvPr>
        </p:nvSpPr>
        <p:spPr>
          <a:xfrm>
            <a:off x="0" y="0"/>
            <a:ext cx="8229600" cy="9294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3959"/>
              <a:buFont typeface="Calibri"/>
              <a:buNone/>
            </a:pPr>
            <a:r>
              <a:rPr b="1" lang="en-US" sz="3600">
                <a:solidFill>
                  <a:srgbClr val="002060"/>
                </a:solidFill>
                <a:latin typeface="Cabin"/>
                <a:ea typeface="Cabin"/>
                <a:cs typeface="Cabin"/>
                <a:sym typeface="Cabin"/>
              </a:rPr>
              <a:t>HMIS Advisory Committee Nominees</a:t>
            </a:r>
            <a:endParaRPr b="1" sz="3600">
              <a:solidFill>
                <a:srgbClr val="002060"/>
              </a:solidFill>
              <a:latin typeface="Cabin"/>
              <a:ea typeface="Cabin"/>
              <a:cs typeface="Cabin"/>
              <a:sym typeface="Cabin"/>
            </a:endParaRPr>
          </a:p>
        </p:txBody>
      </p:sp>
      <p:sp>
        <p:nvSpPr>
          <p:cNvPr id="110" name="Google Shape;110;p21"/>
          <p:cNvSpPr txBox="1"/>
          <p:nvPr>
            <p:ph idx="1" type="body"/>
          </p:nvPr>
        </p:nvSpPr>
        <p:spPr>
          <a:xfrm>
            <a:off x="540375" y="1409150"/>
            <a:ext cx="7640400" cy="4429800"/>
          </a:xfrm>
          <a:prstGeom prst="rect">
            <a:avLst/>
          </a:prstGeom>
          <a:noFill/>
          <a:ln>
            <a:noFill/>
          </a:ln>
        </p:spPr>
        <p:txBody>
          <a:bodyPr anchorCtr="0" anchor="ctr" bIns="45700" lIns="91425" spcFirstLastPara="1" rIns="91425" wrap="square" tIns="45700">
            <a:noAutofit/>
          </a:bodyPr>
          <a:lstStyle/>
          <a:p>
            <a:pPr indent="-355600" lvl="0" marL="457200" rtl="0" algn="l">
              <a:spcBef>
                <a:spcPts val="360"/>
              </a:spcBef>
              <a:spcAft>
                <a:spcPts val="0"/>
              </a:spcAft>
              <a:buClr>
                <a:schemeClr val="dk1"/>
              </a:buClr>
              <a:buSzPts val="2000"/>
              <a:buChar char="●"/>
            </a:pPr>
            <a:r>
              <a:rPr lang="en-US" sz="2000">
                <a:solidFill>
                  <a:schemeClr val="dk1"/>
                </a:solidFill>
              </a:rPr>
              <a:t>NOMINATION FOR VOTING MEMBER</a:t>
            </a:r>
            <a:endParaRPr sz="2000">
              <a:solidFill>
                <a:schemeClr val="dk1"/>
              </a:solidFill>
            </a:endParaRPr>
          </a:p>
          <a:p>
            <a:pPr indent="-355600" lvl="1" marL="914400" rtl="0" algn="l">
              <a:spcBef>
                <a:spcPts val="0"/>
              </a:spcBef>
              <a:spcAft>
                <a:spcPts val="0"/>
              </a:spcAft>
              <a:buClr>
                <a:schemeClr val="dk2"/>
              </a:buClr>
              <a:buSzPts val="2000"/>
              <a:buChar char="○"/>
            </a:pPr>
            <a:r>
              <a:rPr b="1" lang="en-US" sz="2000">
                <a:solidFill>
                  <a:schemeClr val="dk2"/>
                </a:solidFill>
              </a:rPr>
              <a:t>Danielle Landaal</a:t>
            </a:r>
            <a:endParaRPr b="1" sz="2000">
              <a:solidFill>
                <a:schemeClr val="dk2"/>
              </a:solidFill>
            </a:endParaRPr>
          </a:p>
          <a:p>
            <a:pPr indent="-355600" lvl="2" marL="1371600" rtl="0" algn="l">
              <a:spcBef>
                <a:spcPts val="0"/>
              </a:spcBef>
              <a:spcAft>
                <a:spcPts val="0"/>
              </a:spcAft>
              <a:buSzPts val="2000"/>
              <a:buChar char="■"/>
            </a:pPr>
            <a:r>
              <a:rPr lang="en-US" sz="2000">
                <a:solidFill>
                  <a:schemeClr val="dk1"/>
                </a:solidFill>
              </a:rPr>
              <a:t>Program Director at IDignity</a:t>
            </a:r>
            <a:endParaRPr sz="2000">
              <a:solidFill>
                <a:schemeClr val="dk1"/>
              </a:solidFill>
            </a:endParaRPr>
          </a:p>
          <a:p>
            <a:pPr indent="-355600" lvl="2" marL="1371600" rtl="0" algn="l">
              <a:spcBef>
                <a:spcPts val="0"/>
              </a:spcBef>
              <a:spcAft>
                <a:spcPts val="0"/>
              </a:spcAft>
              <a:buClr>
                <a:schemeClr val="dk1"/>
              </a:buClr>
              <a:buSzPts val="2000"/>
              <a:buChar char="■"/>
            </a:pPr>
            <a:r>
              <a:rPr lang="en-US" sz="2000">
                <a:solidFill>
                  <a:schemeClr val="dk1"/>
                </a:solidFill>
              </a:rPr>
              <a:t>I am passionate about making a lasting difference. Working at IDignity for the past 6 years, I've learned how we each within the CoC can help create a community surrounding our clients to not only serve their immediate needs, but to help equip them for a future of being supported and safe. I currently serve as Program Director of IDignity, where we assist individuals in obtaining legal proof of identity necessary for accessing basic needs like housing, healthcare, and employment.</a:t>
            </a:r>
            <a:endParaRPr sz="2000">
              <a:solidFill>
                <a:schemeClr val="dk1"/>
              </a:solidFill>
            </a:endParaRPr>
          </a:p>
        </p:txBody>
      </p:sp>
    </p:spTree>
  </p:cSld>
  <p:clrMapOvr>
    <a:masterClrMapping/>
  </p:clrMapOvr>
</p:sld>
</file>

<file path=ppt/theme/theme1.xml><?xml version="1.0" encoding="utf-8"?>
<a:theme xmlns:a="http://schemas.openxmlformats.org/drawingml/2006/main" xmlns:r="http://schemas.openxmlformats.org/officeDocument/2006/relationships" name="2018_HMIS PowerPoint Templat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2018_HMIS PowerPoint Templat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